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4"/>
  </p:notesMasterIdLst>
  <p:sldIdLst>
    <p:sldId id="261" r:id="rId5"/>
    <p:sldId id="337" r:id="rId6"/>
    <p:sldId id="344" r:id="rId7"/>
    <p:sldId id="339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270" r:id="rId27"/>
    <p:sldId id="486" r:id="rId28"/>
    <p:sldId id="487" r:id="rId29"/>
    <p:sldId id="488" r:id="rId30"/>
    <p:sldId id="489" r:id="rId31"/>
    <p:sldId id="361" r:id="rId32"/>
    <p:sldId id="332" r:id="rId33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0532"/>
    <a:srgbClr val="257CE1"/>
    <a:srgbClr val="C2D501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33137D-F099-6C5C-7207-187AB541B2C1}" v="4" dt="2023-07-14T22:16:52.2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/>
    <p:restoredTop sz="94558"/>
  </p:normalViewPr>
  <p:slideViewPr>
    <p:cSldViewPr>
      <p:cViewPr varScale="1">
        <p:scale>
          <a:sx n="42" d="100"/>
          <a:sy n="42" d="100"/>
        </p:scale>
        <p:origin x="552" y="7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f1c305171710ca91f4c67da967c74cb0df7a9cf8083d276f90ebed3991c7b1c6::" providerId="AD" clId="Web-{D233137D-F099-6C5C-7207-187AB541B2C1}"/>
    <pc:docChg chg="modSld">
      <pc:chgData name="Usuario invitado" userId="S::urn:spo:anon#f1c305171710ca91f4c67da967c74cb0df7a9cf8083d276f90ebed3991c7b1c6::" providerId="AD" clId="Web-{D233137D-F099-6C5C-7207-187AB541B2C1}" dt="2023-07-14T22:16:52.250" v="1" actId="20577"/>
      <pc:docMkLst>
        <pc:docMk/>
      </pc:docMkLst>
      <pc:sldChg chg="modSp">
        <pc:chgData name="Usuario invitado" userId="S::urn:spo:anon#f1c305171710ca91f4c67da967c74cb0df7a9cf8083d276f90ebed3991c7b1c6::" providerId="AD" clId="Web-{D233137D-F099-6C5C-7207-187AB541B2C1}" dt="2023-07-14T22:16:52.250" v="1" actId="20577"/>
        <pc:sldMkLst>
          <pc:docMk/>
          <pc:sldMk cId="3642932644" sldId="261"/>
        </pc:sldMkLst>
        <pc:spChg chg="mod">
          <ac:chgData name="Usuario invitado" userId="S::urn:spo:anon#f1c305171710ca91f4c67da967c74cb0df7a9cf8083d276f90ebed3991c7b1c6::" providerId="AD" clId="Web-{D233137D-F099-6C5C-7207-187AB541B2C1}" dt="2023-07-14T22:16:52.250" v="1" actId="20577"/>
          <ac:spMkLst>
            <pc:docMk/>
            <pc:sldMk cId="3642932644" sldId="261"/>
            <ac:spMk id="2" creationId="{9570841C-0ACF-DE6F-43AC-3E3396A292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14-07-2023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6358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5285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2082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575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0065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3329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3361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0656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2952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4844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339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5844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7971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5809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048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48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511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0309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7884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485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3431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2900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670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ocs.oracle.com/javase/8/docs/api/java/lang/Object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9730" y="7026275"/>
            <a:ext cx="11582400" cy="2339102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3800" spc="-10" dirty="0"/>
              <a:t>EXPERIENCIA DE APRENDIZAJE 2</a:t>
            </a:r>
            <a:br>
              <a:rPr lang="es-CL" sz="3800" spc="-10" dirty="0"/>
            </a:br>
            <a:r>
              <a:rPr lang="es-CL" sz="3800" b="0" dirty="0"/>
              <a:t>HERENCIA Y ALMACENAMIENTO TEMPORAL A </a:t>
            </a:r>
            <a:r>
              <a:rPr lang="es-CL" sz="3800" b="0"/>
              <a:t>TRAVÉS DE COLECCIONES</a:t>
            </a:r>
            <a:br>
              <a:rPr lang="es-CL" sz="3800" dirty="0"/>
            </a:br>
            <a:r>
              <a:rPr lang="es-CL" sz="3800" dirty="0"/>
              <a:t> Herencia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430887"/>
          </a:xfrm>
        </p:spPr>
        <p:txBody>
          <a:bodyPr/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800" dirty="0"/>
              <a:t>PGY2121-Desarrollo de Software y Escritorio</a:t>
            </a: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8425" indent="-47625" algn="just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subclase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crea igual que una clase normal, agregando la clase que se está extendiendo. Se utiliza la palabra </a:t>
            </a:r>
            <a:r>
              <a:rPr lang="es-CL" sz="36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/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herencia entre dos clases establece una relación entre las mismas de tipo “</a:t>
            </a:r>
            <a:r>
              <a:rPr lang="es-ES_tradn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</a:t>
            </a: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419C90F-305F-7D2D-8292-2991118898C9}"/>
              </a:ext>
            </a:extLst>
          </p:cNvPr>
          <p:cNvSpPr txBox="1"/>
          <p:nvPr/>
        </p:nvSpPr>
        <p:spPr>
          <a:xfrm>
            <a:off x="2432050" y="4411154"/>
            <a:ext cx="100469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buNone/>
            </a:pPr>
            <a:r>
              <a:rPr lang="es-CL" sz="36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public</a:t>
            </a:r>
            <a:r>
              <a:rPr lang="es-CL" sz="36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class Saludable </a:t>
            </a:r>
            <a:r>
              <a:rPr lang="es-CL" sz="3600" b="1" dirty="0" err="1">
                <a:solidFill>
                  <a:srgbClr val="00B05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extends</a:t>
            </a:r>
            <a:r>
              <a:rPr lang="es-CL" sz="36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Comida{</a:t>
            </a:r>
          </a:p>
          <a:p>
            <a:pPr lvl="4" algn="just">
              <a:buNone/>
            </a:pPr>
            <a:r>
              <a:rPr lang="es-ES_tradnl" sz="36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//cuerpo de la subclase</a:t>
            </a:r>
            <a:endParaRPr lang="es-CL" sz="3600" b="1" dirty="0">
              <a:solidFill>
                <a:schemeClr val="dk1"/>
              </a:solidFill>
              <a:latin typeface="Century Gothic" panose="020B0502020202020204" pitchFamily="34" charset="0"/>
              <a:ea typeface="Calibri" panose="020F0502020204030204" pitchFamily="34" charset="0"/>
              <a:cs typeface="Calibri"/>
            </a:endParaRPr>
          </a:p>
          <a:p>
            <a:pPr lvl="2" algn="just">
              <a:buNone/>
            </a:pPr>
            <a:r>
              <a:rPr lang="es-CL" sz="36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}	</a:t>
            </a:r>
            <a:endParaRPr lang="es-ES_tradnl" sz="3600" b="1" dirty="0">
              <a:solidFill>
                <a:schemeClr val="dk1"/>
              </a:solidFill>
              <a:latin typeface="Century Gothic" panose="020B0502020202020204" pitchFamily="34" charset="0"/>
              <a:ea typeface="Calibri" panose="020F0502020204030204" pitchFamily="34" charset="0"/>
              <a:cs typeface="Calibri"/>
            </a:endParaRPr>
          </a:p>
          <a:p>
            <a:pPr algn="just">
              <a:buNone/>
            </a:pPr>
            <a:endParaRPr lang="es-CL" sz="3600" dirty="0">
              <a:solidFill>
                <a:schemeClr val="dk1"/>
              </a:solidFill>
              <a:latin typeface="Calibri"/>
              <a:cs typeface="Calibri"/>
            </a:endParaRPr>
          </a:p>
          <a:p>
            <a:pPr lvl="2" algn="just">
              <a:buNone/>
            </a:pPr>
            <a:r>
              <a:rPr lang="es-CL" sz="36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public</a:t>
            </a:r>
            <a:r>
              <a:rPr lang="es-CL" sz="36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class NoSaludable </a:t>
            </a:r>
            <a:r>
              <a:rPr lang="es-CL" sz="3600" b="1" dirty="0" err="1">
                <a:solidFill>
                  <a:srgbClr val="00B05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extends</a:t>
            </a:r>
            <a:r>
              <a:rPr lang="es-CL" sz="36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Comida{</a:t>
            </a:r>
          </a:p>
          <a:p>
            <a:pPr lvl="4" algn="just">
              <a:buNone/>
            </a:pPr>
            <a:r>
              <a:rPr lang="es-ES_tradnl" sz="36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//cuerpo de la subclase</a:t>
            </a:r>
            <a:endParaRPr lang="es-CL" sz="3600" b="1" dirty="0">
              <a:solidFill>
                <a:schemeClr val="dk1"/>
              </a:solidFill>
              <a:latin typeface="Century Gothic" panose="020B0502020202020204" pitchFamily="34" charset="0"/>
              <a:ea typeface="Calibri" panose="020F0502020204030204" pitchFamily="34" charset="0"/>
              <a:cs typeface="Calibri"/>
            </a:endParaRPr>
          </a:p>
          <a:p>
            <a:pPr lvl="2" algn="just">
              <a:buNone/>
            </a:pPr>
            <a:r>
              <a:rPr lang="es-CL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}	</a:t>
            </a:r>
            <a:endParaRPr lang="es-CL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2E2887-2541-B6AE-E841-5003EBB417CC}"/>
              </a:ext>
            </a:extLst>
          </p:cNvPr>
          <p:cNvSpPr/>
          <p:nvPr/>
        </p:nvSpPr>
        <p:spPr>
          <a:xfrm>
            <a:off x="12109450" y="5057484"/>
            <a:ext cx="6962882" cy="1200329"/>
          </a:xfrm>
          <a:prstGeom prst="rect">
            <a:avLst/>
          </a:prstGeom>
          <a:ln w="28575">
            <a:solidFill>
              <a:srgbClr val="00B050"/>
            </a:solidFill>
            <a:prstDash val="sysDot"/>
          </a:ln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Saludable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“es una” 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Comida.</a:t>
            </a:r>
          </a:p>
          <a:p>
            <a:pPr algn="just">
              <a:buNone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Saludable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“es una” 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Comida</a:t>
            </a:r>
            <a:r>
              <a:rPr lang="es-CL" dirty="0">
                <a:solidFill>
                  <a:schemeClr val="dk1"/>
                </a:solidFill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41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8425" indent="-47625" algn="just">
              <a:buNone/>
            </a:pPr>
            <a:r>
              <a:rPr lang="es-CL" sz="4400" dirty="0">
                <a:solidFill>
                  <a:schemeClr val="dk1"/>
                </a:solidFill>
                <a:latin typeface="Calibri"/>
                <a:cs typeface="Calibri"/>
              </a:rPr>
              <a:t>Entonces, ¿es correcta la definición de herencia en la imagen?</a:t>
            </a: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2E2887-2541-B6AE-E841-5003EBB417CC}"/>
              </a:ext>
            </a:extLst>
          </p:cNvPr>
          <p:cNvSpPr/>
          <p:nvPr/>
        </p:nvSpPr>
        <p:spPr>
          <a:xfrm>
            <a:off x="5697442" y="8473036"/>
            <a:ext cx="7257913" cy="2585323"/>
          </a:xfrm>
          <a:prstGeom prst="rect">
            <a:avLst/>
          </a:prstGeom>
          <a:ln w="28575">
            <a:solidFill>
              <a:srgbClr val="00B05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¿El Perro “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una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veterinaria? </a:t>
            </a:r>
          </a:p>
          <a:p>
            <a:pPr algn="ctr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¿Hay que hacer alguna modificación?</a:t>
            </a:r>
          </a:p>
          <a:p>
            <a:pPr algn="just">
              <a:buNone/>
            </a:pPr>
            <a:endParaRPr lang="es-CL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A3D047-FFCF-2A59-5364-F7C25272A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0" y="2773129"/>
            <a:ext cx="6473498" cy="524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1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Relación “es un” y “tiene un” </a:t>
            </a: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relación “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representa a la herencia. En este tipo de relación, un objeto de una subclase puede tratarse también como un objeto de su superclase. Por ejemplo, un docente es un Empleado. </a:t>
            </a: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relación “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un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identifica a la composición. En este tipo de relación, un objeto contiene referencias a objetos como atributos. Por ejemplo, un docente tiene un cargo (atributo). </a:t>
            </a: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745489-7B3A-36E8-1727-C4E510F38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3217" y="6257814"/>
            <a:ext cx="8177665" cy="45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0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Modificador de acceso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Los miembros </a:t>
            </a:r>
            <a:r>
              <a:rPr lang="es-CL" sz="36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public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 de una clase son accesibles en cualquier parte del programa.</a:t>
            </a:r>
          </a:p>
          <a:p>
            <a:pPr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Los miembros </a:t>
            </a:r>
            <a:r>
              <a:rPr lang="es-CL" sz="36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private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 de una clase son accesibles sólo dentro de la misma clase. Los miembros </a:t>
            </a:r>
            <a:r>
              <a:rPr lang="es-CL" sz="36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private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 de una superclase no son heredados por sus subclases. </a:t>
            </a: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99E938-16CA-7CCA-8569-AECC37408013}"/>
              </a:ext>
            </a:extLst>
          </p:cNvPr>
          <p:cNvSpPr/>
          <p:nvPr/>
        </p:nvSpPr>
        <p:spPr>
          <a:xfrm>
            <a:off x="7232650" y="2225675"/>
            <a:ext cx="2362200" cy="1754326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600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</a:p>
          <a:p>
            <a:pPr algn="just"/>
            <a:r>
              <a:rPr lang="es-CL" sz="3600" b="1" dirty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</a:p>
          <a:p>
            <a:pPr algn="just"/>
            <a:r>
              <a:rPr lang="es-CL" sz="3600" b="1" dirty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endParaRPr lang="es-CL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preparandoscjp.files.wordpress.com/2011/04/modificadores.png?w=645">
            <a:extLst>
              <a:ext uri="{FF2B5EF4-FFF2-40B4-BE49-F238E27FC236}">
                <a16:creationId xmlns:a16="http://schemas.microsoft.com/office/drawing/2014/main" id="{A4EB354F-3D0A-A177-3779-D000C2DA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2" y="1665526"/>
            <a:ext cx="6645556" cy="5228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230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Sobreescribir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Significa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reescribir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 en la subclase el método heredado de la superclase. </a:t>
            </a: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La subclase puede modificar atributos y métodos de la superclase.</a:t>
            </a:r>
          </a:p>
          <a:p>
            <a:pPr algn="just">
              <a:lnSpc>
                <a:spcPct val="90000"/>
              </a:lnSpc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Sobrescribir un método significa volver a declararlo en la subclase:</a:t>
            </a:r>
          </a:p>
          <a:p>
            <a:pPr marL="342900" lvl="2" indent="-342900" algn="just">
              <a:lnSpc>
                <a:spcPct val="90000"/>
              </a:lnSpc>
              <a:buClr>
                <a:schemeClr val="accent2">
                  <a:lumMod val="50000"/>
                </a:schemeClr>
              </a:buClr>
              <a:buFont typeface="Zapf Dingbats"/>
              <a:buChar char="✢"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750" lvl="8" indent="-260350">
              <a:lnSpc>
                <a:spcPct val="90000"/>
              </a:lnSpc>
              <a:buClr>
                <a:schemeClr val="tx2"/>
              </a:buClr>
              <a:buFont typeface="Zapf Dingbats"/>
              <a:buChar char="✢"/>
            </a:pPr>
            <a:r>
              <a:rPr lang="es-CL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mismo    tipo   de    </a:t>
            </a:r>
            <a:r>
              <a:rPr lang="es-CL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</a:t>
            </a:r>
            <a:r>
              <a:rPr lang="es-CL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 subtipo)</a:t>
            </a:r>
          </a:p>
          <a:p>
            <a:pPr marL="1514475" lvl="8" indent="-346075" algn="just">
              <a:lnSpc>
                <a:spcPct val="90000"/>
              </a:lnSpc>
              <a:buClr>
                <a:schemeClr val="tx2"/>
              </a:buClr>
              <a:buFont typeface="Zapf Dingbats"/>
              <a:buChar char="✢"/>
            </a:pPr>
            <a:r>
              <a:rPr lang="es-CL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mismo</a:t>
            </a:r>
            <a:r>
              <a:rPr lang="es-CL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nombre </a:t>
            </a:r>
          </a:p>
          <a:p>
            <a:pPr marL="1514475" lvl="8" indent="-346075" algn="just">
              <a:lnSpc>
                <a:spcPct val="90000"/>
              </a:lnSpc>
              <a:buClr>
                <a:schemeClr val="tx2"/>
              </a:buClr>
              <a:buFont typeface="Zapf Dingbats"/>
              <a:buChar char="✢"/>
            </a:pPr>
            <a:r>
              <a:rPr lang="es-CL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misma lista de </a:t>
            </a:r>
            <a:r>
              <a:rPr lang="es-CL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parámetros</a:t>
            </a:r>
          </a:p>
          <a:p>
            <a:pPr lvl="1" algn="just">
              <a:lnSpc>
                <a:spcPct val="90000"/>
              </a:lnSpc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se declara de diferente manera, será un método distinto (sobrecargado).</a:t>
            </a:r>
            <a:endParaRPr lang="es-ES_tradn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E77D05-D6A2-B400-9D05-9D75E648D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0" y="1844675"/>
            <a:ext cx="2638082" cy="73866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9997232-1F69-E250-C46B-298E4ABD3612}"/>
              </a:ext>
            </a:extLst>
          </p:cNvPr>
          <p:cNvSpPr/>
          <p:nvPr/>
        </p:nvSpPr>
        <p:spPr>
          <a:xfrm>
            <a:off x="8604250" y="1920105"/>
            <a:ext cx="3484627" cy="646331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Volver a escribir</a:t>
            </a:r>
          </a:p>
        </p:txBody>
      </p:sp>
    </p:spTree>
    <p:extLst>
      <p:ext uri="{BB962C8B-B14F-4D97-AF65-F5344CB8AC3E}">
        <p14:creationId xmlns:p14="http://schemas.microsoft.com/office/powerpoint/2010/main" val="302122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Sobreescribir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E77D05-D6A2-B400-9D05-9D75E648D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0" y="1844675"/>
            <a:ext cx="2638082" cy="738663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4776F9CE-3416-E513-138F-E701CB9C323C}"/>
              </a:ext>
            </a:extLst>
          </p:cNvPr>
          <p:cNvSpPr txBox="1">
            <a:spLocks/>
          </p:cNvSpPr>
          <p:nvPr/>
        </p:nvSpPr>
        <p:spPr>
          <a:xfrm>
            <a:off x="309506" y="895309"/>
            <a:ext cx="14009744" cy="849316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algn="just"/>
            <a:endParaRPr lang="es-CL" b="1" i="1">
              <a:solidFill>
                <a:schemeClr val="dk1"/>
              </a:solidFill>
              <a:latin typeface="Calibri"/>
              <a:cs typeface="Calibri"/>
            </a:endParaRPr>
          </a:p>
          <a:p>
            <a:pPr marL="50800" algn="just"/>
            <a:r>
              <a:rPr lang="es-CL" b="1" i="1">
                <a:solidFill>
                  <a:schemeClr val="dk1"/>
                </a:solidFill>
                <a:latin typeface="Calibri"/>
                <a:cs typeface="Calibri"/>
              </a:rPr>
              <a:t>Sobreescribir</a:t>
            </a:r>
            <a:endParaRPr lang="es-CL">
              <a:solidFill>
                <a:schemeClr val="dk1"/>
              </a:solidFill>
              <a:latin typeface="Calibri"/>
              <a:cs typeface="Calibri"/>
            </a:endParaRPr>
          </a:p>
          <a:p>
            <a:pPr marL="50800" algn="just"/>
            <a:endParaRPr lang="es-CL">
              <a:solidFill>
                <a:schemeClr val="dk1"/>
              </a:solidFill>
              <a:latin typeface="Calibri"/>
              <a:cs typeface="Calibri"/>
            </a:endParaRPr>
          </a:p>
          <a:p>
            <a:pPr algn="just"/>
            <a:endParaRPr lang="es-C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lang="es-E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r>
              <a:rPr lang="es-ES">
                <a:latin typeface="Century Gothic" panose="020B0502020202020204" pitchFamily="34" charset="0"/>
              </a:rPr>
              <a:t>                </a:t>
            </a:r>
            <a:endParaRPr lang="es-ES_trad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F177BF-18C7-763A-0FB2-BAEB0BBB1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850" y="2755907"/>
            <a:ext cx="11641137" cy="791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17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método cocinar de la superclase Comida, es sobrescrito en la subclase NoSaludable.</a:t>
            </a:r>
          </a:p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4776F9CE-3416-E513-138F-E701CB9C323C}"/>
              </a:ext>
            </a:extLst>
          </p:cNvPr>
          <p:cNvSpPr txBox="1">
            <a:spLocks/>
          </p:cNvSpPr>
          <p:nvPr/>
        </p:nvSpPr>
        <p:spPr>
          <a:xfrm>
            <a:off x="309506" y="895309"/>
            <a:ext cx="14009744" cy="849316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algn="just"/>
            <a:endParaRPr lang="es-CL" b="1" i="1">
              <a:solidFill>
                <a:schemeClr val="dk1"/>
              </a:solidFill>
              <a:latin typeface="Calibri"/>
              <a:cs typeface="Calibri"/>
            </a:endParaRPr>
          </a:p>
          <a:p>
            <a:pPr marL="50800" algn="just"/>
            <a:r>
              <a:rPr lang="es-CL" b="1" i="1">
                <a:solidFill>
                  <a:schemeClr val="dk1"/>
                </a:solidFill>
                <a:latin typeface="Calibri"/>
                <a:cs typeface="Calibri"/>
              </a:rPr>
              <a:t>Sobreescribir</a:t>
            </a:r>
            <a:endParaRPr lang="es-CL">
              <a:solidFill>
                <a:schemeClr val="dk1"/>
              </a:solidFill>
              <a:latin typeface="Calibri"/>
              <a:cs typeface="Calibri"/>
            </a:endParaRPr>
          </a:p>
          <a:p>
            <a:pPr marL="50800" algn="just"/>
            <a:endParaRPr lang="es-CL">
              <a:solidFill>
                <a:schemeClr val="dk1"/>
              </a:solidFill>
              <a:latin typeface="Calibri"/>
              <a:cs typeface="Calibri"/>
            </a:endParaRPr>
          </a:p>
          <a:p>
            <a:pPr algn="just"/>
            <a:endParaRPr lang="es-C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lang="es-E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r>
              <a:rPr lang="es-ES">
                <a:latin typeface="Century Gothic" panose="020B0502020202020204" pitchFamily="34" charset="0"/>
              </a:rPr>
              <a:t>                </a:t>
            </a:r>
            <a:endParaRPr lang="es-ES_trad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980E70-9D8C-B828-84EB-AD5F6749F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0" y="3365273"/>
            <a:ext cx="9809483" cy="5785082"/>
          </a:xfrm>
          <a:prstGeom prst="rect">
            <a:avLst/>
          </a:prstGeom>
        </p:spPr>
      </p:pic>
      <p:sp>
        <p:nvSpPr>
          <p:cNvPr id="11" name="4 Rectángulo">
            <a:extLst>
              <a:ext uri="{FF2B5EF4-FFF2-40B4-BE49-F238E27FC236}">
                <a16:creationId xmlns:a16="http://schemas.microsoft.com/office/drawing/2014/main" id="{A64541C5-CC5E-7B44-5499-75179117470A}"/>
              </a:ext>
            </a:extLst>
          </p:cNvPr>
          <p:cNvSpPr/>
          <p:nvPr/>
        </p:nvSpPr>
        <p:spPr>
          <a:xfrm>
            <a:off x="11390105" y="4221002"/>
            <a:ext cx="7205235" cy="1421928"/>
          </a:xfrm>
          <a:prstGeom prst="rect">
            <a:avLst/>
          </a:prstGeom>
          <a:ln w="25400" cmpd="thinThick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lvl="1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 mismo    tipo   de    retorno: </a:t>
            </a:r>
            <a:r>
              <a:rPr lang="es-CL" sz="3200" b="1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void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  </a:t>
            </a:r>
          </a:p>
          <a:p>
            <a:pPr marL="142875" lvl="1" indent="-142875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 mismo nombre: cocinar  </a:t>
            </a:r>
          </a:p>
          <a:p>
            <a:pPr marL="230188" lvl="1" indent="-230188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mismos parámetros: </a:t>
            </a:r>
            <a:r>
              <a:rPr lang="es-CL" sz="3200" b="1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int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grados</a:t>
            </a:r>
            <a:endParaRPr lang="es-CL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E7C144A1-37CB-45BB-8B46-A038EAA79E89}"/>
              </a:ext>
            </a:extLst>
          </p:cNvPr>
          <p:cNvSpPr/>
          <p:nvPr/>
        </p:nvSpPr>
        <p:spPr>
          <a:xfrm>
            <a:off x="11390105" y="6843177"/>
            <a:ext cx="7205235" cy="1865126"/>
          </a:xfrm>
          <a:prstGeom prst="rect">
            <a:avLst/>
          </a:prstGeom>
          <a:ln w="25400" cmpd="thinThick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lvl="1" algn="just">
              <a:lnSpc>
                <a:spcPct val="90000"/>
              </a:lnSpc>
            </a:pP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La sobreescritura siempre se implementa en una subclase, reescribiendo el método de la superclase</a:t>
            </a:r>
          </a:p>
        </p:txBody>
      </p:sp>
    </p:spTree>
    <p:extLst>
      <p:ext uri="{BB962C8B-B14F-4D97-AF65-F5344CB8AC3E}">
        <p14:creationId xmlns:p14="http://schemas.microsoft.com/office/powerpoint/2010/main" val="7425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¿Por qué </a:t>
            </a:r>
            <a:r>
              <a:rPr lang="es-CL" sz="36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sobreescribir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 un método?</a:t>
            </a:r>
          </a:p>
          <a:p>
            <a:pPr algn="just"/>
            <a:endParaRPr lang="es-CL" sz="36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 de lo que queremos hacer. Si quiero agregar algo más a un método que sea específico para la clase hija, no podría hacerlo sólo heredando, ya que tendría que modificarlo en la clase padre y dicha funcionalidad sería común para todas las clases hijas que hereden de la superclase.</a:t>
            </a:r>
          </a:p>
          <a:p>
            <a:pPr algn="just"/>
            <a:b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la razón anterior, la sobreescritura nos permite extender la funcionalidad de un método heredado para hacerlo especifico a lo que necesitemos, pudiendo implementar la lógica que queramos en nuestras clases hijas para el mismo método.</a:t>
            </a:r>
          </a:p>
          <a:p>
            <a:pPr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clase padre podría heredar un método a todas sus clases hijas menos a una que tenga un comportamiento específico.</a:t>
            </a:r>
          </a:p>
          <a:p>
            <a:pPr marL="50800"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7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Sobrecargar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4000" dirty="0">
                <a:solidFill>
                  <a:schemeClr val="dk1"/>
                </a:solidFill>
                <a:latin typeface="Calibri"/>
                <a:cs typeface="Calibri"/>
                <a:sym typeface="Franklin Gothic"/>
              </a:rPr>
              <a:t>Un método sobrecargado se utiliza para </a:t>
            </a:r>
            <a:r>
              <a:rPr lang="es-CL" sz="4000" b="1" dirty="0">
                <a:solidFill>
                  <a:schemeClr val="dk1"/>
                </a:solidFill>
                <a:latin typeface="Calibri"/>
                <a:cs typeface="Calibri"/>
                <a:sym typeface="Franklin Gothic"/>
              </a:rPr>
              <a:t>reutilizar el nombre </a:t>
            </a:r>
            <a:r>
              <a:rPr lang="es-CL" sz="4000" dirty="0">
                <a:solidFill>
                  <a:schemeClr val="dk1"/>
                </a:solidFill>
                <a:latin typeface="Calibri"/>
                <a:cs typeface="Calibri"/>
                <a:sym typeface="Franklin Gothic"/>
              </a:rPr>
              <a:t>de un método pero con diferentes parámetros (opcionalmente un tipo diferente de retorno). </a:t>
            </a:r>
          </a:p>
          <a:p>
            <a:pPr algn="just"/>
            <a:endParaRPr lang="es-CL" sz="4000" dirty="0">
              <a:solidFill>
                <a:schemeClr val="dk1"/>
              </a:solidFill>
              <a:latin typeface="Calibri"/>
              <a:cs typeface="Calibri"/>
              <a:sym typeface="Franklin Gothic"/>
            </a:endParaRPr>
          </a:p>
          <a:p>
            <a:pPr algn="just"/>
            <a:r>
              <a:rPr lang="es-CL" sz="4000" dirty="0">
                <a:solidFill>
                  <a:schemeClr val="dk1"/>
                </a:solidFill>
                <a:latin typeface="Calibri"/>
                <a:cs typeface="Calibri"/>
                <a:sym typeface="Franklin Gothic"/>
              </a:rPr>
              <a:t>Las reglas para sobrecargar un método son:</a:t>
            </a:r>
          </a:p>
          <a:p>
            <a:pPr algn="just"/>
            <a:endParaRPr lang="es-CL" sz="4000" dirty="0">
              <a:solidFill>
                <a:schemeClr val="dk1"/>
              </a:solidFill>
              <a:latin typeface="Calibri"/>
              <a:cs typeface="Calibri"/>
              <a:sym typeface="Franklin Gothic"/>
            </a:endParaRPr>
          </a:p>
          <a:p>
            <a:pPr marL="342900" indent="-342900" algn="just">
              <a:buClr>
                <a:schemeClr val="tx2"/>
              </a:buClr>
              <a:buFont typeface="Zapf Dingbats"/>
              <a:buChar char="✢"/>
            </a:pPr>
            <a:r>
              <a:rPr lang="es-CL" sz="3600" dirty="0">
                <a:solidFill>
                  <a:schemeClr val="tx2"/>
                </a:solidFill>
                <a:latin typeface="Calibri"/>
                <a:cs typeface="Calibri"/>
                <a:sym typeface="Franklin Gothic"/>
              </a:rPr>
              <a:t>Los métodos sobrecargados </a:t>
            </a:r>
            <a:r>
              <a:rPr lang="es-CL" sz="3600" b="1" dirty="0">
                <a:solidFill>
                  <a:schemeClr val="tx2"/>
                </a:solidFill>
                <a:latin typeface="Calibri"/>
                <a:cs typeface="Calibri"/>
                <a:sym typeface="Franklin Gothic"/>
              </a:rPr>
              <a:t>deben cambiar la lista de parámetros</a:t>
            </a:r>
            <a:r>
              <a:rPr lang="es-CL" sz="3600" dirty="0">
                <a:solidFill>
                  <a:schemeClr val="tx2"/>
                </a:solidFill>
                <a:latin typeface="Calibri"/>
                <a:cs typeface="Calibri"/>
                <a:sym typeface="Franklin Gothic"/>
              </a:rPr>
              <a:t>.  </a:t>
            </a:r>
          </a:p>
          <a:p>
            <a:pPr marL="342900" indent="-342900" algn="just">
              <a:buClr>
                <a:schemeClr val="tx2"/>
              </a:buClr>
              <a:buFont typeface="Zapf Dingbats"/>
              <a:buChar char="✢"/>
            </a:pPr>
            <a:r>
              <a:rPr lang="es-CL" sz="3600" dirty="0">
                <a:solidFill>
                  <a:schemeClr val="tx2"/>
                </a:solidFill>
                <a:latin typeface="Calibri"/>
                <a:cs typeface="Calibri"/>
                <a:sym typeface="Franklin Gothic"/>
              </a:rPr>
              <a:t>Pueden cambiar el tipo de retorno (opcional).</a:t>
            </a:r>
            <a:endParaRPr lang="es-CL" sz="3600" dirty="0">
              <a:solidFill>
                <a:schemeClr val="tx2"/>
              </a:solidFill>
              <a:latin typeface="Calibri"/>
              <a:cs typeface="Calibri"/>
            </a:endParaRPr>
          </a:p>
          <a:p>
            <a:pPr marL="342900" indent="-342900" algn="just">
              <a:buClr>
                <a:schemeClr val="tx2"/>
              </a:buClr>
              <a:buFont typeface="Zapf Dingbats"/>
              <a:buChar char="✢"/>
            </a:pPr>
            <a:r>
              <a:rPr lang="es-CL" sz="3600" dirty="0">
                <a:solidFill>
                  <a:schemeClr val="tx2"/>
                </a:solidFill>
                <a:latin typeface="Calibri"/>
                <a:cs typeface="Calibri"/>
              </a:rPr>
              <a:t>Pueden cambiar el modificador de acceso </a:t>
            </a:r>
            <a:r>
              <a:rPr lang="es-CL" sz="3600" dirty="0">
                <a:solidFill>
                  <a:schemeClr val="tx2"/>
                </a:solidFill>
                <a:latin typeface="Calibri"/>
                <a:cs typeface="Calibri"/>
                <a:sym typeface="Franklin Gothic"/>
              </a:rPr>
              <a:t>(opcional).</a:t>
            </a:r>
            <a:r>
              <a:rPr lang="es-CL" sz="3600" dirty="0">
                <a:solidFill>
                  <a:schemeClr val="tx2"/>
                </a:solidFill>
                <a:latin typeface="Calibri"/>
                <a:cs typeface="Calibri"/>
              </a:rPr>
              <a:t>.</a:t>
            </a:r>
            <a:endParaRPr lang="es-CL" sz="3600" b="1" dirty="0">
              <a:solidFill>
                <a:schemeClr val="tx2"/>
              </a:solidFill>
              <a:ea typeface="ＭＳ Ｐゴシック" charset="-128"/>
            </a:endParaRPr>
          </a:p>
          <a:p>
            <a:pPr marL="342900" indent="-342900" algn="just">
              <a:buClr>
                <a:schemeClr val="tx2"/>
              </a:buClr>
              <a:buFont typeface="Zapf Dingbats"/>
              <a:buChar char="✢"/>
            </a:pPr>
            <a:r>
              <a:rPr lang="es-CL" sz="3600" dirty="0">
                <a:solidFill>
                  <a:schemeClr val="tx2"/>
                </a:solidFill>
                <a:latin typeface="Calibri"/>
                <a:cs typeface="Calibri"/>
              </a:rPr>
              <a:t>Un método puede ser sobrecargado en la misma clase o en una subclase.</a:t>
            </a:r>
            <a:endParaRPr lang="es-ES_tradnl" sz="3600" dirty="0">
              <a:solidFill>
                <a:schemeClr val="tx2"/>
              </a:solidFill>
              <a:latin typeface="Calibri"/>
              <a:cs typeface="Calibri"/>
            </a:endParaRP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9997232-1F69-E250-C46B-298E4ABD3612}"/>
              </a:ext>
            </a:extLst>
          </p:cNvPr>
          <p:cNvSpPr/>
          <p:nvPr/>
        </p:nvSpPr>
        <p:spPr>
          <a:xfrm>
            <a:off x="5480050" y="1949850"/>
            <a:ext cx="3810000" cy="646331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Métodos distintos</a:t>
            </a:r>
          </a:p>
        </p:txBody>
      </p:sp>
    </p:spTree>
    <p:extLst>
      <p:ext uri="{BB962C8B-B14F-4D97-AF65-F5344CB8AC3E}">
        <p14:creationId xmlns:p14="http://schemas.microsoft.com/office/powerpoint/2010/main" val="3387013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Sobrecargar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64933F-5240-0978-4B2D-6DB1C485A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462" y="2563367"/>
            <a:ext cx="11687175" cy="80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2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B337F0-2FCC-924F-952C-07C673B763B0}"/>
              </a:ext>
            </a:extLst>
          </p:cNvPr>
          <p:cNvSpPr/>
          <p:nvPr/>
        </p:nvSpPr>
        <p:spPr>
          <a:xfrm>
            <a:off x="9594850" y="1894185"/>
            <a:ext cx="5357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CONTENIDO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3E674A-F038-D144-A91A-8FBF8FFE0F11}"/>
              </a:ext>
            </a:extLst>
          </p:cNvPr>
          <p:cNvSpPr txBox="1">
            <a:spLocks/>
          </p:cNvSpPr>
          <p:nvPr/>
        </p:nvSpPr>
        <p:spPr>
          <a:xfrm>
            <a:off x="9674860" y="3292475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B375BB0-38DE-5947-A049-E37CBB392147}"/>
              </a:ext>
            </a:extLst>
          </p:cNvPr>
          <p:cNvSpPr txBox="1">
            <a:spLocks/>
          </p:cNvSpPr>
          <p:nvPr/>
        </p:nvSpPr>
        <p:spPr>
          <a:xfrm>
            <a:off x="9611360" y="6142991"/>
            <a:ext cx="4579097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3000" dirty="0"/>
              <a:t>CONSTRUCTOR EN </a:t>
            </a:r>
          </a:p>
          <a:p>
            <a:pPr algn="l"/>
            <a:r>
              <a:rPr lang="es-CL" sz="3000" dirty="0"/>
              <a:t>LA HERENCIA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2775DA9-AA36-2B46-A647-A78656981246}"/>
              </a:ext>
            </a:extLst>
          </p:cNvPr>
          <p:cNvSpPr txBox="1">
            <a:spLocks/>
          </p:cNvSpPr>
          <p:nvPr/>
        </p:nvSpPr>
        <p:spPr>
          <a:xfrm>
            <a:off x="9674860" y="5221230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25E44F9-8B81-FD43-8DCF-00283585DD6D}"/>
              </a:ext>
            </a:extLst>
          </p:cNvPr>
          <p:cNvSpPr txBox="1">
            <a:spLocks/>
          </p:cNvSpPr>
          <p:nvPr/>
        </p:nvSpPr>
        <p:spPr>
          <a:xfrm>
            <a:off x="9653270" y="4215805"/>
            <a:ext cx="3860165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3000" dirty="0"/>
              <a:t>HERENCIA</a:t>
            </a:r>
          </a:p>
        </p:txBody>
      </p:sp>
    </p:spTree>
    <p:extLst>
      <p:ext uri="{BB962C8B-B14F-4D97-AF65-F5344CB8AC3E}">
        <p14:creationId xmlns:p14="http://schemas.microsoft.com/office/powerpoint/2010/main" val="39794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método encender de la clase Motor, es sobrecargado en la misma clase.</a:t>
            </a:r>
          </a:p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4776F9CE-3416-E513-138F-E701CB9C323C}"/>
              </a:ext>
            </a:extLst>
          </p:cNvPr>
          <p:cNvSpPr txBox="1">
            <a:spLocks/>
          </p:cNvSpPr>
          <p:nvPr/>
        </p:nvSpPr>
        <p:spPr>
          <a:xfrm>
            <a:off x="309506" y="895309"/>
            <a:ext cx="14009744" cy="849316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algn="just"/>
            <a:endParaRPr lang="es-CL" b="1" i="1">
              <a:solidFill>
                <a:schemeClr val="dk1"/>
              </a:solidFill>
              <a:latin typeface="Calibri"/>
              <a:cs typeface="Calibri"/>
            </a:endParaRPr>
          </a:p>
          <a:p>
            <a:pPr marL="50800" algn="just"/>
            <a:r>
              <a:rPr lang="es-CL" b="1" i="1">
                <a:solidFill>
                  <a:schemeClr val="dk1"/>
                </a:solidFill>
                <a:latin typeface="Calibri"/>
                <a:cs typeface="Calibri"/>
              </a:rPr>
              <a:t>Sobreescribir</a:t>
            </a:r>
            <a:endParaRPr lang="es-CL">
              <a:solidFill>
                <a:schemeClr val="dk1"/>
              </a:solidFill>
              <a:latin typeface="Calibri"/>
              <a:cs typeface="Calibri"/>
            </a:endParaRPr>
          </a:p>
          <a:p>
            <a:pPr marL="50800" algn="just"/>
            <a:endParaRPr lang="es-CL">
              <a:solidFill>
                <a:schemeClr val="dk1"/>
              </a:solidFill>
              <a:latin typeface="Calibri"/>
              <a:cs typeface="Calibri"/>
            </a:endParaRPr>
          </a:p>
          <a:p>
            <a:pPr algn="just"/>
            <a:endParaRPr lang="es-C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lang="es-E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r>
              <a:rPr lang="es-ES">
                <a:latin typeface="Century Gothic" panose="020B0502020202020204" pitchFamily="34" charset="0"/>
              </a:rPr>
              <a:t>                </a:t>
            </a:r>
            <a:endParaRPr lang="es-ES_trad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A64541C5-CC5E-7B44-5499-75179117470A}"/>
              </a:ext>
            </a:extLst>
          </p:cNvPr>
          <p:cNvSpPr/>
          <p:nvPr/>
        </p:nvSpPr>
        <p:spPr>
          <a:xfrm>
            <a:off x="11162243" y="3802563"/>
            <a:ext cx="8033807" cy="2308324"/>
          </a:xfrm>
          <a:prstGeom prst="rect">
            <a:avLst/>
          </a:prstGeom>
          <a:ln w="25400" cmpd="thinThick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lvl="1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s-CL" sz="3200" b="1" dirty="0">
                <a:solidFill>
                  <a:schemeClr val="tx1"/>
                </a:solidFill>
                <a:ea typeface="ＭＳ Ｐゴシック" charset="-128"/>
              </a:rPr>
              <a:t>tipo   de    retorno puede o no cambiar: </a:t>
            </a:r>
            <a:r>
              <a:rPr lang="es-CL" sz="3200" b="1" dirty="0" err="1">
                <a:solidFill>
                  <a:schemeClr val="tx1"/>
                </a:solidFill>
                <a:ea typeface="ＭＳ Ｐゴシック" charset="-128"/>
              </a:rPr>
              <a:t>void</a:t>
            </a:r>
            <a:r>
              <a:rPr lang="es-CL" sz="3200" b="1" dirty="0">
                <a:solidFill>
                  <a:schemeClr val="tx1"/>
                </a:solidFill>
                <a:ea typeface="ＭＳ Ｐゴシック" charset="-128"/>
              </a:rPr>
              <a:t> y String</a:t>
            </a:r>
          </a:p>
          <a:p>
            <a:pPr marL="142875" lvl="1" indent="-142875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s-CL" sz="3200" b="1" dirty="0">
                <a:solidFill>
                  <a:schemeClr val="tx1"/>
                </a:solidFill>
                <a:ea typeface="ＭＳ Ｐゴシック" charset="-128"/>
              </a:rPr>
              <a:t>  mismo nombre: encender  </a:t>
            </a:r>
          </a:p>
          <a:p>
            <a:pPr marL="230188" lvl="1" indent="-230188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s-CL" sz="3200" b="1" dirty="0">
                <a:solidFill>
                  <a:schemeClr val="tx1"/>
                </a:solidFill>
                <a:ea typeface="ＭＳ Ｐゴシック" charset="-128"/>
              </a:rPr>
              <a:t>distintos parámetros: </a:t>
            </a:r>
            <a:r>
              <a:rPr lang="es-CL" sz="3200" b="1" dirty="0" err="1">
                <a:solidFill>
                  <a:schemeClr val="tx1"/>
                </a:solidFill>
                <a:ea typeface="ＭＳ Ｐゴシック" charset="-128"/>
              </a:rPr>
              <a:t>char</a:t>
            </a:r>
            <a:r>
              <a:rPr lang="es-CL" sz="3200" b="1" dirty="0">
                <a:solidFill>
                  <a:schemeClr val="tx1"/>
                </a:solidFill>
                <a:ea typeface="ＭＳ Ｐゴシック" charset="-128"/>
              </a:rPr>
              <a:t> </a:t>
            </a:r>
            <a:r>
              <a:rPr lang="es-CL" sz="3200" b="1" dirty="0" err="1">
                <a:solidFill>
                  <a:schemeClr val="tx1"/>
                </a:solidFill>
                <a:ea typeface="ＭＳ Ｐゴシック" charset="-128"/>
              </a:rPr>
              <a:t>tipoMotor</a:t>
            </a:r>
            <a:r>
              <a:rPr lang="es-CL" sz="3200" b="1" dirty="0">
                <a:solidFill>
                  <a:schemeClr val="tx1"/>
                </a:solidFill>
                <a:ea typeface="ＭＳ Ｐゴシック" charset="-128"/>
              </a:rPr>
              <a:t> y ninguno</a:t>
            </a:r>
            <a:endParaRPr lang="es-CL" sz="3200" b="1" dirty="0">
              <a:solidFill>
                <a:schemeClr val="tx1"/>
              </a:solidFill>
            </a:endParaRP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E7C144A1-37CB-45BB-8B46-A038EAA79E89}"/>
              </a:ext>
            </a:extLst>
          </p:cNvPr>
          <p:cNvSpPr/>
          <p:nvPr/>
        </p:nvSpPr>
        <p:spPr>
          <a:xfrm>
            <a:off x="11162242" y="7863456"/>
            <a:ext cx="8033807" cy="978729"/>
          </a:xfrm>
          <a:prstGeom prst="rect">
            <a:avLst/>
          </a:prstGeom>
          <a:ln w="25400" cmpd="thinThick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lvl="1" algn="just">
              <a:lnSpc>
                <a:spcPct val="90000"/>
              </a:lnSpc>
            </a:pPr>
            <a:r>
              <a:rPr lang="es-CL" sz="3200" b="1" dirty="0">
                <a:solidFill>
                  <a:schemeClr val="tx1"/>
                </a:solidFill>
                <a:ea typeface="ＭＳ Ｐゴシック" charset="-128"/>
              </a:rPr>
              <a:t>La sobrecarga se puede implementar en la superclase o subclase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CA7109-38BD-B76A-23D6-EB0D8083B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0" y="3233298"/>
            <a:ext cx="8768814" cy="635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¿Por qué sobrecargar un método?</a:t>
            </a:r>
          </a:p>
          <a:p>
            <a:pPr algn="just"/>
            <a:endParaRPr lang="es-CL" sz="36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declarar métodos que se llamen igual pero que reciban parámetros diferentes (no pueden haber 2 métodos con el mismo nombre y los mismos parámetros).</a:t>
            </a:r>
          </a:p>
          <a:p>
            <a:pPr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ejemplo, podemos ver que los 2 métodos se llaman igual pero poseen parámetros diferentes, así cuando sean llamados, dependiendo del parámetro enviado se accede al método.</a:t>
            </a:r>
          </a:p>
          <a:p>
            <a:pPr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algn="just"/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¿Cómo se invocaría el primer método? ¿y el segundo método?</a:t>
            </a:r>
          </a:p>
          <a:p>
            <a:pPr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48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Llamando a la superclase</a:t>
            </a:r>
          </a:p>
          <a:p>
            <a:pPr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acceder a métodos o atributos de la superclase, se utiliza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el cual es una referencia hacia la clase padre.</a:t>
            </a:r>
          </a:p>
          <a:p>
            <a:pPr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invocar al constructor de la clase padre, a métodos o atributos, siempre que el modificador de acceso lo permita.</a:t>
            </a:r>
          </a:p>
          <a:p>
            <a:pPr algn="just"/>
            <a:r>
              <a:rPr lang="es-ES_tradnl" sz="3600" dirty="0">
                <a:solidFill>
                  <a:schemeClr val="dk1"/>
                </a:solidFill>
                <a:latin typeface="Calibri"/>
                <a:cs typeface="Calibri"/>
              </a:rPr>
              <a:t> 	</a:t>
            </a:r>
          </a:p>
          <a:p>
            <a:pPr algn="just">
              <a:buNone/>
            </a:pPr>
            <a:r>
              <a:rPr lang="es-ES_tradnl" sz="3600" dirty="0">
                <a:solidFill>
                  <a:schemeClr val="dk1"/>
                </a:solidFill>
                <a:latin typeface="Calibri"/>
                <a:cs typeface="Calibri"/>
              </a:rPr>
              <a:t>			</a:t>
            </a:r>
            <a:r>
              <a:rPr lang="es-ES_tradnl" sz="3600" b="1" dirty="0" err="1">
                <a:solidFill>
                  <a:schemeClr val="dk1"/>
                </a:solidFill>
                <a:latin typeface="Calibri"/>
                <a:cs typeface="Calibri"/>
              </a:rPr>
              <a:t>super.atributo</a:t>
            </a:r>
            <a:r>
              <a:rPr lang="es-ES_tradnl" sz="3600" b="1" dirty="0">
                <a:solidFill>
                  <a:schemeClr val="dk1"/>
                </a:solidFill>
                <a:latin typeface="Calibri"/>
                <a:cs typeface="Calibri"/>
              </a:rPr>
              <a:t>;</a:t>
            </a:r>
          </a:p>
          <a:p>
            <a:pPr algn="just">
              <a:buNone/>
            </a:pPr>
            <a:r>
              <a:rPr lang="es-ES_tradnl" sz="3600" b="1" dirty="0">
                <a:solidFill>
                  <a:schemeClr val="dk1"/>
                </a:solidFill>
                <a:latin typeface="Calibri"/>
                <a:cs typeface="Calibri"/>
              </a:rPr>
              <a:t>			</a:t>
            </a:r>
            <a:r>
              <a:rPr lang="es-ES_tradnl" sz="3600" b="1" dirty="0" err="1">
                <a:solidFill>
                  <a:schemeClr val="dk1"/>
                </a:solidFill>
                <a:latin typeface="Calibri"/>
                <a:cs typeface="Calibri"/>
              </a:rPr>
              <a:t>super.método</a:t>
            </a:r>
            <a:r>
              <a:rPr lang="es-ES_tradnl" sz="3600" b="1" dirty="0">
                <a:solidFill>
                  <a:schemeClr val="dk1"/>
                </a:solidFill>
                <a:latin typeface="Calibri"/>
                <a:cs typeface="Calibri"/>
              </a:rPr>
              <a:t>();</a:t>
            </a:r>
          </a:p>
          <a:p>
            <a:pPr algn="just">
              <a:buNone/>
            </a:pPr>
            <a:endParaRPr lang="es-ES_tradnl" sz="36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None/>
            </a:pPr>
            <a:r>
              <a:rPr lang="es-ES_tradnl" sz="3600" b="1" dirty="0">
                <a:solidFill>
                  <a:schemeClr val="dk1"/>
                </a:solidFill>
                <a:latin typeface="Calibri"/>
                <a:cs typeface="Calibri"/>
              </a:rPr>
              <a:t>			</a:t>
            </a:r>
            <a:r>
              <a:rPr lang="es-ES_tradnl" sz="3600" b="1" dirty="0" err="1">
                <a:solidFill>
                  <a:schemeClr val="dk1"/>
                </a:solidFill>
                <a:latin typeface="Calibri"/>
                <a:cs typeface="Calibri"/>
              </a:rPr>
              <a:t>this.atributo</a:t>
            </a:r>
            <a:r>
              <a:rPr lang="es-ES_tradnl" sz="3600" b="1" dirty="0">
                <a:solidFill>
                  <a:schemeClr val="dk1"/>
                </a:solidFill>
                <a:latin typeface="Calibri"/>
                <a:cs typeface="Calibri"/>
              </a:rPr>
              <a:t>:</a:t>
            </a:r>
          </a:p>
          <a:p>
            <a:pPr algn="just">
              <a:buNone/>
            </a:pPr>
            <a:r>
              <a:rPr lang="es-ES_tradnl" sz="3600" b="1" dirty="0">
                <a:solidFill>
                  <a:schemeClr val="dk1"/>
                </a:solidFill>
                <a:latin typeface="Calibri"/>
                <a:cs typeface="Calibri"/>
              </a:rPr>
              <a:t>			</a:t>
            </a:r>
            <a:r>
              <a:rPr lang="es-ES_tradnl" sz="3600" b="1" dirty="0" err="1">
                <a:solidFill>
                  <a:schemeClr val="dk1"/>
                </a:solidFill>
                <a:latin typeface="Calibri"/>
                <a:cs typeface="Calibri"/>
              </a:rPr>
              <a:t>this.método</a:t>
            </a:r>
            <a:r>
              <a:rPr lang="es-ES_tradnl" sz="3600" b="1" dirty="0">
                <a:solidFill>
                  <a:schemeClr val="dk1"/>
                </a:solidFill>
                <a:latin typeface="Calibri"/>
                <a:cs typeface="Calibri"/>
              </a:rPr>
              <a:t>();</a:t>
            </a:r>
            <a:endParaRPr lang="es-CL" sz="36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9EE04D3-9D71-EC51-2497-8749BFA709B3}"/>
              </a:ext>
            </a:extLst>
          </p:cNvPr>
          <p:cNvSpPr/>
          <p:nvPr/>
        </p:nvSpPr>
        <p:spPr>
          <a:xfrm>
            <a:off x="8147050" y="6309571"/>
            <a:ext cx="7624754" cy="1200329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Llamando a atributos y métodos del padre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3F2756-65BC-B20C-F452-571F18242C95}"/>
              </a:ext>
            </a:extLst>
          </p:cNvPr>
          <p:cNvSpPr/>
          <p:nvPr/>
        </p:nvSpPr>
        <p:spPr>
          <a:xfrm>
            <a:off x="8147050" y="8188147"/>
            <a:ext cx="7624754" cy="1200329"/>
          </a:xfrm>
          <a:prstGeom prst="rect">
            <a:avLst/>
          </a:prstGeom>
          <a:ln w="38100">
            <a:solidFill>
              <a:srgbClr val="00B050"/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Llamando a atributos y métodos de la misma clase</a:t>
            </a:r>
          </a:p>
        </p:txBody>
      </p:sp>
      <p:pic>
        <p:nvPicPr>
          <p:cNvPr id="5" name="Gráfico 4" descr="Teléfono con manos libres">
            <a:extLst>
              <a:ext uri="{FF2B5EF4-FFF2-40B4-BE49-F238E27FC236}">
                <a16:creationId xmlns:a16="http://schemas.microsoft.com/office/drawing/2014/main" id="{AFEFF620-92B4-B2E0-EB70-E370E04A4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6450" y="1506030"/>
            <a:ext cx="1250950" cy="125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1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25BEF-C6CB-D142-BFA0-F95C5E30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050" y="7712075"/>
            <a:ext cx="8305800" cy="738664"/>
          </a:xfrm>
        </p:spPr>
        <p:txBody>
          <a:bodyPr/>
          <a:lstStyle/>
          <a:p>
            <a:pPr algn="r"/>
            <a:r>
              <a:rPr lang="es-CL" sz="4800" dirty="0"/>
              <a:t>TÍTULO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4FE4634-98DF-A44A-92BF-86BBAE37A404}"/>
              </a:ext>
            </a:extLst>
          </p:cNvPr>
          <p:cNvSpPr txBox="1">
            <a:spLocks/>
          </p:cNvSpPr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9600" dirty="0">
                <a:solidFill>
                  <a:srgbClr val="257CE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-996950" y="6797675"/>
            <a:ext cx="8763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4800" dirty="0"/>
              <a:t>CONSTRUCTOR EN LA HERENCIA</a:t>
            </a:r>
          </a:p>
        </p:txBody>
      </p:sp>
    </p:spTree>
    <p:extLst>
      <p:ext uri="{BB962C8B-B14F-4D97-AF65-F5344CB8AC3E}">
        <p14:creationId xmlns:p14="http://schemas.microsoft.com/office/powerpoint/2010/main" val="22576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Constructor en la 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Los constructores no se heredan. 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De hecho, la primera tarea del constructor de cualquier subclase es llamar al constructor de su superclase directa, ya sea en forma explícita o implícita (si no se especifica una llamada al constructor), para asegurar que las variables de instancia heredadas de la superclase se inicialicen en forma apropiada.</a:t>
            </a:r>
          </a:p>
          <a:p>
            <a:pPr algn="just"/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algn="just">
              <a:buNone/>
            </a:pPr>
            <a:r>
              <a:rPr lang="es-ES_tradnl" sz="3600" dirty="0">
                <a:solidFill>
                  <a:schemeClr val="dk1"/>
                </a:solidFill>
                <a:latin typeface="Calibri"/>
                <a:cs typeface="Calibri"/>
              </a:rPr>
              <a:t>			</a:t>
            </a: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9EE04D3-9D71-EC51-2497-8749BFA709B3}"/>
              </a:ext>
            </a:extLst>
          </p:cNvPr>
          <p:cNvSpPr/>
          <p:nvPr/>
        </p:nvSpPr>
        <p:spPr>
          <a:xfrm>
            <a:off x="11652250" y="6674486"/>
            <a:ext cx="6906261" cy="1754326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1 Constructor Persona</a:t>
            </a:r>
          </a:p>
          <a:p>
            <a:pPr algn="just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2 Constructor Alumno</a:t>
            </a:r>
          </a:p>
          <a:p>
            <a:pPr algn="just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3 Constructor AlumnoGratuidad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45F4D7-97EE-46B7-0D85-E27F0DCFE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0" y="4664075"/>
            <a:ext cx="4467859" cy="565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7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Constructor en la 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Considere el siguiente código:</a:t>
            </a:r>
          </a:p>
          <a:p>
            <a:pPr algn="just"/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algn="just">
              <a:buNone/>
            </a:pPr>
            <a:r>
              <a:rPr lang="es-ES_tradnl" sz="3600" dirty="0">
                <a:solidFill>
                  <a:schemeClr val="dk1"/>
                </a:solidFill>
                <a:latin typeface="Calibri"/>
                <a:cs typeface="Calibri"/>
              </a:rPr>
              <a:t>			</a:t>
            </a: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45F4D7-97EE-46B7-0D85-E27F0DCFE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450" y="1821507"/>
            <a:ext cx="4467859" cy="565928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7437575-7A12-7E88-B63C-521B302D2503}"/>
              </a:ext>
            </a:extLst>
          </p:cNvPr>
          <p:cNvSpPr/>
          <p:nvPr/>
        </p:nvSpPr>
        <p:spPr>
          <a:xfrm>
            <a:off x="1517650" y="2792353"/>
            <a:ext cx="7696199" cy="2062103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lvl="2" algn="just">
              <a:buNone/>
            </a:pP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public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class Persona{</a:t>
            </a:r>
          </a:p>
          <a:p>
            <a:pPr lvl="2" algn="just">
              <a:buNone/>
            </a:pP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   </a:t>
            </a: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public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Persona(){</a:t>
            </a:r>
          </a:p>
          <a:p>
            <a:pPr lvl="2" algn="just">
              <a:buNone/>
            </a:pP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       </a:t>
            </a: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System.out.println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(“Soy Persona”)</a:t>
            </a:r>
          </a:p>
          <a:p>
            <a:pPr lvl="2" algn="just">
              <a:buNone/>
            </a:pP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3BF2E3-7D14-97CB-7E34-0333890CD627}"/>
              </a:ext>
            </a:extLst>
          </p:cNvPr>
          <p:cNvSpPr/>
          <p:nvPr/>
        </p:nvSpPr>
        <p:spPr>
          <a:xfrm>
            <a:off x="1517649" y="5186377"/>
            <a:ext cx="7696199" cy="2062103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lvl="2" algn="just">
              <a:buNone/>
            </a:pP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public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class Alumno </a:t>
            </a: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extends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Persona{</a:t>
            </a:r>
          </a:p>
          <a:p>
            <a:pPr lvl="2" algn="just">
              <a:buNone/>
            </a:pP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   </a:t>
            </a: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public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Alumno(){</a:t>
            </a:r>
          </a:p>
          <a:p>
            <a:pPr lvl="2" algn="just">
              <a:buNone/>
            </a:pP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       </a:t>
            </a: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System.out.println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(“Soy Alumno”)</a:t>
            </a:r>
          </a:p>
          <a:p>
            <a:pPr lvl="2" algn="just">
              <a:buNone/>
            </a:pP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}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F7D75DC-415C-5E60-1F96-EFCDAEADD16B}"/>
              </a:ext>
            </a:extLst>
          </p:cNvPr>
          <p:cNvSpPr/>
          <p:nvPr/>
        </p:nvSpPr>
        <p:spPr>
          <a:xfrm>
            <a:off x="1517649" y="7667561"/>
            <a:ext cx="11353800" cy="2062103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lvl="2" algn="just">
              <a:buNone/>
            </a:pP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public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class AlumnoGratuidad </a:t>
            </a: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extends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Alumno{</a:t>
            </a:r>
          </a:p>
          <a:p>
            <a:pPr lvl="2" algn="just">
              <a:buNone/>
            </a:pP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   </a:t>
            </a: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public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AlumnoGratuidad(){</a:t>
            </a:r>
          </a:p>
          <a:p>
            <a:pPr lvl="2" algn="just">
              <a:buNone/>
            </a:pP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       </a:t>
            </a: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System.out.println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(“Soy Alumno con Gratuidad”)	</a:t>
            </a:r>
          </a:p>
          <a:p>
            <a:pPr lvl="2" algn="just">
              <a:buNone/>
            </a:pP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}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016CFA0-2259-C745-FAF1-049F00EBA9AB}"/>
              </a:ext>
            </a:extLst>
          </p:cNvPr>
          <p:cNvSpPr/>
          <p:nvPr/>
        </p:nvSpPr>
        <p:spPr>
          <a:xfrm>
            <a:off x="7613650" y="9821485"/>
            <a:ext cx="8077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¿Qué arroja el siguiente código?</a:t>
            </a:r>
          </a:p>
          <a:p>
            <a:pPr algn="just"/>
            <a:endParaRPr lang="es-CL" sz="28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algn="just"/>
            <a:r>
              <a:rPr lang="es-CL" sz="2800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AlumnoGratuidad </a:t>
            </a:r>
            <a:r>
              <a:rPr lang="es-CL" sz="2800" dirty="0" err="1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</a:t>
            </a:r>
            <a:r>
              <a:rPr lang="es-CL" sz="2800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new AlumnoGratuidad();</a:t>
            </a:r>
            <a:endParaRPr lang="es-CL" sz="2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4366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Constructor en la 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None/>
            </a:pPr>
            <a:r>
              <a:rPr lang="es-ES_tradnl" sz="3600" dirty="0">
                <a:solidFill>
                  <a:schemeClr val="dk1"/>
                </a:solidFill>
                <a:latin typeface="Calibri"/>
                <a:cs typeface="Calibri"/>
              </a:rPr>
              <a:t>	</a:t>
            </a:r>
            <a:r>
              <a:rPr lang="es-ES_tradnl" sz="40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</a:t>
            </a:r>
          </a:p>
          <a:p>
            <a:pPr algn="just">
              <a:lnSpc>
                <a:spcPct val="90000"/>
              </a:lnSpc>
              <a:buNone/>
            </a:pPr>
            <a:endParaRPr lang="es-ES_tradnl" sz="4000" dirty="0">
              <a:solidFill>
                <a:schemeClr val="tx2">
                  <a:lumMod val="50000"/>
                </a:schemeClr>
              </a:solidFill>
              <a:latin typeface="Calibri"/>
              <a:ea typeface="ＭＳ Ｐゴシック" charset="-128"/>
              <a:cs typeface="Calibri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4000" dirty="0">
              <a:solidFill>
                <a:schemeClr val="tx2">
                  <a:lumMod val="50000"/>
                </a:schemeClr>
              </a:solidFill>
              <a:latin typeface="Calibri"/>
              <a:ea typeface="ＭＳ Ｐゴシック" charset="-128"/>
              <a:cs typeface="Calibri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4000" dirty="0">
              <a:solidFill>
                <a:schemeClr val="tx2">
                  <a:lumMod val="50000"/>
                </a:schemeClr>
              </a:solidFill>
              <a:latin typeface="Calibri"/>
              <a:ea typeface="ＭＳ Ｐゴシック" charset="-128"/>
              <a:cs typeface="Calibri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4000" dirty="0">
              <a:solidFill>
                <a:schemeClr val="tx2">
                  <a:lumMod val="50000"/>
                </a:schemeClr>
              </a:solidFill>
              <a:latin typeface="Calibri"/>
              <a:ea typeface="ＭＳ Ｐゴシック" charset="-128"/>
              <a:cs typeface="Calibri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4000" dirty="0">
              <a:solidFill>
                <a:schemeClr val="tx2">
                  <a:lumMod val="50000"/>
                </a:schemeClr>
              </a:solidFill>
              <a:latin typeface="Calibri"/>
              <a:ea typeface="ＭＳ Ｐゴシック" charset="-128"/>
              <a:cs typeface="Calibri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4000" dirty="0">
              <a:solidFill>
                <a:schemeClr val="tx2">
                  <a:lumMod val="50000"/>
                </a:schemeClr>
              </a:solidFill>
              <a:latin typeface="Calibri"/>
              <a:ea typeface="ＭＳ Ｐゴシック" charset="-128"/>
              <a:cs typeface="Calibri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¿por qué?</a:t>
            </a:r>
          </a:p>
          <a:p>
            <a:pPr algn="just">
              <a:lnSpc>
                <a:spcPct val="90000"/>
              </a:lnSpc>
              <a:buNone/>
            </a:pPr>
            <a:endParaRPr lang="es-ES_tradn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el compilador Java añade como primera línea de código en todos los constructores de una clase, la instrucción:</a:t>
            </a:r>
          </a:p>
          <a:p>
            <a:pPr algn="just">
              <a:lnSpc>
                <a:spcPct val="90000"/>
              </a:lnSpc>
              <a:buNone/>
            </a:pPr>
            <a:endParaRPr lang="es-ES_tradn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   super();</a:t>
            </a:r>
          </a:p>
          <a:p>
            <a:pPr algn="just">
              <a:lnSpc>
                <a:spcPct val="90000"/>
              </a:lnSpc>
              <a:buNone/>
            </a:pPr>
            <a:endParaRPr lang="es-ES_tradn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instrucción provoca una llamada al constructor sin parámetros de la superclase.</a:t>
            </a:r>
          </a:p>
          <a:p>
            <a:pPr algn="just"/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algn="just">
              <a:buNone/>
            </a:pPr>
            <a:r>
              <a:rPr lang="es-ES_tradnl" sz="3600" dirty="0">
                <a:solidFill>
                  <a:schemeClr val="dk1"/>
                </a:solidFill>
                <a:latin typeface="Calibri"/>
                <a:cs typeface="Calibri"/>
              </a:rPr>
              <a:t>			</a:t>
            </a: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3EBA670-D561-2E9E-086A-594CF0E3D338}"/>
              </a:ext>
            </a:extLst>
          </p:cNvPr>
          <p:cNvSpPr/>
          <p:nvPr/>
        </p:nvSpPr>
        <p:spPr>
          <a:xfrm>
            <a:off x="1898650" y="2759075"/>
            <a:ext cx="6324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070C0"/>
              </a:buClr>
              <a:buFont typeface=".PingFang SC Regular"/>
              <a:buChar char="◎"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Soy Persona</a:t>
            </a:r>
          </a:p>
          <a:p>
            <a:pPr marL="342900" indent="-342900" algn="just">
              <a:buClr>
                <a:srgbClr val="0070C0"/>
              </a:buClr>
              <a:buFont typeface=".PingFang SC Regular"/>
              <a:buChar char="◎"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Soy Alumno</a:t>
            </a:r>
          </a:p>
          <a:p>
            <a:pPr marL="342900" indent="-342900" algn="just">
              <a:buClr>
                <a:srgbClr val="0070C0"/>
              </a:buClr>
              <a:buFont typeface=".PingFang SC Regular"/>
              <a:buChar char="◎"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 Alumno con Gratuidad</a:t>
            </a:r>
          </a:p>
          <a:p>
            <a:pPr marL="342900" indent="-342900" algn="just">
              <a:buClr>
                <a:srgbClr val="0070C0"/>
              </a:buClr>
              <a:buFont typeface=".PingFang SC Regular"/>
              <a:buChar char="◎"/>
            </a:pPr>
            <a:endParaRPr lang="es-CL" sz="2400" dirty="0">
              <a:solidFill>
                <a:schemeClr val="dk1"/>
              </a:solidFill>
              <a:latin typeface="Calibri"/>
              <a:cs typeface="Calibri"/>
              <a:sym typeface="Franklin Gothic"/>
            </a:endParaRPr>
          </a:p>
        </p:txBody>
      </p:sp>
      <p:pic>
        <p:nvPicPr>
          <p:cNvPr id="10" name="Gráfico 9" descr="Manos aplaudiendo">
            <a:extLst>
              <a:ext uri="{FF2B5EF4-FFF2-40B4-BE49-F238E27FC236}">
                <a16:creationId xmlns:a16="http://schemas.microsoft.com/office/drawing/2014/main" id="{DB1B967F-9819-C581-09B3-B928C5820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5700" y="2774950"/>
            <a:ext cx="1412424" cy="141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19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Constructor en la 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None/>
            </a:pPr>
            <a:r>
              <a:rPr lang="es-ES_tradnl" sz="3600" dirty="0">
                <a:solidFill>
                  <a:schemeClr val="dk1"/>
                </a:solidFill>
                <a:latin typeface="Calibri"/>
                <a:cs typeface="Calibri"/>
              </a:rPr>
              <a:t>	</a:t>
            </a:r>
            <a:r>
              <a:rPr lang="es-ES_tradnl" sz="40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</a:t>
            </a:r>
          </a:p>
          <a:p>
            <a:pPr algn="just">
              <a:lnSpc>
                <a:spcPct val="90000"/>
              </a:lnSpc>
              <a:buNone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>
              <a:buNone/>
            </a:pPr>
            <a:r>
              <a:rPr lang="es-ES_tradnl" sz="3600" dirty="0">
                <a:solidFill>
                  <a:schemeClr val="dk1"/>
                </a:solidFill>
                <a:latin typeface="Calibri"/>
                <a:cs typeface="Calibri"/>
              </a:rPr>
              <a:t>			</a:t>
            </a: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C24526-7709-B128-DA2A-E04D39B23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0" y="1524305"/>
            <a:ext cx="10914049" cy="946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94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hemos aprendido?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96B2B5F8-1266-F9D8-8342-1A8CBAA081BD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99160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dk1"/>
              </a:buClr>
              <a:buSzPts val="2400"/>
            </a:pPr>
            <a:endParaRPr lang="es-CL" sz="4400" dirty="0">
              <a:solidFill>
                <a:schemeClr val="dk1"/>
              </a:solidFill>
              <a:latin typeface="Calibri"/>
              <a:cs typeface="Calibri"/>
            </a:endParaRPr>
          </a:p>
          <a:p>
            <a:pPr lvl="4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3F8F1B7A-F4E9-E5CE-32E2-14C53D8FB290}"/>
              </a:ext>
            </a:extLst>
          </p:cNvPr>
          <p:cNvSpPr txBox="1">
            <a:spLocks/>
          </p:cNvSpPr>
          <p:nvPr/>
        </p:nvSpPr>
        <p:spPr>
          <a:xfrm>
            <a:off x="789405" y="1920874"/>
            <a:ext cx="18664662" cy="899160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buClr>
                <a:srgbClr val="0F243E"/>
              </a:buClr>
              <a:buSzPts val="2400"/>
              <a:buFont typeface="Noto Sans Symbols"/>
              <a:buChar char="✔"/>
            </a:pPr>
            <a:endParaRPr lang="es-ES_tradnl" sz="4000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lvl="0" indent="-342900" algn="just">
              <a:buClr>
                <a:srgbClr val="0F243E"/>
              </a:buClr>
              <a:buSzPts val="2400"/>
              <a:buFont typeface="Noto Sans Symbols"/>
              <a:buChar char="✔"/>
            </a:pPr>
            <a:endParaRPr lang="es-ES_tradnl" sz="3600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800100" lvl="1" indent="-342900">
              <a:buFont typeface="Zapf Dingbats"/>
              <a:buChar char="✔"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Reconocer qué es herencia.</a:t>
            </a:r>
          </a:p>
          <a:p>
            <a:pPr marL="800100" lvl="1" indent="-342900">
              <a:buFont typeface="Zapf Dingbats"/>
              <a:buChar char="✔"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 una estructura de herencia: superclases y subclases.</a:t>
            </a:r>
          </a:p>
          <a:p>
            <a:pPr marL="800100" lvl="1" indent="-342900">
              <a:buFont typeface="Zapf Dingbats"/>
              <a:buChar char="✔"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atributos y métodos en la herencia.</a:t>
            </a:r>
          </a:p>
          <a:p>
            <a:pPr marL="800100" lvl="1" indent="-342900">
              <a:buFont typeface="Zapf Dingbats"/>
              <a:buChar char="✔"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 modificadores de acceso en la herencia.</a:t>
            </a:r>
          </a:p>
          <a:p>
            <a:pPr marL="800100" lvl="1" indent="-342900">
              <a:buFont typeface="Zapf Dingbats"/>
              <a:buChar char="✔"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la sobreescritura y sobrecarga de los métodos.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Font typeface="Arial"/>
              <a:buNone/>
            </a:pPr>
            <a:endParaRPr lang="es-CL" sz="2800" dirty="0">
              <a:solidFill>
                <a:schemeClr val="tx1"/>
              </a:solidFill>
            </a:endParaRPr>
          </a:p>
          <a:p>
            <a:pPr lvl="0" algn="just">
              <a:buClr>
                <a:srgbClr val="0F243E"/>
              </a:buClr>
              <a:buSzPts val="2400"/>
            </a:pPr>
            <a:endParaRPr lang="es-CL" sz="3600" dirty="0">
              <a:solidFill>
                <a:srgbClr val="0F243E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marL="342900" indent="-342900" algn="just">
              <a:buClr>
                <a:schemeClr val="dk1"/>
              </a:buClr>
              <a:buSzPts val="2400"/>
            </a:pPr>
            <a:endParaRPr lang="es-CL" sz="4400" dirty="0">
              <a:solidFill>
                <a:schemeClr val="dk1"/>
              </a:solidFill>
              <a:latin typeface="Calibri"/>
              <a:cs typeface="Calibri"/>
            </a:endParaRPr>
          </a:p>
          <a:p>
            <a:pPr lvl="4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48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D15BE-E3B2-F743-9878-F149B7D9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50" y="8016875"/>
            <a:ext cx="9020022" cy="3046988"/>
          </a:xfrm>
        </p:spPr>
        <p:txBody>
          <a:bodyPr/>
          <a:lstStyle/>
          <a:p>
            <a:r>
              <a:rPr lang="es-CL" sz="6600" dirty="0"/>
              <a:t>¿Qué te resultó difícil entender?</a:t>
            </a:r>
            <a:br>
              <a:rPr lang="es-CL" sz="6600" dirty="0">
                <a:solidFill>
                  <a:schemeClr val="tx1"/>
                </a:solidFill>
              </a:rPr>
            </a:br>
            <a:endParaRPr lang="es-CL" sz="6600" dirty="0"/>
          </a:p>
        </p:txBody>
      </p:sp>
    </p:spTree>
    <p:extLst>
      <p:ext uri="{BB962C8B-B14F-4D97-AF65-F5344CB8AC3E}">
        <p14:creationId xmlns:p14="http://schemas.microsoft.com/office/powerpoint/2010/main" val="15202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0" y="7559675"/>
            <a:ext cx="10134600" cy="1015663"/>
          </a:xfrm>
        </p:spPr>
        <p:txBody>
          <a:bodyPr/>
          <a:lstStyle/>
          <a:p>
            <a:pPr algn="r"/>
            <a:r>
              <a:rPr lang="es-CL" sz="6600" dirty="0"/>
              <a:t>HERENCIA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Bef>
                <a:spcPts val="0"/>
              </a:spcBef>
              <a:buNone/>
            </a:pPr>
            <a:r>
              <a:rPr lang="es-CL" sz="3600" dirty="0">
                <a:solidFill>
                  <a:schemeClr val="dk1"/>
                </a:solidFill>
                <a:latin typeface="Abadi" panose="020B0604020104020204" pitchFamily="34" charset="0"/>
                <a:ea typeface="Calibri"/>
                <a:cs typeface="Calibri"/>
                <a:sym typeface="Calibri"/>
              </a:rPr>
              <a:t>Observa las siguientes imágenes…</a:t>
            </a: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r>
              <a:rPr lang="es-CL" sz="3600" b="1" dirty="0">
                <a:solidFill>
                  <a:schemeClr val="tx1"/>
                </a:solidFill>
                <a:latin typeface="Arial"/>
                <a:ea typeface="+mj-ea"/>
                <a:cs typeface="Arial"/>
                <a:sym typeface="Calibri"/>
              </a:rPr>
              <a:t>	</a:t>
            </a:r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A8E769-69DA-B3BA-3365-14A495E5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0" y="2606675"/>
            <a:ext cx="11125200" cy="744868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641587B-9C95-5777-38E0-C2017327D565}"/>
              </a:ext>
            </a:extLst>
          </p:cNvPr>
          <p:cNvSpPr txBox="1"/>
          <p:nvPr/>
        </p:nvSpPr>
        <p:spPr>
          <a:xfrm>
            <a:off x="6555118" y="10055358"/>
            <a:ext cx="6993864" cy="59340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¿Qué crees que es herencia?</a:t>
            </a:r>
          </a:p>
        </p:txBody>
      </p:sp>
    </p:spTree>
    <p:extLst>
      <p:ext uri="{BB962C8B-B14F-4D97-AF65-F5344CB8AC3E}">
        <p14:creationId xmlns:p14="http://schemas.microsoft.com/office/powerpoint/2010/main" val="21496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indent="-12700" algn="just">
              <a:buNone/>
              <a:defRPr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la capacidad de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clases 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adquieran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manera automática los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 y métodos 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otras clases existentes, logrando al mismo tiempo añadir atributos y métodos propios.</a:t>
            </a: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r>
              <a:rPr lang="es-CL" sz="3600" b="1" dirty="0">
                <a:solidFill>
                  <a:schemeClr val="tx1"/>
                </a:solidFill>
                <a:latin typeface="Arial"/>
                <a:ea typeface="+mj-ea"/>
                <a:cs typeface="Arial"/>
                <a:sym typeface="Calibri"/>
              </a:rPr>
              <a:t>	</a:t>
            </a:r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41587B-9C95-5777-38E0-C2017327D565}"/>
              </a:ext>
            </a:extLst>
          </p:cNvPr>
          <p:cNvSpPr txBox="1"/>
          <p:nvPr/>
        </p:nvSpPr>
        <p:spPr>
          <a:xfrm>
            <a:off x="1212850" y="9091136"/>
            <a:ext cx="15392400" cy="18213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rtlCol="0" anchor="t" anchorCtr="0">
            <a:noAutofit/>
          </a:bodyPr>
          <a:lstStyle/>
          <a:p>
            <a:pPr algn="just"/>
            <a:r>
              <a:rPr lang="es-CL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este ejemplo, </a:t>
            </a:r>
            <a:r>
              <a:rPr lang="es-CL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Joya</a:t>
            </a:r>
            <a:r>
              <a:rPr lang="es-CL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los atributos </a:t>
            </a:r>
            <a:r>
              <a:rPr lang="es-CL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codigo, nombre y material</a:t>
            </a:r>
            <a:r>
              <a:rPr lang="es-CL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s-CL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Cadena</a:t>
            </a:r>
            <a:r>
              <a:rPr lang="es-CL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hereda los atributos de Joya, por lo que tiene </a:t>
            </a:r>
            <a:r>
              <a:rPr lang="es-CL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codigo, nombre, material y largoCadena</a:t>
            </a:r>
            <a:r>
              <a:rPr lang="es-CL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s-CL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Anillo</a:t>
            </a:r>
            <a:r>
              <a:rPr lang="es-CL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tiene </a:t>
            </a:r>
            <a:r>
              <a:rPr lang="es-CL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codigo, nombre, material y medida</a:t>
            </a:r>
            <a:r>
              <a:rPr lang="es-CL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EE741B-31E4-4297-B3EC-494FA4AE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0" y="4104774"/>
            <a:ext cx="6402506" cy="43806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E255B7-B07E-0E45-B42D-FD5A3E491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4650" y="3499074"/>
            <a:ext cx="6402506" cy="5592062"/>
          </a:xfrm>
          <a:prstGeom prst="rect">
            <a:avLst/>
          </a:prstGeom>
        </p:spPr>
      </p:pic>
      <p:pic>
        <p:nvPicPr>
          <p:cNvPr id="7" name="Gráfico 6" descr="Volver RTL">
            <a:extLst>
              <a:ext uri="{FF2B5EF4-FFF2-40B4-BE49-F238E27FC236}">
                <a16:creationId xmlns:a16="http://schemas.microsoft.com/office/drawing/2014/main" id="{B6578FD6-CB08-95FB-5EE8-5E4E863C7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6306" y="5183995"/>
            <a:ext cx="2275006" cy="16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clase creada se llama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subclase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la clase existente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superclase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r>
              <a:rPr lang="es-CL" sz="3600" b="1" dirty="0">
                <a:solidFill>
                  <a:schemeClr val="tx1"/>
                </a:solidFill>
                <a:latin typeface="Arial"/>
                <a:ea typeface="+mj-ea"/>
                <a:cs typeface="Arial"/>
                <a:sym typeface="Calibri"/>
              </a:rPr>
              <a:t>	</a:t>
            </a:r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41587B-9C95-5777-38E0-C2017327D565}"/>
              </a:ext>
            </a:extLst>
          </p:cNvPr>
          <p:cNvSpPr txBox="1"/>
          <p:nvPr/>
        </p:nvSpPr>
        <p:spPr>
          <a:xfrm>
            <a:off x="1289050" y="9878633"/>
            <a:ext cx="15392400" cy="10593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rtlCol="0" anchor="t" anchorCtr="0">
            <a:noAutofit/>
          </a:bodyPr>
          <a:lstStyle/>
          <a:p>
            <a:pPr algn="just"/>
            <a:r>
              <a:rPr lang="es-CL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herencia permite la especialización, es decir, extender las características de un objeto a otro más particular, permitiéndole heredar las características del objeto padre</a:t>
            </a:r>
            <a:r>
              <a:rPr lang="es-CL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_tradnl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22A1DF2-1D4E-C97B-8A31-1A3366CB3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193" y="2742845"/>
            <a:ext cx="11757714" cy="68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4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Con la herencia, todas las clases están clasificadas en una jerarquía estricta. Cada clase tiene su superclase (la clase superior en su jerarquía)  y cada clase puede tener una o más subclases (las clases inferiores en su jerarquía). </a:t>
            </a: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¿Cuáles serían las superclases y subclases?</a:t>
            </a: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41587B-9C95-5777-38E0-C2017327D565}"/>
              </a:ext>
            </a:extLst>
          </p:cNvPr>
          <p:cNvSpPr txBox="1"/>
          <p:nvPr/>
        </p:nvSpPr>
        <p:spPr>
          <a:xfrm>
            <a:off x="298450" y="8194089"/>
            <a:ext cx="8153400" cy="2400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rtlCol="0" anchor="t" anchorCtr="0">
            <a:noAutofit/>
          </a:bodyPr>
          <a:lstStyle/>
          <a:p>
            <a:pPr algn="just"/>
            <a:r>
              <a:rPr lang="es-CL" sz="27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Comida es superclase de Saludable y NoSaludable. Saludable es subclase de Comida y superclase de Fruta y Sopa.</a:t>
            </a:r>
          </a:p>
          <a:p>
            <a:pPr algn="just"/>
            <a:endParaRPr lang="es-CL" sz="27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7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y… ¿NoSaludable?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135206-BEFD-9949-C0B6-F9F5F2267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926" y="4733230"/>
            <a:ext cx="8812114" cy="442664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B2067EF-330F-315F-275B-AD901F128FCA}"/>
              </a:ext>
            </a:extLst>
          </p:cNvPr>
          <p:cNvSpPr txBox="1"/>
          <p:nvPr/>
        </p:nvSpPr>
        <p:spPr>
          <a:xfrm>
            <a:off x="10356850" y="9309772"/>
            <a:ext cx="4269369" cy="17525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rtlCol="0" anchor="t" anchorCtr="0">
            <a:noAutofit/>
          </a:bodyPr>
          <a:lstStyle/>
          <a:p>
            <a:pPr algn="just"/>
            <a:r>
              <a:rPr lang="es-CL" sz="27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subclase puede convertirse en la superclase de futuras subclases. </a:t>
            </a:r>
          </a:p>
          <a:p>
            <a:pPr algn="just"/>
            <a:endParaRPr lang="es-CL" sz="27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3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Java, la </a:t>
            </a:r>
            <a:r>
              <a:rPr lang="es-CL" sz="36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jerarquía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clases empieza con la clase </a:t>
            </a:r>
            <a:r>
              <a:rPr lang="es-CL" sz="36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(del paquete </a:t>
            </a:r>
            <a:r>
              <a:rPr lang="es-CL" sz="36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java.lang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 partir de la cual se extienden (o “heredan”) 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todas las clases en Java, 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sea en forma directa o indirecta. </a:t>
            </a:r>
            <a:endParaRPr lang="es-ES_tradnl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41587B-9C95-5777-38E0-C2017327D565}"/>
              </a:ext>
            </a:extLst>
          </p:cNvPr>
          <p:cNvSpPr txBox="1"/>
          <p:nvPr/>
        </p:nvSpPr>
        <p:spPr>
          <a:xfrm>
            <a:off x="1441450" y="8781465"/>
            <a:ext cx="17221200" cy="6480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rtlCol="0" anchor="t" anchorCtr="0">
            <a:noAutofit/>
          </a:bodyPr>
          <a:lstStyle/>
          <a:p>
            <a:pPr algn="just"/>
            <a:r>
              <a:rPr lang="es-CL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Entonces, Comida es superclase de Saludable y NoSaludable y además es subclase de </a:t>
            </a:r>
            <a:r>
              <a:rPr lang="es-CL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Object</a:t>
            </a:r>
            <a:r>
              <a:rPr lang="es-CL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F98F61-DF81-4239-F5B3-BC581F2A1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34" y="3639699"/>
            <a:ext cx="7410249" cy="485881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013C5BA-1AE0-60C0-846F-73152F4D7178}"/>
              </a:ext>
            </a:extLst>
          </p:cNvPr>
          <p:cNvSpPr txBox="1"/>
          <p:nvPr/>
        </p:nvSpPr>
        <p:spPr>
          <a:xfrm>
            <a:off x="1441450" y="9712482"/>
            <a:ext cx="10046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Revisa</a:t>
            </a:r>
            <a:r>
              <a:rPr lang="es-CL" sz="2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los métodos de la clase </a:t>
            </a:r>
            <a:r>
              <a:rPr lang="es-CL" sz="28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CL" sz="2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CL" sz="18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ED184C-FB64-EFB6-74B3-8D731DD43C65}"/>
              </a:ext>
            </a:extLst>
          </p:cNvPr>
          <p:cNvSpPr txBox="1"/>
          <p:nvPr/>
        </p:nvSpPr>
        <p:spPr>
          <a:xfrm>
            <a:off x="4413250" y="10401325"/>
            <a:ext cx="11277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https://docs.oracle.com/javase/8/docs/api/java/lang/Object.html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1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¿Cuál es el objetivo de crear estas clases?</a:t>
            </a: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2EB373F-0EAE-A97D-7431-62B4772C6C7A}"/>
              </a:ext>
            </a:extLst>
          </p:cNvPr>
          <p:cNvSpPr/>
          <p:nvPr/>
        </p:nvSpPr>
        <p:spPr>
          <a:xfrm>
            <a:off x="4489450" y="3076512"/>
            <a:ext cx="3962400" cy="584775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Reutilizar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código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EC79E2-B4FB-153A-E1C1-CE4F79652A1F}"/>
              </a:ext>
            </a:extLst>
          </p:cNvPr>
          <p:cNvSpPr/>
          <p:nvPr/>
        </p:nvSpPr>
        <p:spPr>
          <a:xfrm>
            <a:off x="13709650" y="4130675"/>
            <a:ext cx="3065672" cy="1077218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Ahorrar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tiempo en programar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8E24D9D-7B02-8C13-3DB5-2F8457811E64}"/>
              </a:ext>
            </a:extLst>
          </p:cNvPr>
          <p:cNvSpPr/>
          <p:nvPr/>
        </p:nvSpPr>
        <p:spPr>
          <a:xfrm>
            <a:off x="2051050" y="4816924"/>
            <a:ext cx="7772400" cy="1569660"/>
          </a:xfrm>
          <a:prstGeom prst="rect">
            <a:avLst/>
          </a:prstGeom>
          <a:ln w="28575">
            <a:solidFill>
              <a:srgbClr val="00B050"/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superclases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tienden a ser “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más generales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” y las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subclases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más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específicas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911B66D-E064-33DE-ACA7-91202E726229}"/>
              </a:ext>
            </a:extLst>
          </p:cNvPr>
          <p:cNvSpPr/>
          <p:nvPr/>
        </p:nvSpPr>
        <p:spPr>
          <a:xfrm>
            <a:off x="3575050" y="6899179"/>
            <a:ext cx="11887200" cy="4031873"/>
          </a:xfrm>
          <a:prstGeom prst="rect">
            <a:avLst/>
          </a:prstGeom>
          <a:ln w="28575">
            <a:solidFill>
              <a:srgbClr val="00B0F0"/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Con la herencia,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los atributos y los métodos comunes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de todas las clases en la </a:t>
            </a:r>
            <a:r>
              <a:rPr lang="es-CL" sz="3200" dirty="0" err="1">
                <a:latin typeface="Arial" panose="020B0604020202020204" pitchFamily="34" charset="0"/>
                <a:cs typeface="Arial" panose="020B0604020202020204" pitchFamily="34" charset="0"/>
              </a:rPr>
              <a:t>jerarquía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se declaran en una superclase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. Cuando se requieren modificaciones para estas </a:t>
            </a:r>
            <a:r>
              <a:rPr lang="es-CL" sz="3200" dirty="0" err="1">
                <a:latin typeface="Arial" panose="020B0604020202020204" pitchFamily="34" charset="0"/>
                <a:cs typeface="Arial" panose="020B0604020202020204" pitchFamily="34" charset="0"/>
              </a:rPr>
              <a:t>características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comunes, los desarrolladores de software sólo necesitan realizar las modificaciones en la superclase; así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las clases derivadas heredan los cambios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. Sin la herencia, </a:t>
            </a:r>
            <a:r>
              <a:rPr lang="es-CL" sz="3200" dirty="0" err="1">
                <a:latin typeface="Arial" panose="020B0604020202020204" pitchFamily="34" charset="0"/>
                <a:cs typeface="Arial" panose="020B0604020202020204" pitchFamily="34" charset="0"/>
              </a:rPr>
              <a:t>habría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que modificar todos los archivos de código fuente que contengan una copia del código en </a:t>
            </a:r>
            <a:r>
              <a:rPr lang="es-CL" sz="3200" dirty="0" err="1">
                <a:latin typeface="Arial" panose="020B0604020202020204" pitchFamily="34" charset="0"/>
                <a:cs typeface="Arial" panose="020B0604020202020204" pitchFamily="34" charset="0"/>
              </a:rPr>
              <a:t>cuestión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6275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Props1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4771</TotalTime>
  <Words>1613</Words>
  <Application>Microsoft Office PowerPoint</Application>
  <PresentationFormat>Personalizado</PresentationFormat>
  <Paragraphs>514</Paragraphs>
  <Slides>29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Office Theme</vt:lpstr>
      <vt:lpstr>EXPERIENCIA DE APRENDIZAJE 2 HERENCIA Y ALMACENAMIENTO TEMPORAL A TRAVÉS DE COLECCIONES  Herencia I</vt:lpstr>
      <vt:lpstr>Presentación de PowerPoint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TÍTULO</vt:lpstr>
      <vt:lpstr>Constructor en la Herencia</vt:lpstr>
      <vt:lpstr>Constructor en la Herencia</vt:lpstr>
      <vt:lpstr>Constructor en la Herencia</vt:lpstr>
      <vt:lpstr>Constructor en la Herencia</vt:lpstr>
      <vt:lpstr>¿Qué hemos aprendido?</vt:lpstr>
      <vt:lpstr>¿Qué te resultó difícil entender?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f.saldano</cp:lastModifiedBy>
  <cp:revision>440</cp:revision>
  <dcterms:created xsi:type="dcterms:W3CDTF">2022-07-20T19:15:37Z</dcterms:created>
  <dcterms:modified xsi:type="dcterms:W3CDTF">2023-07-14T22:16:54Z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