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61" r:id="rId5"/>
    <p:sldId id="337" r:id="rId6"/>
    <p:sldId id="344" r:id="rId7"/>
    <p:sldId id="339" r:id="rId8"/>
    <p:sldId id="468" r:id="rId9"/>
    <p:sldId id="469" r:id="rId10"/>
    <p:sldId id="270" r:id="rId11"/>
    <p:sldId id="470" r:id="rId12"/>
    <p:sldId id="471" r:id="rId13"/>
    <p:sldId id="472" r:id="rId14"/>
    <p:sldId id="473" r:id="rId15"/>
    <p:sldId id="474" r:id="rId16"/>
    <p:sldId id="327" r:id="rId17"/>
    <p:sldId id="475" r:id="rId18"/>
    <p:sldId id="476" r:id="rId19"/>
    <p:sldId id="477" r:id="rId20"/>
    <p:sldId id="370" r:id="rId21"/>
    <p:sldId id="478" r:id="rId22"/>
    <p:sldId id="479" r:id="rId23"/>
    <p:sldId id="480" r:id="rId24"/>
    <p:sldId id="481" r:id="rId25"/>
    <p:sldId id="482" r:id="rId26"/>
    <p:sldId id="361" r:id="rId27"/>
    <p:sldId id="332" r:id="rId28"/>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0532"/>
    <a:srgbClr val="257CE1"/>
    <a:srgbClr val="C2D501"/>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15944B-3190-853A-A6B9-D64483CD6568}" v="2" dt="2023-07-14T22:18:55.6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p:restoredTop sz="94558"/>
  </p:normalViewPr>
  <p:slideViewPr>
    <p:cSldViewPr>
      <p:cViewPr varScale="1">
        <p:scale>
          <a:sx n="42" d="100"/>
          <a:sy n="42" d="100"/>
        </p:scale>
        <p:origin x="552" y="72"/>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ario invitado" userId="S::urn:spo:anon#f1c305171710ca91f4c67da967c74cb0df7a9cf8083d276f90ebed3991c7b1c6::" providerId="AD" clId="Web-{A815944B-3190-853A-A6B9-D64483CD6568}"/>
    <pc:docChg chg="modSld">
      <pc:chgData name="Usuario invitado" userId="S::urn:spo:anon#f1c305171710ca91f4c67da967c74cb0df7a9cf8083d276f90ebed3991c7b1c6::" providerId="AD" clId="Web-{A815944B-3190-853A-A6B9-D64483CD6568}" dt="2023-07-14T22:18:55.645" v="0" actId="20577"/>
      <pc:docMkLst>
        <pc:docMk/>
      </pc:docMkLst>
      <pc:sldChg chg="modSp">
        <pc:chgData name="Usuario invitado" userId="S::urn:spo:anon#f1c305171710ca91f4c67da967c74cb0df7a9cf8083d276f90ebed3991c7b1c6::" providerId="AD" clId="Web-{A815944B-3190-853A-A6B9-D64483CD6568}" dt="2023-07-14T22:18:55.645" v="0" actId="20577"/>
        <pc:sldMkLst>
          <pc:docMk/>
          <pc:sldMk cId="3642932644" sldId="261"/>
        </pc:sldMkLst>
        <pc:spChg chg="mod">
          <ac:chgData name="Usuario invitado" userId="S::urn:spo:anon#f1c305171710ca91f4c67da967c74cb0df7a9cf8083d276f90ebed3991c7b1c6::" providerId="AD" clId="Web-{A815944B-3190-853A-A6B9-D64483CD6568}" dt="2023-07-14T22:18:55.645" v="0" actId="20577"/>
          <ac:spMkLst>
            <pc:docMk/>
            <pc:sldMk cId="3642932644" sldId="261"/>
            <ac:spMk id="2" creationId="{9570841C-0ACF-DE6F-43AC-3E3396A29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14-07-2023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4</a:t>
            </a:fld>
            <a:endParaRPr lang="es-CL"/>
          </a:p>
        </p:txBody>
      </p:sp>
    </p:spTree>
    <p:extLst>
      <p:ext uri="{BB962C8B-B14F-4D97-AF65-F5344CB8AC3E}">
        <p14:creationId xmlns:p14="http://schemas.microsoft.com/office/powerpoint/2010/main" val="1146358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15</a:t>
            </a:fld>
            <a:endParaRPr lang="es-CL"/>
          </a:p>
        </p:txBody>
      </p:sp>
    </p:spTree>
    <p:extLst>
      <p:ext uri="{BB962C8B-B14F-4D97-AF65-F5344CB8AC3E}">
        <p14:creationId xmlns:p14="http://schemas.microsoft.com/office/powerpoint/2010/main" val="1178149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16</a:t>
            </a:fld>
            <a:endParaRPr lang="es-CL"/>
          </a:p>
        </p:txBody>
      </p:sp>
    </p:spTree>
    <p:extLst>
      <p:ext uri="{BB962C8B-B14F-4D97-AF65-F5344CB8AC3E}">
        <p14:creationId xmlns:p14="http://schemas.microsoft.com/office/powerpoint/2010/main" val="2649123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18</a:t>
            </a:fld>
            <a:endParaRPr lang="es-CL"/>
          </a:p>
        </p:txBody>
      </p:sp>
    </p:spTree>
    <p:extLst>
      <p:ext uri="{BB962C8B-B14F-4D97-AF65-F5344CB8AC3E}">
        <p14:creationId xmlns:p14="http://schemas.microsoft.com/office/powerpoint/2010/main" val="253902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19</a:t>
            </a:fld>
            <a:endParaRPr lang="es-CL"/>
          </a:p>
        </p:txBody>
      </p:sp>
    </p:spTree>
    <p:extLst>
      <p:ext uri="{BB962C8B-B14F-4D97-AF65-F5344CB8AC3E}">
        <p14:creationId xmlns:p14="http://schemas.microsoft.com/office/powerpoint/2010/main" val="58428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20</a:t>
            </a:fld>
            <a:endParaRPr lang="es-CL"/>
          </a:p>
        </p:txBody>
      </p:sp>
    </p:spTree>
    <p:extLst>
      <p:ext uri="{BB962C8B-B14F-4D97-AF65-F5344CB8AC3E}">
        <p14:creationId xmlns:p14="http://schemas.microsoft.com/office/powerpoint/2010/main" val="1997314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21</a:t>
            </a:fld>
            <a:endParaRPr lang="es-CL"/>
          </a:p>
        </p:txBody>
      </p:sp>
    </p:spTree>
    <p:extLst>
      <p:ext uri="{BB962C8B-B14F-4D97-AF65-F5344CB8AC3E}">
        <p14:creationId xmlns:p14="http://schemas.microsoft.com/office/powerpoint/2010/main" val="327024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22</a:t>
            </a:fld>
            <a:endParaRPr lang="es-CL"/>
          </a:p>
        </p:txBody>
      </p:sp>
    </p:spTree>
    <p:extLst>
      <p:ext uri="{BB962C8B-B14F-4D97-AF65-F5344CB8AC3E}">
        <p14:creationId xmlns:p14="http://schemas.microsoft.com/office/powerpoint/2010/main" val="1543976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5</a:t>
            </a:fld>
            <a:endParaRPr lang="es-CL"/>
          </a:p>
        </p:txBody>
      </p:sp>
    </p:spTree>
    <p:extLst>
      <p:ext uri="{BB962C8B-B14F-4D97-AF65-F5344CB8AC3E}">
        <p14:creationId xmlns:p14="http://schemas.microsoft.com/office/powerpoint/2010/main" val="318932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6</a:t>
            </a:fld>
            <a:endParaRPr lang="es-CL"/>
          </a:p>
        </p:txBody>
      </p:sp>
    </p:spTree>
    <p:extLst>
      <p:ext uri="{BB962C8B-B14F-4D97-AF65-F5344CB8AC3E}">
        <p14:creationId xmlns:p14="http://schemas.microsoft.com/office/powerpoint/2010/main" val="401556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8</a:t>
            </a:fld>
            <a:endParaRPr lang="es-CL"/>
          </a:p>
        </p:txBody>
      </p:sp>
    </p:spTree>
    <p:extLst>
      <p:ext uri="{BB962C8B-B14F-4D97-AF65-F5344CB8AC3E}">
        <p14:creationId xmlns:p14="http://schemas.microsoft.com/office/powerpoint/2010/main" val="140550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9</a:t>
            </a:fld>
            <a:endParaRPr lang="es-CL"/>
          </a:p>
        </p:txBody>
      </p:sp>
    </p:spTree>
    <p:extLst>
      <p:ext uri="{BB962C8B-B14F-4D97-AF65-F5344CB8AC3E}">
        <p14:creationId xmlns:p14="http://schemas.microsoft.com/office/powerpoint/2010/main" val="183874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10</a:t>
            </a:fld>
            <a:endParaRPr lang="es-CL"/>
          </a:p>
        </p:txBody>
      </p:sp>
    </p:spTree>
    <p:extLst>
      <p:ext uri="{BB962C8B-B14F-4D97-AF65-F5344CB8AC3E}">
        <p14:creationId xmlns:p14="http://schemas.microsoft.com/office/powerpoint/2010/main" val="3363353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11</a:t>
            </a:fld>
            <a:endParaRPr lang="es-CL"/>
          </a:p>
        </p:txBody>
      </p:sp>
    </p:spTree>
    <p:extLst>
      <p:ext uri="{BB962C8B-B14F-4D97-AF65-F5344CB8AC3E}">
        <p14:creationId xmlns:p14="http://schemas.microsoft.com/office/powerpoint/2010/main" val="381707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12</a:t>
            </a:fld>
            <a:endParaRPr lang="es-CL"/>
          </a:p>
        </p:txBody>
      </p:sp>
    </p:spTree>
    <p:extLst>
      <p:ext uri="{BB962C8B-B14F-4D97-AF65-F5344CB8AC3E}">
        <p14:creationId xmlns:p14="http://schemas.microsoft.com/office/powerpoint/2010/main" val="907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5C2C890-E6DE-1A45-98C6-E722FA6368DA}" type="slidenum">
              <a:rPr lang="es-CL" smtClean="0"/>
              <a:t>14</a:t>
            </a:fld>
            <a:endParaRPr lang="es-CL"/>
          </a:p>
        </p:txBody>
      </p:sp>
    </p:spTree>
    <p:extLst>
      <p:ext uri="{BB962C8B-B14F-4D97-AF65-F5344CB8AC3E}">
        <p14:creationId xmlns:p14="http://schemas.microsoft.com/office/powerpoint/2010/main" val="1812843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919730" y="7026275"/>
            <a:ext cx="11582400" cy="2339102"/>
          </a:xfrm>
        </p:spPr>
        <p:txBody>
          <a:bodyPr wrap="square" lIns="0" tIns="0" rIns="0" bIns="0" anchor="t">
            <a:spAutoFit/>
          </a:bodyPr>
          <a:lstStyle/>
          <a:p>
            <a:r>
              <a:rPr lang="es-CL" sz="3800" spc="-10" dirty="0"/>
              <a:t>EXPERIENCIA DE APRENDIZAJE 2</a:t>
            </a:r>
            <a:br>
              <a:rPr lang="es-CL" sz="3800" spc="-10" dirty="0"/>
            </a:br>
            <a:r>
              <a:rPr lang="es-CL" sz="3800" b="0" dirty="0"/>
              <a:t>HERENCIA Y ALMACENAMIENTO TEMPORAL A </a:t>
            </a:r>
            <a:r>
              <a:rPr lang="es-CL" sz="3800" b="0"/>
              <a:t>TRAVÉS DE COLECCIONES</a:t>
            </a:r>
            <a:br>
              <a:rPr lang="es-CL" sz="3800" dirty="0"/>
            </a:br>
            <a:r>
              <a:rPr lang="es-CL" sz="3800" dirty="0"/>
              <a:t> Herencia y Polimorfismo</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430887"/>
          </a:xfrm>
        </p:spPr>
        <p:txBody>
          <a:bodyPr/>
          <a:lstStyle/>
          <a:p>
            <a:pPr marL="0" lvl="0" indent="0" algn="ctr" rtl="0">
              <a:spcBef>
                <a:spcPts val="1000"/>
              </a:spcBef>
              <a:spcAft>
                <a:spcPts val="0"/>
              </a:spcAft>
              <a:buNone/>
            </a:pPr>
            <a:r>
              <a:rPr lang="es-MX" sz="2800" dirty="0"/>
              <a:t>PGY2121-Desarrollo de Software y Escritorio</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¿Cómo se declara una </a:t>
            </a:r>
            <a:r>
              <a:rPr lang="es-CL" sz="3600" b="1" dirty="0">
                <a:solidFill>
                  <a:schemeClr val="dk1"/>
                </a:solidFill>
                <a:latin typeface="Arial" panose="020B0604020202020204" pitchFamily="34" charset="0"/>
                <a:cs typeface="Arial" panose="020B0604020202020204" pitchFamily="34" charset="0"/>
              </a:rPr>
              <a:t>clase abstracta</a:t>
            </a:r>
            <a:r>
              <a:rPr lang="es-CL" sz="3600" dirty="0">
                <a:solidFill>
                  <a:schemeClr val="dk1"/>
                </a:solidFill>
                <a:latin typeface="Arial" panose="020B0604020202020204" pitchFamily="34" charset="0"/>
                <a:cs typeface="Arial" panose="020B0604020202020204" pitchFamily="34" charset="0"/>
              </a:rPr>
              <a:t>?</a:t>
            </a:r>
          </a:p>
          <a:p>
            <a:pPr marL="50800" indent="0">
              <a:buNone/>
            </a:pPr>
            <a:r>
              <a:rPr lang="es-CL" sz="3600" dirty="0">
                <a:solidFill>
                  <a:schemeClr val="dk1"/>
                </a:solidFill>
                <a:latin typeface="Arial" panose="020B0604020202020204" pitchFamily="34" charset="0"/>
                <a:cs typeface="Arial" panose="020B0604020202020204" pitchFamily="34" charset="0"/>
              </a:rPr>
              <a:t>Se declara con la palabra clave </a:t>
            </a:r>
            <a:r>
              <a:rPr lang="es-CL" sz="3600" b="1" dirty="0">
                <a:solidFill>
                  <a:schemeClr val="dk1"/>
                </a:solidFill>
                <a:latin typeface="Arial" panose="020B0604020202020204" pitchFamily="34" charset="0"/>
                <a:cs typeface="Arial" panose="020B0604020202020204" pitchFamily="34" charset="0"/>
              </a:rPr>
              <a:t>abstract</a:t>
            </a:r>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sym typeface="Franklin Gothic"/>
              </a:rPr>
              <a:t>Esta clase, no se puede instanciar:</a:t>
            </a:r>
          </a:p>
          <a:p>
            <a:pPr algn="just"/>
            <a:r>
              <a:rPr lang="es-CL" sz="3600" dirty="0">
                <a:solidFill>
                  <a:schemeClr val="dk1"/>
                </a:solidFill>
                <a:latin typeface="Arial" panose="020B0604020202020204" pitchFamily="34" charset="0"/>
                <a:ea typeface="Calibri"/>
                <a:cs typeface="Arial" panose="020B0604020202020204" pitchFamily="34" charset="0"/>
                <a:sym typeface="Franklin Gothic"/>
              </a:rPr>
              <a:t>		</a:t>
            </a:r>
            <a:r>
              <a:rPr lang="es-CL" sz="3600" dirty="0">
                <a:solidFill>
                  <a:schemeClr val="dk1"/>
                </a:solidFill>
                <a:latin typeface="Arial" panose="020B0604020202020204" pitchFamily="34" charset="0"/>
                <a:ea typeface="Calibri"/>
                <a:cs typeface="Arial" panose="020B0604020202020204" pitchFamily="34" charset="0"/>
                <a:sym typeface="Calibri"/>
              </a:rPr>
              <a:t>Animal a = new Animal();</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r>
              <a:rPr lang="es-CL" sz="3600" b="1" dirty="0">
                <a:solidFill>
                  <a:schemeClr val="dk1"/>
                </a:solidFill>
                <a:latin typeface="Arial" panose="020B0604020202020204" pitchFamily="34" charset="0"/>
                <a:cs typeface="Arial" panose="020B0604020202020204" pitchFamily="34" charset="0"/>
                <a:sym typeface="Franklin Gothic"/>
              </a:rPr>
              <a:t>Una clase abstracta declara los atributos y comportamientos comunes de las diversas clases en una jerarquía de clases</a:t>
            </a:r>
            <a:r>
              <a:rPr lang="es-CL" sz="3600" dirty="0">
                <a:solidFill>
                  <a:schemeClr val="dk1"/>
                </a:solidFill>
                <a:latin typeface="Arial" panose="020B0604020202020204" pitchFamily="34" charset="0"/>
                <a:cs typeface="Arial" panose="020B0604020202020204" pitchFamily="34" charset="0"/>
                <a:sym typeface="Franklin Gothic"/>
              </a:rPr>
              <a:t>. Creamos objetos de sus subclases que tendrán todas los atributos necesarios para ese objeto.</a:t>
            </a:r>
            <a:endParaRPr lang="es-ES_tradn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5AFDDB48-5A34-3BF8-F905-ECE124211620}"/>
              </a:ext>
            </a:extLst>
          </p:cNvPr>
          <p:cNvSpPr/>
          <p:nvPr/>
        </p:nvSpPr>
        <p:spPr>
          <a:xfrm>
            <a:off x="5937250" y="3978275"/>
            <a:ext cx="67056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abstract class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pic>
        <p:nvPicPr>
          <p:cNvPr id="4" name="Gráfico 3" descr="Cerrar">
            <a:extLst>
              <a:ext uri="{FF2B5EF4-FFF2-40B4-BE49-F238E27FC236}">
                <a16:creationId xmlns:a16="http://schemas.microsoft.com/office/drawing/2014/main" id="{AD82EFC2-3B17-2BC3-B023-7F4318F22B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63460" y="6601324"/>
            <a:ext cx="911680" cy="911680"/>
          </a:xfrm>
          <a:prstGeom prst="rect">
            <a:avLst/>
          </a:prstGeom>
        </p:spPr>
      </p:pic>
    </p:spTree>
    <p:extLst>
      <p:ext uri="{BB962C8B-B14F-4D97-AF65-F5344CB8AC3E}">
        <p14:creationId xmlns:p14="http://schemas.microsoft.com/office/powerpoint/2010/main" val="302555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Por lo general, una clase abstracta contiene uno o más métodos abstractos. Un </a:t>
            </a:r>
            <a:r>
              <a:rPr lang="es-CL" sz="3600" b="1" dirty="0">
                <a:solidFill>
                  <a:schemeClr val="dk1"/>
                </a:solidFill>
                <a:latin typeface="Arial" panose="020B0604020202020204" pitchFamily="34" charset="0"/>
                <a:cs typeface="Arial" panose="020B0604020202020204" pitchFamily="34" charset="0"/>
              </a:rPr>
              <a:t>método abstracto </a:t>
            </a:r>
            <a:r>
              <a:rPr lang="es-CL" sz="3600" dirty="0">
                <a:solidFill>
                  <a:schemeClr val="dk1"/>
                </a:solidFill>
                <a:latin typeface="Arial" panose="020B0604020202020204" pitchFamily="34" charset="0"/>
                <a:cs typeface="Arial" panose="020B0604020202020204" pitchFamily="34" charset="0"/>
              </a:rPr>
              <a:t>tiene la palabra clave </a:t>
            </a:r>
            <a:r>
              <a:rPr lang="es-CL" sz="3600" b="1" dirty="0">
                <a:solidFill>
                  <a:schemeClr val="dk1"/>
                </a:solidFill>
                <a:latin typeface="Arial" panose="020B0604020202020204" pitchFamily="34" charset="0"/>
                <a:cs typeface="Arial" panose="020B0604020202020204" pitchFamily="34" charset="0"/>
              </a:rPr>
              <a:t>abstract</a:t>
            </a:r>
            <a:r>
              <a:rPr lang="es-CL" sz="3600" dirty="0">
                <a:solidFill>
                  <a:schemeClr val="dk1"/>
                </a:solidFill>
                <a:latin typeface="Arial" panose="020B0604020202020204" pitchFamily="34" charset="0"/>
                <a:cs typeface="Arial" panose="020B0604020202020204" pitchFamily="34" charset="0"/>
              </a:rPr>
              <a:t> en su declaración y termina en </a:t>
            </a:r>
            <a:r>
              <a:rPr lang="es-CL" sz="3600" b="1"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rPr>
              <a:t>Los métodos abstractos </a:t>
            </a:r>
            <a:r>
              <a:rPr lang="es-CL" sz="3600" b="1" dirty="0">
                <a:solidFill>
                  <a:schemeClr val="dk1"/>
                </a:solidFill>
                <a:latin typeface="Arial" panose="020B0604020202020204" pitchFamily="34" charset="0"/>
                <a:cs typeface="Arial" panose="020B0604020202020204" pitchFamily="34" charset="0"/>
              </a:rPr>
              <a:t>no tienen cuerpo</a:t>
            </a:r>
            <a:r>
              <a:rPr lang="es-CL" sz="3600" dirty="0">
                <a:solidFill>
                  <a:schemeClr val="dk1"/>
                </a:solidFill>
                <a:latin typeface="Arial" panose="020B0604020202020204" pitchFamily="34" charset="0"/>
                <a:cs typeface="Arial" panose="020B0604020202020204" pitchFamily="34" charset="0"/>
              </a:rPr>
              <a:t>. Cada </a:t>
            </a:r>
            <a:r>
              <a:rPr lang="es-CL" sz="3600" b="1" dirty="0">
                <a:solidFill>
                  <a:schemeClr val="dk1"/>
                </a:solidFill>
                <a:latin typeface="Arial" panose="020B0604020202020204" pitchFamily="34" charset="0"/>
                <a:cs typeface="Arial" panose="020B0604020202020204" pitchFamily="34" charset="0"/>
              </a:rPr>
              <a:t>subclase</a:t>
            </a:r>
            <a:r>
              <a:rPr lang="es-CL" sz="3600" dirty="0">
                <a:solidFill>
                  <a:schemeClr val="dk1"/>
                </a:solidFill>
                <a:latin typeface="Arial" panose="020B0604020202020204" pitchFamily="34" charset="0"/>
                <a:cs typeface="Arial" panose="020B0604020202020204" pitchFamily="34" charset="0"/>
              </a:rPr>
              <a:t> de una superclase abstracta debe </a:t>
            </a:r>
            <a:r>
              <a:rPr lang="es-CL" sz="3600" b="1" dirty="0">
                <a:solidFill>
                  <a:schemeClr val="dk1"/>
                </a:solidFill>
                <a:latin typeface="Arial" panose="020B0604020202020204" pitchFamily="34" charset="0"/>
                <a:cs typeface="Arial" panose="020B0604020202020204" pitchFamily="34" charset="0"/>
              </a:rPr>
              <a:t>proporcionar implementaciones a los métodos abstractos de la superclase</a:t>
            </a: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B52BDFB1-20CF-E37A-2A30-9F3774C13A05}"/>
              </a:ext>
            </a:extLst>
          </p:cNvPr>
          <p:cNvSpPr/>
          <p:nvPr/>
        </p:nvSpPr>
        <p:spPr>
          <a:xfrm>
            <a:off x="2889250" y="4187833"/>
            <a:ext cx="6477000" cy="646331"/>
          </a:xfrm>
          <a:prstGeom prst="rect">
            <a:avLst/>
          </a:prstGeom>
          <a:ln w="50800">
            <a:solidFill>
              <a:srgbClr val="92D05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 </a:t>
            </a:r>
          </a:p>
        </p:txBody>
      </p:sp>
      <p:sp>
        <p:nvSpPr>
          <p:cNvPr id="6" name="Rectángulo 5">
            <a:extLst>
              <a:ext uri="{FF2B5EF4-FFF2-40B4-BE49-F238E27FC236}">
                <a16:creationId xmlns:a16="http://schemas.microsoft.com/office/drawing/2014/main" id="{A65693D1-AED2-06E8-392C-33AEA89F7477}"/>
              </a:ext>
            </a:extLst>
          </p:cNvPr>
          <p:cNvSpPr/>
          <p:nvPr/>
        </p:nvSpPr>
        <p:spPr>
          <a:xfrm>
            <a:off x="10935071" y="3475089"/>
            <a:ext cx="6477000" cy="2308324"/>
          </a:xfrm>
          <a:prstGeom prst="rect">
            <a:avLst/>
          </a:prstGeom>
          <a:ln w="44450">
            <a:solidFill>
              <a:srgbClr val="00B05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Una clase que contiene métodos abstractos debe declararse como clase abstracta</a:t>
            </a:r>
          </a:p>
        </p:txBody>
      </p:sp>
      <p:pic>
        <p:nvPicPr>
          <p:cNvPr id="7" name="Gráfico 6" descr="Flecha curvada en sentido contrario a las agujas del reloj">
            <a:extLst>
              <a:ext uri="{FF2B5EF4-FFF2-40B4-BE49-F238E27FC236}">
                <a16:creationId xmlns:a16="http://schemas.microsoft.com/office/drawing/2014/main" id="{4F696F1E-004A-0981-6434-D60F01B44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6319" y="4834164"/>
            <a:ext cx="1641022" cy="1641022"/>
          </a:xfrm>
          <a:prstGeom prst="rect">
            <a:avLst/>
          </a:prstGeom>
        </p:spPr>
      </p:pic>
      <p:sp>
        <p:nvSpPr>
          <p:cNvPr id="8" name="Rectángulo 7">
            <a:extLst>
              <a:ext uri="{FF2B5EF4-FFF2-40B4-BE49-F238E27FC236}">
                <a16:creationId xmlns:a16="http://schemas.microsoft.com/office/drawing/2014/main" id="{EBBE4A69-FC8A-2E7B-3626-54E915EED647}"/>
              </a:ext>
            </a:extLst>
          </p:cNvPr>
          <p:cNvSpPr/>
          <p:nvPr/>
        </p:nvSpPr>
        <p:spPr>
          <a:xfrm>
            <a:off x="984250" y="8016875"/>
            <a:ext cx="8382000" cy="646331"/>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 </a:t>
            </a:r>
          </a:p>
        </p:txBody>
      </p:sp>
      <p:sp>
        <p:nvSpPr>
          <p:cNvPr id="10" name="Rectángulo 9">
            <a:extLst>
              <a:ext uri="{FF2B5EF4-FFF2-40B4-BE49-F238E27FC236}">
                <a16:creationId xmlns:a16="http://schemas.microsoft.com/office/drawing/2014/main" id="{827DF92D-3825-1759-3E98-9F7FA215EDD0}"/>
              </a:ext>
            </a:extLst>
          </p:cNvPr>
          <p:cNvSpPr/>
          <p:nvPr/>
        </p:nvSpPr>
        <p:spPr>
          <a:xfrm>
            <a:off x="984250" y="9059593"/>
            <a:ext cx="8382000" cy="1754326"/>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abstract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mover{</a:t>
            </a:r>
          </a:p>
          <a:p>
            <a:r>
              <a:rPr lang="es-CL" sz="3600" b="1" dirty="0">
                <a:solidFill>
                  <a:schemeClr val="dk1"/>
                </a:solidFill>
                <a:latin typeface="Arial" panose="020B0604020202020204" pitchFamily="34" charset="0"/>
                <a:cs typeface="Arial" panose="020B0604020202020204" pitchFamily="34" charset="0"/>
              </a:rPr>
              <a:t>     //implementar cuerpo al método</a:t>
            </a:r>
          </a:p>
          <a:p>
            <a:r>
              <a:rPr lang="es-CL" sz="3600" b="1" dirty="0">
                <a:solidFill>
                  <a:schemeClr val="dk1"/>
                </a:solidFill>
                <a:latin typeface="Arial" panose="020B0604020202020204" pitchFamily="34" charset="0"/>
                <a:cs typeface="Arial" panose="020B0604020202020204" pitchFamily="34" charset="0"/>
              </a:rPr>
              <a:t>} </a:t>
            </a:r>
          </a:p>
        </p:txBody>
      </p:sp>
      <p:sp>
        <p:nvSpPr>
          <p:cNvPr id="11" name="Rectángulo 10">
            <a:extLst>
              <a:ext uri="{FF2B5EF4-FFF2-40B4-BE49-F238E27FC236}">
                <a16:creationId xmlns:a16="http://schemas.microsoft.com/office/drawing/2014/main" id="{57BED618-CB49-4448-A67D-2C8E7FED9363}"/>
              </a:ext>
            </a:extLst>
          </p:cNvPr>
          <p:cNvSpPr/>
          <p:nvPr/>
        </p:nvSpPr>
        <p:spPr>
          <a:xfrm>
            <a:off x="11295892" y="8140212"/>
            <a:ext cx="2416046" cy="2308324"/>
          </a:xfrm>
          <a:prstGeom prst="rect">
            <a:avLst/>
          </a:prstGeom>
        </p:spPr>
        <p:txBody>
          <a:bodyPr wrap="none">
            <a:spAutoFit/>
          </a:bodyPr>
          <a:lstStyle/>
          <a:p>
            <a:r>
              <a:rPr lang="es-CL" sz="3600" dirty="0">
                <a:solidFill>
                  <a:srgbClr val="818990"/>
                </a:solidFill>
                <a:latin typeface="Arial" panose="020B0604020202020204" pitchFamily="34" charset="0"/>
                <a:cs typeface="Arial" panose="020B0604020202020204" pitchFamily="34" charset="0"/>
                <a:sym typeface="Franklin Gothic"/>
              </a:rPr>
              <a:t>superclase</a:t>
            </a: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r>
              <a:rPr lang="es-CL" sz="3600" dirty="0">
                <a:solidFill>
                  <a:srgbClr val="818990"/>
                </a:solidFill>
                <a:latin typeface="Arial" panose="020B0604020202020204" pitchFamily="34" charset="0"/>
                <a:cs typeface="Arial" panose="020B0604020202020204" pitchFamily="34" charset="0"/>
              </a:rPr>
              <a:t>subclase</a:t>
            </a:r>
            <a:endParaRPr lang="es-ES_tradnl" sz="3600" dirty="0">
              <a:solidFill>
                <a:srgbClr val="818990"/>
              </a:solidFill>
              <a:latin typeface="Arial" panose="020B0604020202020204" pitchFamily="34" charset="0"/>
              <a:cs typeface="Arial" panose="020B0604020202020204" pitchFamily="34" charset="0"/>
            </a:endParaRPr>
          </a:p>
        </p:txBody>
      </p:sp>
      <p:sp>
        <p:nvSpPr>
          <p:cNvPr id="12" name="Cheurón 15">
            <a:extLst>
              <a:ext uri="{FF2B5EF4-FFF2-40B4-BE49-F238E27FC236}">
                <a16:creationId xmlns:a16="http://schemas.microsoft.com/office/drawing/2014/main" id="{609E264D-6D10-E891-4510-F359F1050EB8}"/>
              </a:ext>
            </a:extLst>
          </p:cNvPr>
          <p:cNvSpPr/>
          <p:nvPr/>
        </p:nvSpPr>
        <p:spPr>
          <a:xfrm flipV="1">
            <a:off x="9984820" y="8140212"/>
            <a:ext cx="502021" cy="51010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14" name="Cheurón 15">
            <a:extLst>
              <a:ext uri="{FF2B5EF4-FFF2-40B4-BE49-F238E27FC236}">
                <a16:creationId xmlns:a16="http://schemas.microsoft.com/office/drawing/2014/main" id="{DD601F1F-5C40-7C2B-158B-0CE0D486440A}"/>
              </a:ext>
            </a:extLst>
          </p:cNvPr>
          <p:cNvSpPr/>
          <p:nvPr/>
        </p:nvSpPr>
        <p:spPr>
          <a:xfrm flipV="1">
            <a:off x="9984820" y="9770315"/>
            <a:ext cx="502021" cy="779425"/>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pic>
        <p:nvPicPr>
          <p:cNvPr id="15" name="Imagen 14">
            <a:extLst>
              <a:ext uri="{FF2B5EF4-FFF2-40B4-BE49-F238E27FC236}">
                <a16:creationId xmlns:a16="http://schemas.microsoft.com/office/drawing/2014/main" id="{A7296359-35AB-0EC7-59F2-DA7494B5EE20}"/>
              </a:ext>
            </a:extLst>
          </p:cNvPr>
          <p:cNvPicPr>
            <a:picLocks noChangeAspect="1"/>
          </p:cNvPicPr>
          <p:nvPr/>
        </p:nvPicPr>
        <p:blipFill>
          <a:blip r:embed="rId5"/>
          <a:stretch>
            <a:fillRect/>
          </a:stretch>
        </p:blipFill>
        <p:spPr>
          <a:xfrm>
            <a:off x="14520989" y="9172832"/>
            <a:ext cx="1641021" cy="1527847"/>
          </a:xfrm>
          <a:prstGeom prst="rect">
            <a:avLst/>
          </a:prstGeom>
          <a:effectLst>
            <a:softEdge rad="25400"/>
          </a:effectLst>
        </p:spPr>
      </p:pic>
      <p:pic>
        <p:nvPicPr>
          <p:cNvPr id="16" name="Imagen 15">
            <a:extLst>
              <a:ext uri="{FF2B5EF4-FFF2-40B4-BE49-F238E27FC236}">
                <a16:creationId xmlns:a16="http://schemas.microsoft.com/office/drawing/2014/main" id="{6A5D10FC-1E1C-74BB-E0D9-9D4E9B41757B}"/>
              </a:ext>
            </a:extLst>
          </p:cNvPr>
          <p:cNvPicPr>
            <a:picLocks noChangeAspect="1"/>
          </p:cNvPicPr>
          <p:nvPr/>
        </p:nvPicPr>
        <p:blipFill>
          <a:blip r:embed="rId6"/>
          <a:stretch>
            <a:fillRect/>
          </a:stretch>
        </p:blipFill>
        <p:spPr>
          <a:xfrm>
            <a:off x="14735010" y="8116570"/>
            <a:ext cx="938320" cy="698749"/>
          </a:xfrm>
          <a:prstGeom prst="rect">
            <a:avLst/>
          </a:prstGeom>
          <a:effectLst>
            <a:softEdge rad="25400"/>
          </a:effectLst>
        </p:spPr>
      </p:pic>
    </p:spTree>
    <p:extLst>
      <p:ext uri="{BB962C8B-B14F-4D97-AF65-F5344CB8AC3E}">
        <p14:creationId xmlns:p14="http://schemas.microsoft.com/office/powerpoint/2010/main" val="263845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2D41DC7A-D458-D368-F2E3-425AEC989424}"/>
              </a:ext>
            </a:extLst>
          </p:cNvPr>
          <p:cNvSpPr/>
          <p:nvPr/>
        </p:nvSpPr>
        <p:spPr>
          <a:xfrm>
            <a:off x="1974850" y="2606675"/>
            <a:ext cx="8305800" cy="1754326"/>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Tratar de instanciar un objeto de una clase abstracta es un error de compilación </a:t>
            </a:r>
          </a:p>
        </p:txBody>
      </p:sp>
      <p:sp>
        <p:nvSpPr>
          <p:cNvPr id="4" name="Rectángulo 3">
            <a:extLst>
              <a:ext uri="{FF2B5EF4-FFF2-40B4-BE49-F238E27FC236}">
                <a16:creationId xmlns:a16="http://schemas.microsoft.com/office/drawing/2014/main" id="{59EBADBE-88FB-1F91-6B6E-40B8180B0D6B}"/>
              </a:ext>
            </a:extLst>
          </p:cNvPr>
          <p:cNvSpPr/>
          <p:nvPr/>
        </p:nvSpPr>
        <p:spPr>
          <a:xfrm>
            <a:off x="9171175" y="6296432"/>
            <a:ext cx="8841095" cy="2308324"/>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Si no se implementan los métodos abstractos de la superclase en una subclase, se produce un error de compilación</a:t>
            </a:r>
          </a:p>
        </p:txBody>
      </p:sp>
      <p:pic>
        <p:nvPicPr>
          <p:cNvPr id="13" name="Imagen 12">
            <a:extLst>
              <a:ext uri="{FF2B5EF4-FFF2-40B4-BE49-F238E27FC236}">
                <a16:creationId xmlns:a16="http://schemas.microsoft.com/office/drawing/2014/main" id="{AD75C5D6-1E65-216F-E385-5FA7C3A83DEB}"/>
              </a:ext>
            </a:extLst>
          </p:cNvPr>
          <p:cNvPicPr>
            <a:picLocks noChangeAspect="1"/>
          </p:cNvPicPr>
          <p:nvPr/>
        </p:nvPicPr>
        <p:blipFill>
          <a:blip r:embed="rId3"/>
          <a:stretch>
            <a:fillRect/>
          </a:stretch>
        </p:blipFill>
        <p:spPr>
          <a:xfrm>
            <a:off x="1974850" y="5439278"/>
            <a:ext cx="4537529" cy="4077200"/>
          </a:xfrm>
          <a:prstGeom prst="rect">
            <a:avLst/>
          </a:prstGeom>
          <a:effectLst>
            <a:softEdge rad="241300"/>
          </a:effectLst>
        </p:spPr>
      </p:pic>
    </p:spTree>
    <p:extLst>
      <p:ext uri="{BB962C8B-B14F-4D97-AF65-F5344CB8AC3E}">
        <p14:creationId xmlns:p14="http://schemas.microsoft.com/office/powerpoint/2010/main" val="1610482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2031325"/>
          </a:xfrm>
        </p:spPr>
        <p:txBody>
          <a:bodyPr/>
          <a:lstStyle/>
          <a:p>
            <a:r>
              <a:rPr lang="es-CL" sz="6600" dirty="0"/>
              <a:t>CLASES Y MÉTODOS FINAL</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final</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dk1"/>
                </a:solidFill>
                <a:latin typeface="Arial" panose="020B0604020202020204" pitchFamily="34" charset="0"/>
                <a:cs typeface="Arial" panose="020B0604020202020204" pitchFamily="34" charset="0"/>
              </a:rPr>
              <a:t>Las </a:t>
            </a:r>
            <a:r>
              <a:rPr lang="es-CL" sz="3600" b="1" dirty="0">
                <a:solidFill>
                  <a:schemeClr val="dk1"/>
                </a:solidFill>
                <a:latin typeface="Arial" panose="020B0604020202020204" pitchFamily="34" charset="0"/>
                <a:cs typeface="Arial" panose="020B0604020202020204" pitchFamily="34" charset="0"/>
              </a:rPr>
              <a:t>variables</a:t>
            </a:r>
            <a:r>
              <a:rPr lang="es-CL" sz="3600" dirty="0">
                <a:solidFill>
                  <a:schemeClr val="dk1"/>
                </a:solidFill>
                <a:latin typeface="Arial" panose="020B0604020202020204" pitchFamily="34" charset="0"/>
                <a:cs typeface="Arial" panose="020B0604020202020204" pitchFamily="34" charset="0"/>
              </a:rPr>
              <a:t> pueden declararse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para indicar que </a:t>
            </a:r>
            <a:r>
              <a:rPr lang="es-CL" sz="3600" b="1" dirty="0">
                <a:solidFill>
                  <a:schemeClr val="dk1"/>
                </a:solidFill>
                <a:latin typeface="Arial" panose="020B0604020202020204" pitchFamily="34" charset="0"/>
                <a:cs typeface="Arial" panose="020B0604020202020204" pitchFamily="34" charset="0"/>
              </a:rPr>
              <a:t>no pueden modificarse una vez que se inicializan</a:t>
            </a:r>
            <a:r>
              <a:rPr lang="es-CL" sz="3600" dirty="0">
                <a:solidFill>
                  <a:schemeClr val="dk1"/>
                </a:solidFill>
                <a:latin typeface="Arial" panose="020B0604020202020204" pitchFamily="34" charset="0"/>
                <a:cs typeface="Arial" panose="020B0604020202020204" pitchFamily="34" charset="0"/>
              </a:rPr>
              <a:t>, es decir, representan valores </a:t>
            </a:r>
            <a:r>
              <a:rPr lang="es-CL" sz="3600" b="1" dirty="0">
                <a:solidFill>
                  <a:schemeClr val="dk1"/>
                </a:solidFill>
                <a:latin typeface="Arial" panose="020B0604020202020204" pitchFamily="34" charset="0"/>
                <a:cs typeface="Arial" panose="020B0604020202020204" pitchFamily="34" charset="0"/>
              </a:rPr>
              <a:t>constantes</a:t>
            </a:r>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dk1"/>
                </a:solidFill>
                <a:latin typeface="Arial" panose="020B0604020202020204" pitchFamily="34" charset="0"/>
                <a:cs typeface="Arial" panose="020B0604020202020204" pitchFamily="34" charset="0"/>
              </a:rPr>
              <a:t>Un </a:t>
            </a:r>
            <a:r>
              <a:rPr lang="es-CL" sz="3600" b="1" dirty="0">
                <a:solidFill>
                  <a:schemeClr val="dk1"/>
                </a:solidFill>
                <a:latin typeface="Arial" panose="020B0604020202020204" pitchFamily="34" charset="0"/>
                <a:cs typeface="Arial" panose="020B0604020202020204" pitchFamily="34" charset="0"/>
              </a:rPr>
              <a:t>método</a:t>
            </a:r>
            <a:r>
              <a:rPr lang="es-CL" sz="3600" dirty="0">
                <a:solidFill>
                  <a:schemeClr val="dk1"/>
                </a:solidFill>
                <a:latin typeface="Arial" panose="020B0604020202020204" pitchFamily="34" charset="0"/>
                <a:cs typeface="Arial" panose="020B0604020202020204" pitchFamily="34" charset="0"/>
              </a:rPr>
              <a:t> que se declara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en una superclase </a:t>
            </a:r>
            <a:r>
              <a:rPr lang="es-CL" sz="3600" b="1" dirty="0">
                <a:solidFill>
                  <a:schemeClr val="dk1"/>
                </a:solidFill>
                <a:latin typeface="Arial" panose="020B0604020202020204" pitchFamily="34" charset="0"/>
                <a:cs typeface="Arial" panose="020B0604020202020204" pitchFamily="34" charset="0"/>
              </a:rPr>
              <a:t>no puede sobrescribirse en una subclase</a:t>
            </a:r>
            <a:r>
              <a:rPr lang="es-CL" sz="3600" dirty="0">
                <a:solidFill>
                  <a:schemeClr val="dk1"/>
                </a:solidFill>
                <a:latin typeface="Arial" panose="020B0604020202020204" pitchFamily="34" charset="0"/>
                <a:cs typeface="Arial" panose="020B0604020202020204" pitchFamily="34" charset="0"/>
              </a:rPr>
              <a:t>. Este método no puede cambiar, por lo cual todas las subclases utilizan la misma </a:t>
            </a:r>
            <a:r>
              <a:rPr lang="es-CL" sz="3600" dirty="0" err="1">
                <a:solidFill>
                  <a:schemeClr val="dk1"/>
                </a:solidFill>
                <a:latin typeface="Arial" panose="020B0604020202020204" pitchFamily="34" charset="0"/>
                <a:cs typeface="Arial" panose="020B0604020202020204" pitchFamily="34" charset="0"/>
              </a:rPr>
              <a:t>implementación</a:t>
            </a:r>
            <a:r>
              <a:rPr lang="es-CL" sz="3600" dirty="0">
                <a:solidFill>
                  <a:schemeClr val="dk1"/>
                </a:solidFill>
                <a:latin typeface="Arial" panose="020B0604020202020204" pitchFamily="34" charset="0"/>
                <a:cs typeface="Arial" panose="020B0604020202020204" pitchFamily="34" charset="0"/>
              </a:rPr>
              <a:t> del método. </a:t>
            </a: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5" name="Rectángulo 4">
            <a:extLst>
              <a:ext uri="{FF2B5EF4-FFF2-40B4-BE49-F238E27FC236}">
                <a16:creationId xmlns:a16="http://schemas.microsoft.com/office/drawing/2014/main" id="{B52BDFB1-20CF-E37A-2A30-9F3774C13A05}"/>
              </a:ext>
            </a:extLst>
          </p:cNvPr>
          <p:cNvSpPr/>
          <p:nvPr/>
        </p:nvSpPr>
        <p:spPr>
          <a:xfrm>
            <a:off x="7194550" y="4023582"/>
            <a:ext cx="4343400" cy="646331"/>
          </a:xfrm>
          <a:prstGeom prst="rect">
            <a:avLst/>
          </a:prstGeom>
          <a:ln w="50800">
            <a:solidFill>
              <a:srgbClr val="92D050"/>
            </a:solidFill>
            <a:prstDash val="sysDot"/>
          </a:ln>
        </p:spPr>
        <p:txBody>
          <a:bodyPr wrap="square">
            <a:spAutoFit/>
          </a:bodyPr>
          <a:lstStyle/>
          <a:p>
            <a:pPr algn="ctr"/>
            <a:r>
              <a:rPr lang="es-CL" sz="3600" b="1" dirty="0">
                <a:solidFill>
                  <a:schemeClr val="dk1"/>
                </a:solidFill>
                <a:latin typeface="Century Gothic" panose="020B0502020202020204" pitchFamily="34" charset="0"/>
                <a:cs typeface="Calibri"/>
              </a:rPr>
              <a:t>final IVA = 0.19;</a:t>
            </a:r>
          </a:p>
        </p:txBody>
      </p:sp>
      <p:sp>
        <p:nvSpPr>
          <p:cNvPr id="11" name="Rectángulo 10">
            <a:extLst>
              <a:ext uri="{FF2B5EF4-FFF2-40B4-BE49-F238E27FC236}">
                <a16:creationId xmlns:a16="http://schemas.microsoft.com/office/drawing/2014/main" id="{57BED618-CB49-4448-A67D-2C8E7FED9363}"/>
              </a:ext>
            </a:extLst>
          </p:cNvPr>
          <p:cNvSpPr/>
          <p:nvPr/>
        </p:nvSpPr>
        <p:spPr>
          <a:xfrm>
            <a:off x="11295892" y="8140212"/>
            <a:ext cx="2416046" cy="2308324"/>
          </a:xfrm>
          <a:prstGeom prst="rect">
            <a:avLst/>
          </a:prstGeom>
        </p:spPr>
        <p:txBody>
          <a:bodyPr wrap="none">
            <a:spAutoFit/>
          </a:bodyPr>
          <a:lstStyle/>
          <a:p>
            <a:r>
              <a:rPr lang="es-CL" sz="3600" dirty="0">
                <a:solidFill>
                  <a:srgbClr val="818990"/>
                </a:solidFill>
                <a:latin typeface="Arial" panose="020B0604020202020204" pitchFamily="34" charset="0"/>
                <a:cs typeface="Arial" panose="020B0604020202020204" pitchFamily="34" charset="0"/>
                <a:sym typeface="Franklin Gothic"/>
              </a:rPr>
              <a:t>superclase</a:t>
            </a:r>
          </a:p>
          <a:p>
            <a:endParaRPr lang="es-CL" sz="3600" dirty="0">
              <a:latin typeface="Arial" panose="020B0604020202020204" pitchFamily="34" charset="0"/>
              <a:cs typeface="Arial" panose="020B0604020202020204" pitchFamily="34" charset="0"/>
            </a:endParaRPr>
          </a:p>
          <a:p>
            <a:endParaRPr lang="es-CL" sz="3600" dirty="0">
              <a:latin typeface="Arial" panose="020B0604020202020204" pitchFamily="34" charset="0"/>
              <a:cs typeface="Arial" panose="020B0604020202020204" pitchFamily="34" charset="0"/>
            </a:endParaRPr>
          </a:p>
          <a:p>
            <a:r>
              <a:rPr lang="es-CL" sz="3600" dirty="0">
                <a:solidFill>
                  <a:srgbClr val="818990"/>
                </a:solidFill>
                <a:latin typeface="Arial" panose="020B0604020202020204" pitchFamily="34" charset="0"/>
                <a:cs typeface="Arial" panose="020B0604020202020204" pitchFamily="34" charset="0"/>
              </a:rPr>
              <a:t>subclase</a:t>
            </a:r>
            <a:endParaRPr lang="es-ES_tradnl" sz="3600" dirty="0">
              <a:solidFill>
                <a:srgbClr val="818990"/>
              </a:solidFill>
              <a:latin typeface="Arial" panose="020B0604020202020204" pitchFamily="34" charset="0"/>
              <a:cs typeface="Arial" panose="020B0604020202020204" pitchFamily="34" charset="0"/>
            </a:endParaRPr>
          </a:p>
        </p:txBody>
      </p:sp>
      <p:sp>
        <p:nvSpPr>
          <p:cNvPr id="12" name="Cheurón 15">
            <a:extLst>
              <a:ext uri="{FF2B5EF4-FFF2-40B4-BE49-F238E27FC236}">
                <a16:creationId xmlns:a16="http://schemas.microsoft.com/office/drawing/2014/main" id="{609E264D-6D10-E891-4510-F359F1050EB8}"/>
              </a:ext>
            </a:extLst>
          </p:cNvPr>
          <p:cNvSpPr/>
          <p:nvPr/>
        </p:nvSpPr>
        <p:spPr>
          <a:xfrm flipV="1">
            <a:off x="9984820" y="8140212"/>
            <a:ext cx="502021" cy="510104"/>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14" name="Cheurón 15">
            <a:extLst>
              <a:ext uri="{FF2B5EF4-FFF2-40B4-BE49-F238E27FC236}">
                <a16:creationId xmlns:a16="http://schemas.microsoft.com/office/drawing/2014/main" id="{DD601F1F-5C40-7C2B-158B-0CE0D486440A}"/>
              </a:ext>
            </a:extLst>
          </p:cNvPr>
          <p:cNvSpPr/>
          <p:nvPr/>
        </p:nvSpPr>
        <p:spPr>
          <a:xfrm flipV="1">
            <a:off x="9984820" y="9770315"/>
            <a:ext cx="502021" cy="779425"/>
          </a:xfrm>
          <a:prstGeom prst="chevron">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ln>
                <a:solidFill>
                  <a:srgbClr val="7030A0"/>
                </a:solidFill>
              </a:ln>
              <a:solidFill>
                <a:srgbClr val="7030A0"/>
              </a:solidFill>
            </a:endParaRPr>
          </a:p>
        </p:txBody>
      </p:sp>
      <p:sp>
        <p:nvSpPr>
          <p:cNvPr id="3" name="Rectángulo 2">
            <a:extLst>
              <a:ext uri="{FF2B5EF4-FFF2-40B4-BE49-F238E27FC236}">
                <a16:creationId xmlns:a16="http://schemas.microsoft.com/office/drawing/2014/main" id="{3A2A977B-438D-C29B-8F75-D105DDD02836}"/>
              </a:ext>
            </a:extLst>
          </p:cNvPr>
          <p:cNvSpPr/>
          <p:nvPr/>
        </p:nvSpPr>
        <p:spPr>
          <a:xfrm>
            <a:off x="888572" y="7657645"/>
            <a:ext cx="8706278" cy="1754326"/>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final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calcular(){</a:t>
            </a:r>
          </a:p>
          <a:p>
            <a:r>
              <a:rPr lang="es-CL" sz="3600" b="1" dirty="0">
                <a:solidFill>
                  <a:schemeClr val="dk1"/>
                </a:solidFill>
                <a:latin typeface="Arial" panose="020B0604020202020204" pitchFamily="34" charset="0"/>
                <a:cs typeface="Arial" panose="020B0604020202020204" pitchFamily="34" charset="0"/>
              </a:rPr>
              <a:t>    //implementar cuerpo al método</a:t>
            </a:r>
          </a:p>
          <a:p>
            <a:r>
              <a:rPr lang="es-CL" sz="3600" b="1" dirty="0">
                <a:solidFill>
                  <a:schemeClr val="dk1"/>
                </a:solidFill>
                <a:latin typeface="Arial" panose="020B0604020202020204" pitchFamily="34" charset="0"/>
                <a:cs typeface="Arial" panose="020B0604020202020204" pitchFamily="34" charset="0"/>
              </a:rPr>
              <a:t>} </a:t>
            </a:r>
          </a:p>
        </p:txBody>
      </p:sp>
      <p:sp>
        <p:nvSpPr>
          <p:cNvPr id="4" name="Rectángulo 3">
            <a:extLst>
              <a:ext uri="{FF2B5EF4-FFF2-40B4-BE49-F238E27FC236}">
                <a16:creationId xmlns:a16="http://schemas.microsoft.com/office/drawing/2014/main" id="{A630CA12-1232-71C0-FB09-4942014C89C6}"/>
              </a:ext>
            </a:extLst>
          </p:cNvPr>
          <p:cNvSpPr/>
          <p:nvPr/>
        </p:nvSpPr>
        <p:spPr>
          <a:xfrm>
            <a:off x="905082" y="9770315"/>
            <a:ext cx="8689768" cy="1200329"/>
          </a:xfrm>
          <a:prstGeom prst="rect">
            <a:avLst/>
          </a:prstGeom>
          <a:ln w="50800">
            <a:solidFill>
              <a:srgbClr val="7030A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a:t>
            </a:r>
            <a:r>
              <a:rPr lang="es-CL" sz="3600" b="1" dirty="0" err="1">
                <a:solidFill>
                  <a:schemeClr val="dk1"/>
                </a:solidFill>
                <a:latin typeface="Arial" panose="020B0604020202020204" pitchFamily="34" charset="0"/>
                <a:cs typeface="Arial" panose="020B0604020202020204" pitchFamily="34" charset="0"/>
              </a:rPr>
              <a:t>void</a:t>
            </a:r>
            <a:r>
              <a:rPr lang="es-CL" sz="3600" b="1" dirty="0">
                <a:solidFill>
                  <a:schemeClr val="dk1"/>
                </a:solidFill>
                <a:latin typeface="Arial" panose="020B0604020202020204" pitchFamily="34" charset="0"/>
                <a:cs typeface="Arial" panose="020B0604020202020204" pitchFamily="34" charset="0"/>
              </a:rPr>
              <a:t> calcular{</a:t>
            </a:r>
          </a:p>
          <a:p>
            <a:r>
              <a:rPr lang="es-CL" sz="3600" b="1" dirty="0">
                <a:solidFill>
                  <a:schemeClr val="dk1"/>
                </a:solidFill>
                <a:latin typeface="Arial" panose="020B0604020202020204" pitchFamily="34" charset="0"/>
                <a:cs typeface="Arial" panose="020B0604020202020204" pitchFamily="34" charset="0"/>
              </a:rPr>
              <a:t>} </a:t>
            </a:r>
          </a:p>
        </p:txBody>
      </p:sp>
      <p:pic>
        <p:nvPicPr>
          <p:cNvPr id="13" name="Gráfico 12" descr="Cerrar">
            <a:extLst>
              <a:ext uri="{FF2B5EF4-FFF2-40B4-BE49-F238E27FC236}">
                <a16:creationId xmlns:a16="http://schemas.microsoft.com/office/drawing/2014/main" id="{D9EA1BD1-D37F-8323-4F95-D11CF9A5F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4850" y="9777470"/>
            <a:ext cx="1153222" cy="1153222"/>
          </a:xfrm>
          <a:prstGeom prst="rect">
            <a:avLst/>
          </a:prstGeom>
        </p:spPr>
      </p:pic>
    </p:spTree>
    <p:extLst>
      <p:ext uri="{BB962C8B-B14F-4D97-AF65-F5344CB8AC3E}">
        <p14:creationId xmlns:p14="http://schemas.microsoft.com/office/powerpoint/2010/main" val="283940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final</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CL" sz="3600" dirty="0">
                <a:solidFill>
                  <a:schemeClr val="dk1"/>
                </a:solidFill>
                <a:latin typeface="Arial" panose="020B0604020202020204" pitchFamily="34" charset="0"/>
                <a:cs typeface="Arial" panose="020B0604020202020204" pitchFamily="34" charset="0"/>
              </a:rPr>
              <a:t>Una </a:t>
            </a:r>
            <a:r>
              <a:rPr lang="es-CL" sz="3600" b="1" dirty="0">
                <a:solidFill>
                  <a:schemeClr val="dk1"/>
                </a:solidFill>
                <a:latin typeface="Arial" panose="020B0604020202020204" pitchFamily="34" charset="0"/>
                <a:cs typeface="Arial" panose="020B0604020202020204" pitchFamily="34" charset="0"/>
              </a:rPr>
              <a:t>clase</a:t>
            </a:r>
            <a:r>
              <a:rPr lang="es-CL" sz="3600" dirty="0">
                <a:solidFill>
                  <a:schemeClr val="dk1"/>
                </a:solidFill>
                <a:latin typeface="Arial" panose="020B0604020202020204" pitchFamily="34" charset="0"/>
                <a:cs typeface="Arial" panose="020B0604020202020204" pitchFamily="34" charset="0"/>
              </a:rPr>
              <a:t> que se declara como </a:t>
            </a:r>
            <a:r>
              <a:rPr lang="es-CL" sz="3600" b="1" dirty="0">
                <a:solidFill>
                  <a:schemeClr val="dk1"/>
                </a:solidFill>
                <a:latin typeface="Arial" panose="020B0604020202020204" pitchFamily="34" charset="0"/>
                <a:cs typeface="Arial" panose="020B0604020202020204" pitchFamily="34" charset="0"/>
              </a:rPr>
              <a:t>final</a:t>
            </a:r>
            <a:r>
              <a:rPr lang="es-CL" sz="3600" dirty="0">
                <a:solidFill>
                  <a:schemeClr val="dk1"/>
                </a:solidFill>
                <a:latin typeface="Arial" panose="020B0604020202020204" pitchFamily="34" charset="0"/>
                <a:cs typeface="Arial" panose="020B0604020202020204" pitchFamily="34" charset="0"/>
              </a:rPr>
              <a:t> </a:t>
            </a:r>
            <a:r>
              <a:rPr lang="es-CL" sz="3600" b="1" dirty="0">
                <a:solidFill>
                  <a:schemeClr val="dk1"/>
                </a:solidFill>
                <a:latin typeface="Arial" panose="020B0604020202020204" pitchFamily="34" charset="0"/>
                <a:cs typeface="Arial" panose="020B0604020202020204" pitchFamily="34" charset="0"/>
              </a:rPr>
              <a:t>no puede ser una superclase</a:t>
            </a:r>
            <a:r>
              <a:rPr lang="es-CL" sz="3600" dirty="0">
                <a:solidFill>
                  <a:schemeClr val="dk1"/>
                </a:solidFill>
                <a:latin typeface="Arial" panose="020B0604020202020204" pitchFamily="34" charset="0"/>
                <a:cs typeface="Arial" panose="020B0604020202020204" pitchFamily="34" charset="0"/>
              </a:rPr>
              <a:t>, es decir, </a:t>
            </a:r>
            <a:r>
              <a:rPr lang="es-CL" sz="3600" b="1" dirty="0">
                <a:solidFill>
                  <a:schemeClr val="dk1"/>
                </a:solidFill>
                <a:latin typeface="Arial" panose="020B0604020202020204" pitchFamily="34" charset="0"/>
                <a:cs typeface="Arial" panose="020B0604020202020204" pitchFamily="34" charset="0"/>
              </a:rPr>
              <a:t>una clase no puede extender a una clase final</a:t>
            </a:r>
            <a:r>
              <a:rPr lang="es-CL" sz="3600" dirty="0">
                <a:solidFill>
                  <a:schemeClr val="dk1"/>
                </a:solidFill>
                <a:latin typeface="Arial" panose="020B0604020202020204" pitchFamily="34" charset="0"/>
                <a:cs typeface="Arial" panose="020B0604020202020204" pitchFamily="34" charset="0"/>
              </a:rPr>
              <a:t>. Todos los métodos en una clase final son implícitamente final.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6" name="Rectángulo 5">
            <a:extLst>
              <a:ext uri="{FF2B5EF4-FFF2-40B4-BE49-F238E27FC236}">
                <a16:creationId xmlns:a16="http://schemas.microsoft.com/office/drawing/2014/main" id="{E92EBB5B-4A3D-0E82-4CC9-8C06909A9DB9}"/>
              </a:ext>
            </a:extLst>
          </p:cNvPr>
          <p:cNvSpPr/>
          <p:nvPr/>
        </p:nvSpPr>
        <p:spPr>
          <a:xfrm>
            <a:off x="5403850" y="4585555"/>
            <a:ext cx="83820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final class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sp>
        <p:nvSpPr>
          <p:cNvPr id="7" name="Rectángulo 6">
            <a:extLst>
              <a:ext uri="{FF2B5EF4-FFF2-40B4-BE49-F238E27FC236}">
                <a16:creationId xmlns:a16="http://schemas.microsoft.com/office/drawing/2014/main" id="{8646B7C9-824E-F796-BFEB-93205E3C9473}"/>
              </a:ext>
            </a:extLst>
          </p:cNvPr>
          <p:cNvSpPr/>
          <p:nvPr/>
        </p:nvSpPr>
        <p:spPr>
          <a:xfrm>
            <a:off x="5403850" y="7035355"/>
            <a:ext cx="8382000" cy="1477328"/>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public class Pez </a:t>
            </a:r>
            <a:r>
              <a:rPr lang="es-CL" sz="3600" b="1" dirty="0" err="1">
                <a:solidFill>
                  <a:schemeClr val="dk1"/>
                </a:solidFill>
                <a:latin typeface="Arial" panose="020B0604020202020204" pitchFamily="34" charset="0"/>
                <a:ea typeface="Calibri"/>
                <a:cs typeface="Arial" panose="020B0604020202020204" pitchFamily="34" charset="0"/>
                <a:sym typeface="Calibri"/>
              </a:rPr>
              <a:t>extends</a:t>
            </a:r>
            <a:r>
              <a:rPr lang="es-CL" sz="3600" b="1" dirty="0">
                <a:solidFill>
                  <a:schemeClr val="dk1"/>
                </a:solidFill>
                <a:latin typeface="Arial" panose="020B0604020202020204" pitchFamily="34" charset="0"/>
                <a:ea typeface="Calibri"/>
                <a:cs typeface="Arial" panose="020B0604020202020204" pitchFamily="34" charset="0"/>
                <a:sym typeface="Calibri"/>
              </a:rPr>
              <a:t> Animal{</a:t>
            </a:r>
          </a:p>
          <a:p>
            <a:pPr lvl="0" algn="just"/>
            <a:r>
              <a:rPr lang="es-CL" sz="3600" b="1"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pic>
        <p:nvPicPr>
          <p:cNvPr id="8" name="Gráfico 7" descr="Cerrar">
            <a:extLst>
              <a:ext uri="{FF2B5EF4-FFF2-40B4-BE49-F238E27FC236}">
                <a16:creationId xmlns:a16="http://schemas.microsoft.com/office/drawing/2014/main" id="{242DE459-D34D-4579-AABA-065740E5B8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04250" y="7511066"/>
            <a:ext cx="1017492" cy="1017492"/>
          </a:xfrm>
          <a:prstGeom prst="rect">
            <a:avLst/>
          </a:prstGeom>
        </p:spPr>
      </p:pic>
    </p:spTree>
    <p:extLst>
      <p:ext uri="{BB962C8B-B14F-4D97-AF65-F5344CB8AC3E}">
        <p14:creationId xmlns:p14="http://schemas.microsoft.com/office/powerpoint/2010/main" val="318614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2D41DC7A-D458-D368-F2E3-425AEC989424}"/>
              </a:ext>
            </a:extLst>
          </p:cNvPr>
          <p:cNvSpPr/>
          <p:nvPr/>
        </p:nvSpPr>
        <p:spPr>
          <a:xfrm>
            <a:off x="1289050" y="2104429"/>
            <a:ext cx="12801600" cy="1200329"/>
          </a:xfrm>
          <a:prstGeom prst="rect">
            <a:avLst/>
          </a:prstGeom>
          <a:ln w="50800">
            <a:solidFill>
              <a:srgbClr val="C0000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Tratar de declarar una subclase de una clase final es un error de compilación </a:t>
            </a:r>
          </a:p>
        </p:txBody>
      </p:sp>
      <p:sp>
        <p:nvSpPr>
          <p:cNvPr id="4" name="Rectángulo 3">
            <a:extLst>
              <a:ext uri="{FF2B5EF4-FFF2-40B4-BE49-F238E27FC236}">
                <a16:creationId xmlns:a16="http://schemas.microsoft.com/office/drawing/2014/main" id="{59EBADBE-88FB-1F91-6B6E-40B8180B0D6B}"/>
              </a:ext>
            </a:extLst>
          </p:cNvPr>
          <p:cNvSpPr/>
          <p:nvPr/>
        </p:nvSpPr>
        <p:spPr>
          <a:xfrm>
            <a:off x="1289050" y="3760836"/>
            <a:ext cx="12801600" cy="1200329"/>
          </a:xfrm>
          <a:prstGeom prst="rect">
            <a:avLst/>
          </a:prstGeom>
          <a:ln w="50800">
            <a:solidFill>
              <a:srgbClr val="C00000"/>
            </a:solidFill>
            <a:prstDash val="sysDot"/>
          </a:ln>
        </p:spPr>
        <p:txBody>
          <a:bodyPr wrap="square">
            <a:spAutoFit/>
          </a:bodyPr>
          <a:lstStyle/>
          <a:p>
            <a:pPr algn="just"/>
            <a:r>
              <a:rPr lang="es-CL" sz="3600" b="1" dirty="0">
                <a:solidFill>
                  <a:schemeClr val="dk1"/>
                </a:solidFill>
                <a:latin typeface="Century Gothic" panose="020B0502020202020204" pitchFamily="34" charset="0"/>
                <a:cs typeface="Calibri"/>
              </a:rPr>
              <a:t>Tratar de </a:t>
            </a:r>
            <a:r>
              <a:rPr lang="es-CL" sz="3600" b="1" dirty="0" err="1">
                <a:solidFill>
                  <a:schemeClr val="dk1"/>
                </a:solidFill>
                <a:latin typeface="Century Gothic" panose="020B0502020202020204" pitchFamily="34" charset="0"/>
                <a:cs typeface="Calibri"/>
              </a:rPr>
              <a:t>sobreescribir</a:t>
            </a:r>
            <a:r>
              <a:rPr lang="es-CL" sz="3600" b="1" dirty="0">
                <a:solidFill>
                  <a:schemeClr val="dk1"/>
                </a:solidFill>
                <a:latin typeface="Century Gothic" panose="020B0502020202020204" pitchFamily="34" charset="0"/>
                <a:cs typeface="Calibri"/>
              </a:rPr>
              <a:t> un método final es un error de compilación </a:t>
            </a:r>
          </a:p>
        </p:txBody>
      </p:sp>
      <p:pic>
        <p:nvPicPr>
          <p:cNvPr id="13" name="Imagen 12">
            <a:extLst>
              <a:ext uri="{FF2B5EF4-FFF2-40B4-BE49-F238E27FC236}">
                <a16:creationId xmlns:a16="http://schemas.microsoft.com/office/drawing/2014/main" id="{AD75C5D6-1E65-216F-E385-5FA7C3A83DEB}"/>
              </a:ext>
            </a:extLst>
          </p:cNvPr>
          <p:cNvPicPr>
            <a:picLocks noChangeAspect="1"/>
          </p:cNvPicPr>
          <p:nvPr/>
        </p:nvPicPr>
        <p:blipFill>
          <a:blip r:embed="rId3"/>
          <a:stretch>
            <a:fillRect/>
          </a:stretch>
        </p:blipFill>
        <p:spPr>
          <a:xfrm>
            <a:off x="15242540" y="2017648"/>
            <a:ext cx="3581400" cy="3218070"/>
          </a:xfrm>
          <a:prstGeom prst="rect">
            <a:avLst/>
          </a:prstGeom>
          <a:effectLst>
            <a:softEdge rad="241300"/>
          </a:effectLst>
        </p:spPr>
      </p:pic>
      <p:sp>
        <p:nvSpPr>
          <p:cNvPr id="5" name="Rectángulo 4">
            <a:extLst>
              <a:ext uri="{FF2B5EF4-FFF2-40B4-BE49-F238E27FC236}">
                <a16:creationId xmlns:a16="http://schemas.microsoft.com/office/drawing/2014/main" id="{B9B4BE9B-0413-EA6A-CB57-BD5C747A2408}"/>
              </a:ext>
            </a:extLst>
          </p:cNvPr>
          <p:cNvSpPr/>
          <p:nvPr/>
        </p:nvSpPr>
        <p:spPr>
          <a:xfrm>
            <a:off x="1284605" y="6850431"/>
            <a:ext cx="17534890" cy="2308324"/>
          </a:xfrm>
          <a:prstGeom prst="rect">
            <a:avLst/>
          </a:prstGeom>
          <a:ln w="50800">
            <a:solidFill>
              <a:srgbClr val="92D050"/>
            </a:solidFill>
            <a:prstDash val="sysDot"/>
          </a:ln>
        </p:spPr>
        <p:txBody>
          <a:bodyPr wrap="square">
            <a:spAutoFit/>
          </a:bodyPr>
          <a:lstStyle/>
          <a:p>
            <a:pPr algn="just"/>
            <a:r>
              <a:rPr lang="es-CL" sz="3600" b="1" dirty="0">
                <a:solidFill>
                  <a:schemeClr val="dk1"/>
                </a:solidFill>
                <a:latin typeface="Arial" panose="020B0604020202020204" pitchFamily="34" charset="0"/>
                <a:cs typeface="Arial" panose="020B0604020202020204" pitchFamily="34" charset="0"/>
              </a:rPr>
              <a:t>En Java, la mayoría de clases no se declara como final. Esto permite la herencia y el polimorfismo: las características fundamentales de la programación orientada a objetos. Sin embargo, en algunos casos es importante declarar las clases como final, por razones de seguridad</a:t>
            </a:r>
          </a:p>
        </p:txBody>
      </p:sp>
    </p:spTree>
    <p:extLst>
      <p:ext uri="{BB962C8B-B14F-4D97-AF65-F5344CB8AC3E}">
        <p14:creationId xmlns:p14="http://schemas.microsoft.com/office/powerpoint/2010/main" val="367759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10972800" cy="1015663"/>
          </a:xfrm>
        </p:spPr>
        <p:txBody>
          <a:bodyPr/>
          <a:lstStyle/>
          <a:p>
            <a:r>
              <a:rPr lang="es-CL" sz="6600" dirty="0"/>
              <a:t>INTERFACE</a:t>
            </a: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5632450" y="7788275"/>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04</a:t>
            </a:r>
          </a:p>
        </p:txBody>
      </p:sp>
    </p:spTree>
    <p:extLst>
      <p:ext uri="{BB962C8B-B14F-4D97-AF65-F5344CB8AC3E}">
        <p14:creationId xmlns:p14="http://schemas.microsoft.com/office/powerpoint/2010/main" val="63511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ES_tradnl" sz="3600" dirty="0">
                <a:solidFill>
                  <a:schemeClr val="dk1"/>
                </a:solidFill>
                <a:latin typeface="Arial" panose="020B0604020202020204" pitchFamily="34" charset="0"/>
                <a:cs typeface="Arial" panose="020B0604020202020204" pitchFamily="34" charset="0"/>
                <a:sym typeface="Arial"/>
              </a:rPr>
              <a:t>Las </a:t>
            </a:r>
            <a:r>
              <a:rPr lang="es-ES_tradnl" sz="3600" b="1" dirty="0">
                <a:solidFill>
                  <a:schemeClr val="dk1"/>
                </a:solidFill>
                <a:latin typeface="Arial" panose="020B0604020202020204" pitchFamily="34" charset="0"/>
                <a:cs typeface="Arial" panose="020B0604020202020204" pitchFamily="34" charset="0"/>
                <a:sym typeface="Arial"/>
              </a:rPr>
              <a:t>interfaces</a:t>
            </a:r>
            <a:r>
              <a:rPr lang="es-ES_tradnl" sz="3600" dirty="0">
                <a:solidFill>
                  <a:schemeClr val="dk1"/>
                </a:solidFill>
                <a:latin typeface="Arial" panose="020B0604020202020204" pitchFamily="34" charset="0"/>
                <a:cs typeface="Arial" panose="020B0604020202020204" pitchFamily="34" charset="0"/>
                <a:sym typeface="Arial"/>
              </a:rPr>
              <a:t> </a:t>
            </a:r>
            <a:r>
              <a:rPr lang="es-CL" sz="3600" dirty="0">
                <a:solidFill>
                  <a:schemeClr val="dk1"/>
                </a:solidFill>
                <a:latin typeface="Arial" panose="020B0604020202020204" pitchFamily="34" charset="0"/>
                <a:cs typeface="Arial" panose="020B0604020202020204" pitchFamily="34" charset="0"/>
                <a:sym typeface="Arial"/>
              </a:rPr>
              <a:t>ofrecen una herramienta donde </a:t>
            </a:r>
            <a:r>
              <a:rPr lang="es-CL" sz="3600" b="1" dirty="0">
                <a:solidFill>
                  <a:schemeClr val="dk1"/>
                </a:solidFill>
                <a:latin typeface="Arial" panose="020B0604020202020204" pitchFamily="34" charset="0"/>
                <a:cs typeface="Arial" panose="020B0604020202020204" pitchFamily="34" charset="0"/>
                <a:sym typeface="Arial"/>
              </a:rPr>
              <a:t>clases no relacionadas implementen un conjunto de métodos comunes</a:t>
            </a:r>
            <a:r>
              <a:rPr lang="es-CL" sz="3600" dirty="0">
                <a:solidFill>
                  <a:schemeClr val="dk1"/>
                </a:solidFill>
                <a:latin typeface="Arial" panose="020B0604020202020204" pitchFamily="34" charset="0"/>
                <a:cs typeface="Arial" panose="020B0604020202020204" pitchFamily="34" charset="0"/>
                <a:sym typeface="Arial"/>
              </a:rPr>
              <a:t>.</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La interfaz </a:t>
            </a:r>
            <a:r>
              <a:rPr lang="es-CL" sz="3600" b="1" dirty="0">
                <a:solidFill>
                  <a:schemeClr val="dk1"/>
                </a:solidFill>
                <a:latin typeface="Arial" panose="020B0604020202020204" pitchFamily="34" charset="0"/>
                <a:cs typeface="Arial" panose="020B0604020202020204" pitchFamily="34" charset="0"/>
              </a:rPr>
              <a:t>especifica qué operaciones hay que implementar, pero no especifica </a:t>
            </a:r>
            <a:r>
              <a:rPr lang="es-CL" sz="3600" b="1" dirty="0" err="1">
                <a:solidFill>
                  <a:schemeClr val="dk1"/>
                </a:solidFill>
                <a:latin typeface="Arial" panose="020B0604020202020204" pitchFamily="34" charset="0"/>
                <a:cs typeface="Arial" panose="020B0604020202020204" pitchFamily="34" charset="0"/>
              </a:rPr>
              <a:t>cómo</a:t>
            </a:r>
            <a:r>
              <a:rPr lang="es-CL" sz="3600" dirty="0">
                <a:solidFill>
                  <a:schemeClr val="dk1"/>
                </a:solidFill>
                <a:latin typeface="Arial" panose="020B0604020202020204" pitchFamily="34" charset="0"/>
                <a:cs typeface="Arial" panose="020B0604020202020204" pitchFamily="34" charset="0"/>
              </a:rPr>
              <a:t> deben realizarse las operaciones. </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0C8AAB46-1593-94E8-726B-5FF921CC0A84}"/>
              </a:ext>
            </a:extLst>
          </p:cNvPr>
          <p:cNvPicPr>
            <a:picLocks noChangeAspect="1"/>
          </p:cNvPicPr>
          <p:nvPr/>
        </p:nvPicPr>
        <p:blipFill>
          <a:blip r:embed="rId3"/>
          <a:stretch>
            <a:fillRect/>
          </a:stretch>
        </p:blipFill>
        <p:spPr>
          <a:xfrm>
            <a:off x="4489450" y="3292475"/>
            <a:ext cx="9601200" cy="5897034"/>
          </a:xfrm>
          <a:prstGeom prst="rect">
            <a:avLst/>
          </a:prstGeom>
        </p:spPr>
      </p:pic>
    </p:spTree>
    <p:extLst>
      <p:ext uri="{BB962C8B-B14F-4D97-AF65-F5344CB8AC3E}">
        <p14:creationId xmlns:p14="http://schemas.microsoft.com/office/powerpoint/2010/main" val="292664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La </a:t>
            </a:r>
            <a:r>
              <a:rPr lang="es-CL" sz="3600" b="1" dirty="0">
                <a:solidFill>
                  <a:schemeClr val="dk1"/>
                </a:solidFill>
                <a:latin typeface="Arial" panose="020B0604020202020204" pitchFamily="34" charset="0"/>
                <a:cs typeface="Arial" panose="020B0604020202020204" pitchFamily="34" charset="0"/>
              </a:rPr>
              <a:t>declaración</a:t>
            </a:r>
            <a:r>
              <a:rPr lang="es-CL" sz="3600" dirty="0">
                <a:solidFill>
                  <a:schemeClr val="dk1"/>
                </a:solidFill>
                <a:latin typeface="Arial" panose="020B0604020202020204" pitchFamily="34" charset="0"/>
                <a:cs typeface="Arial" panose="020B0604020202020204" pitchFamily="34" charset="0"/>
              </a:rPr>
              <a:t> de una </a:t>
            </a:r>
            <a:r>
              <a:rPr lang="es-CL" sz="3600" b="1" dirty="0">
                <a:solidFill>
                  <a:schemeClr val="dk1"/>
                </a:solidFill>
                <a:latin typeface="Arial" panose="020B0604020202020204" pitchFamily="34" charset="0"/>
                <a:cs typeface="Arial" panose="020B0604020202020204" pitchFamily="34" charset="0"/>
              </a:rPr>
              <a:t>interfaz</a:t>
            </a:r>
            <a:r>
              <a:rPr lang="es-CL" sz="3600" dirty="0">
                <a:solidFill>
                  <a:schemeClr val="dk1"/>
                </a:solidFill>
                <a:latin typeface="Arial" panose="020B0604020202020204" pitchFamily="34" charset="0"/>
                <a:cs typeface="Arial" panose="020B0604020202020204" pitchFamily="34" charset="0"/>
              </a:rPr>
              <a:t> empieza con la palabra clave </a:t>
            </a:r>
            <a:r>
              <a:rPr lang="es-CL" sz="3600" b="1" dirty="0">
                <a:solidFill>
                  <a:schemeClr val="dk1"/>
                </a:solidFill>
                <a:latin typeface="Arial" panose="020B0604020202020204" pitchFamily="34" charset="0"/>
                <a:cs typeface="Arial" panose="020B0604020202020204" pitchFamily="34" charset="0"/>
              </a:rPr>
              <a:t>interface</a:t>
            </a:r>
            <a:r>
              <a:rPr lang="es-CL" sz="3600" dirty="0">
                <a:solidFill>
                  <a:schemeClr val="dk1"/>
                </a:solidFill>
                <a:latin typeface="Arial" panose="020B0604020202020204" pitchFamily="34" charset="0"/>
                <a:cs typeface="Arial" panose="020B0604020202020204" pitchFamily="34" charset="0"/>
              </a:rPr>
              <a:t> y sólo </a:t>
            </a:r>
            <a:r>
              <a:rPr lang="es-CL" sz="3600" b="1" dirty="0">
                <a:solidFill>
                  <a:schemeClr val="dk1"/>
                </a:solidFill>
                <a:latin typeface="Arial" panose="020B0604020202020204" pitchFamily="34" charset="0"/>
                <a:cs typeface="Arial" panose="020B0604020202020204" pitchFamily="34" charset="0"/>
              </a:rPr>
              <a:t>puede contener constantes y métodos abstract</a:t>
            </a: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marL="50800" indent="0" algn="just">
              <a:buNone/>
            </a:pPr>
            <a:r>
              <a:rPr lang="es-CL" sz="3600" dirty="0">
                <a:solidFill>
                  <a:schemeClr val="dk1"/>
                </a:solidFill>
                <a:latin typeface="Arial" panose="020B0604020202020204" pitchFamily="34" charset="0"/>
                <a:cs typeface="Arial" panose="020B0604020202020204" pitchFamily="34" charset="0"/>
                <a:sym typeface="Franklin Gothic"/>
              </a:rPr>
              <a:t>Todos los métodos que se declaran en una interfaz son public abstract de manera implícita, y todos los campos son implícitamente public, static y final: </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4500513"/>
            <a:ext cx="8076892" cy="2308324"/>
          </a:xfrm>
          <a:prstGeom prst="rect">
            <a:avLst/>
          </a:prstGeom>
          <a:ln w="50800">
            <a:solidFill>
              <a:srgbClr val="92D050"/>
            </a:solidFill>
            <a:prstDash val="sysDot"/>
          </a:ln>
        </p:spPr>
        <p:txBody>
          <a:bodyPr wrap="square">
            <a:spAutoFit/>
          </a:bodyPr>
          <a:lstStyle/>
          <a:p>
            <a:r>
              <a:rPr lang="es-CL" sz="3600" b="1" dirty="0">
                <a:solidFill>
                  <a:schemeClr val="dk1"/>
                </a:solidFill>
                <a:latin typeface="Arial" panose="020B0604020202020204" pitchFamily="34" charset="0"/>
                <a:cs typeface="Arial" panose="020B0604020202020204" pitchFamily="34" charset="0"/>
              </a:rPr>
              <a:t>public interface PorPagar{</a:t>
            </a:r>
          </a:p>
          <a:p>
            <a:r>
              <a:rPr lang="es-CL" sz="3600" b="1" dirty="0">
                <a:solidFill>
                  <a:schemeClr val="dk1"/>
                </a:solidFill>
                <a:latin typeface="Arial" panose="020B0604020202020204" pitchFamily="34" charset="0"/>
                <a:cs typeface="Arial" panose="020B0604020202020204" pitchFamily="34" charset="0"/>
              </a:rPr>
              <a:t>      // constantes</a:t>
            </a:r>
          </a:p>
          <a:p>
            <a:r>
              <a:rPr lang="es-CL" sz="3600" b="1" dirty="0">
                <a:solidFill>
                  <a:schemeClr val="dk1"/>
                </a:solidFill>
                <a:latin typeface="Arial" panose="020B0604020202020204" pitchFamily="34" charset="0"/>
                <a:cs typeface="Arial" panose="020B0604020202020204" pitchFamily="34" charset="0"/>
              </a:rPr>
              <a:t>      // métodos abstractos</a:t>
            </a:r>
          </a:p>
          <a:p>
            <a:r>
              <a:rPr lang="es-CL" sz="3600" b="1" dirty="0">
                <a:solidFill>
                  <a:schemeClr val="dk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3467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94850" y="189418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674860" y="329247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1360" y="6142991"/>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MÉTODOS ABSTRACTOS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674860" y="52212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74860" y="8165921"/>
            <a:ext cx="4778188"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CLASES Y MÉTODOS FINAL</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53270" y="732353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53270" y="4215805"/>
            <a:ext cx="386016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POLIMORFISMO</a:t>
            </a:r>
          </a:p>
        </p:txBody>
      </p:sp>
      <p:sp>
        <p:nvSpPr>
          <p:cNvPr id="5" name="Título 1">
            <a:extLst>
              <a:ext uri="{FF2B5EF4-FFF2-40B4-BE49-F238E27FC236}">
                <a16:creationId xmlns:a16="http://schemas.microsoft.com/office/drawing/2014/main" id="{FEBE6695-9DDB-2EEB-04E2-DD724BFF6A7D}"/>
              </a:ext>
            </a:extLst>
          </p:cNvPr>
          <p:cNvSpPr txBox="1">
            <a:spLocks/>
          </p:cNvSpPr>
          <p:nvPr/>
        </p:nvSpPr>
        <p:spPr>
          <a:xfrm>
            <a:off x="13885607" y="3339565"/>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04</a:t>
            </a:r>
          </a:p>
        </p:txBody>
      </p:sp>
      <p:sp>
        <p:nvSpPr>
          <p:cNvPr id="6" name="Título 1">
            <a:extLst>
              <a:ext uri="{FF2B5EF4-FFF2-40B4-BE49-F238E27FC236}">
                <a16:creationId xmlns:a16="http://schemas.microsoft.com/office/drawing/2014/main" id="{90257E48-E134-584F-D32F-6E9D3126F589}"/>
              </a:ext>
            </a:extLst>
          </p:cNvPr>
          <p:cNvSpPr txBox="1">
            <a:spLocks/>
          </p:cNvSpPr>
          <p:nvPr/>
        </p:nvSpPr>
        <p:spPr>
          <a:xfrm>
            <a:off x="13843697" y="4132552"/>
            <a:ext cx="3852545"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INTERFACE</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2203351"/>
            <a:ext cx="8076892" cy="2308324"/>
          </a:xfrm>
          <a:prstGeom prst="rect">
            <a:avLst/>
          </a:prstGeom>
          <a:ln w="50800">
            <a:solidFill>
              <a:srgbClr val="92D05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public interface PorPagar{</a:t>
            </a:r>
          </a:p>
          <a:p>
            <a:r>
              <a:rPr lang="es-CL" sz="3600" b="1" dirty="0">
                <a:solidFill>
                  <a:schemeClr val="dk1"/>
                </a:solidFill>
                <a:latin typeface="Century Gothic" panose="020B0502020202020204" pitchFamily="34" charset="0"/>
                <a:cs typeface="Calibri"/>
              </a:rPr>
              <a:t>      IVA = 0.19</a:t>
            </a:r>
          </a:p>
          <a:p>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void</a:t>
            </a:r>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calcularPago</a:t>
            </a:r>
            <a:r>
              <a:rPr lang="es-CL" sz="3600" b="1" dirty="0">
                <a:solidFill>
                  <a:schemeClr val="dk1"/>
                </a:solidFill>
                <a:latin typeface="Century Gothic" panose="020B0502020202020204" pitchFamily="34" charset="0"/>
                <a:cs typeface="Calibri"/>
              </a:rPr>
              <a:t>();</a:t>
            </a:r>
          </a:p>
          <a:p>
            <a:r>
              <a:rPr lang="es-CL" sz="3600" b="1" dirty="0">
                <a:solidFill>
                  <a:schemeClr val="dk1"/>
                </a:solidFill>
                <a:latin typeface="Century Gothic" panose="020B0502020202020204" pitchFamily="34" charset="0"/>
                <a:cs typeface="Calibri"/>
              </a:rPr>
              <a:t>}</a:t>
            </a:r>
          </a:p>
        </p:txBody>
      </p:sp>
      <p:sp>
        <p:nvSpPr>
          <p:cNvPr id="4" name="Rectángulo 3">
            <a:extLst>
              <a:ext uri="{FF2B5EF4-FFF2-40B4-BE49-F238E27FC236}">
                <a16:creationId xmlns:a16="http://schemas.microsoft.com/office/drawing/2014/main" id="{9B14D541-59A1-EE34-69F4-1FC0066E1256}"/>
              </a:ext>
            </a:extLst>
          </p:cNvPr>
          <p:cNvSpPr/>
          <p:nvPr/>
        </p:nvSpPr>
        <p:spPr>
          <a:xfrm>
            <a:off x="6013604" y="6797675"/>
            <a:ext cx="8076892" cy="2862322"/>
          </a:xfrm>
          <a:prstGeom prst="rect">
            <a:avLst/>
          </a:prstGeom>
          <a:ln w="50800">
            <a:solidFill>
              <a:srgbClr val="92D050"/>
            </a:solidFill>
            <a:prstDash val="sysDot"/>
          </a:ln>
        </p:spPr>
        <p:txBody>
          <a:bodyPr wrap="square">
            <a:spAutoFit/>
          </a:bodyPr>
          <a:lstStyle/>
          <a:p>
            <a:r>
              <a:rPr lang="es-CL" sz="3600" b="1" dirty="0">
                <a:solidFill>
                  <a:schemeClr val="dk1"/>
                </a:solidFill>
                <a:latin typeface="Century Gothic" panose="020B0502020202020204" pitchFamily="34" charset="0"/>
                <a:cs typeface="Calibri"/>
              </a:rPr>
              <a:t>public interface PorPagar{</a:t>
            </a:r>
          </a:p>
          <a:p>
            <a:r>
              <a:rPr lang="es-CL" sz="3600" b="1" dirty="0">
                <a:solidFill>
                  <a:schemeClr val="dk1"/>
                </a:solidFill>
                <a:latin typeface="Century Gothic" panose="020B0502020202020204" pitchFamily="34" charset="0"/>
                <a:cs typeface="Calibri"/>
              </a:rPr>
              <a:t>      </a:t>
            </a:r>
            <a:r>
              <a:rPr lang="es-CL" sz="3600" b="1" dirty="0">
                <a:solidFill>
                  <a:schemeClr val="tx1">
                    <a:lumMod val="50000"/>
                    <a:lumOff val="50000"/>
                  </a:schemeClr>
                </a:solidFill>
                <a:latin typeface="Century Gothic" panose="020B0502020202020204" pitchFamily="34" charset="0"/>
                <a:cs typeface="Calibri"/>
              </a:rPr>
              <a:t>public static final</a:t>
            </a:r>
            <a:r>
              <a:rPr lang="es-CL" sz="3600" b="1" dirty="0">
                <a:solidFill>
                  <a:schemeClr val="dk1"/>
                </a:solidFill>
                <a:latin typeface="Century Gothic" panose="020B0502020202020204" pitchFamily="34" charset="0"/>
                <a:cs typeface="Calibri"/>
              </a:rPr>
              <a:t> IVA = 0.19</a:t>
            </a:r>
          </a:p>
          <a:p>
            <a:r>
              <a:rPr lang="es-CL" sz="3600" b="1" dirty="0">
                <a:solidFill>
                  <a:schemeClr val="dk1"/>
                </a:solidFill>
                <a:latin typeface="Century Gothic" panose="020B0502020202020204" pitchFamily="34" charset="0"/>
                <a:cs typeface="Calibri"/>
              </a:rPr>
              <a:t>      </a:t>
            </a:r>
            <a:r>
              <a:rPr lang="es-CL" sz="3600" b="1" dirty="0">
                <a:solidFill>
                  <a:schemeClr val="tx1">
                    <a:lumMod val="50000"/>
                    <a:lumOff val="50000"/>
                  </a:schemeClr>
                </a:solidFill>
                <a:latin typeface="Century Gothic" panose="020B0502020202020204" pitchFamily="34" charset="0"/>
                <a:cs typeface="Calibri"/>
              </a:rPr>
              <a:t>public abstract </a:t>
            </a:r>
            <a:r>
              <a:rPr lang="es-CL" sz="3600" b="1" dirty="0" err="1">
                <a:solidFill>
                  <a:schemeClr val="dk1"/>
                </a:solidFill>
                <a:latin typeface="Century Gothic" panose="020B0502020202020204" pitchFamily="34" charset="0"/>
                <a:cs typeface="Calibri"/>
              </a:rPr>
              <a:t>void</a:t>
            </a:r>
            <a:r>
              <a:rPr lang="es-CL" sz="3600" b="1" dirty="0">
                <a:solidFill>
                  <a:schemeClr val="dk1"/>
                </a:solidFill>
                <a:latin typeface="Century Gothic" panose="020B0502020202020204" pitchFamily="34" charset="0"/>
                <a:cs typeface="Calibri"/>
              </a:rPr>
              <a:t> </a:t>
            </a:r>
            <a:r>
              <a:rPr lang="es-CL" sz="3600" b="1" dirty="0" err="1">
                <a:solidFill>
                  <a:schemeClr val="dk1"/>
                </a:solidFill>
                <a:latin typeface="Century Gothic" panose="020B0502020202020204" pitchFamily="34" charset="0"/>
                <a:cs typeface="Calibri"/>
              </a:rPr>
              <a:t>calcularPago</a:t>
            </a:r>
            <a:r>
              <a:rPr lang="es-CL" sz="3600" b="1" dirty="0">
                <a:solidFill>
                  <a:schemeClr val="dk1"/>
                </a:solidFill>
                <a:latin typeface="Century Gothic" panose="020B0502020202020204" pitchFamily="34" charset="0"/>
                <a:cs typeface="Calibri"/>
              </a:rPr>
              <a:t>();</a:t>
            </a:r>
          </a:p>
          <a:p>
            <a:r>
              <a:rPr lang="es-CL" sz="3600" b="1" dirty="0">
                <a:solidFill>
                  <a:schemeClr val="dk1"/>
                </a:solidFill>
                <a:latin typeface="Century Gothic" panose="020B0502020202020204" pitchFamily="34" charset="0"/>
                <a:cs typeface="Calibri"/>
              </a:rPr>
              <a:t>}</a:t>
            </a:r>
          </a:p>
        </p:txBody>
      </p:sp>
      <p:pic>
        <p:nvPicPr>
          <p:cNvPr id="5" name="Gráfico 4" descr="Flechas de cheurón">
            <a:extLst>
              <a:ext uri="{FF2B5EF4-FFF2-40B4-BE49-F238E27FC236}">
                <a16:creationId xmlns:a16="http://schemas.microsoft.com/office/drawing/2014/main" id="{4E914BA4-C22E-4DEA-B59C-7B25E3471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273322" y="4806729"/>
            <a:ext cx="1757138" cy="1757138"/>
          </a:xfrm>
          <a:prstGeom prst="rect">
            <a:avLst/>
          </a:prstGeom>
        </p:spPr>
      </p:pic>
      <p:sp>
        <p:nvSpPr>
          <p:cNvPr id="6" name="Rectángulo 5">
            <a:extLst>
              <a:ext uri="{FF2B5EF4-FFF2-40B4-BE49-F238E27FC236}">
                <a16:creationId xmlns:a16="http://schemas.microsoft.com/office/drawing/2014/main" id="{1076D9DE-0857-0740-1F1A-13DE604921E4}"/>
              </a:ext>
            </a:extLst>
          </p:cNvPr>
          <p:cNvSpPr/>
          <p:nvPr/>
        </p:nvSpPr>
        <p:spPr>
          <a:xfrm>
            <a:off x="10356850" y="5206643"/>
            <a:ext cx="2819400" cy="923330"/>
          </a:xfrm>
          <a:prstGeom prst="rect">
            <a:avLst/>
          </a:prstGeom>
        </p:spPr>
        <p:txBody>
          <a:bodyPr wrap="square">
            <a:spAutoFit/>
          </a:bodyPr>
          <a:lstStyle/>
          <a:p>
            <a:br>
              <a:rPr lang="es-CL" dirty="0">
                <a:solidFill>
                  <a:schemeClr val="tx1">
                    <a:lumMod val="50000"/>
                    <a:lumOff val="50000"/>
                  </a:schemeClr>
                </a:solidFill>
              </a:rPr>
            </a:br>
            <a:r>
              <a:rPr lang="es-CL" sz="3600" dirty="0" err="1">
                <a:solidFill>
                  <a:schemeClr val="tx1">
                    <a:lumMod val="50000"/>
                    <a:lumOff val="50000"/>
                  </a:schemeClr>
                </a:solidFill>
                <a:latin typeface="Arial" panose="020B0604020202020204" pitchFamily="34" charset="0"/>
                <a:cs typeface="Arial" panose="020B0604020202020204" pitchFamily="34" charset="0"/>
              </a:rPr>
              <a:t>is</a:t>
            </a:r>
            <a:r>
              <a:rPr lang="es-CL" sz="3600" dirty="0">
                <a:solidFill>
                  <a:schemeClr val="tx1">
                    <a:lumMod val="50000"/>
                    <a:lumOff val="50000"/>
                  </a:schemeClr>
                </a:solidFill>
                <a:latin typeface="Arial" panose="020B0604020202020204" pitchFamily="34" charset="0"/>
                <a:cs typeface="Arial" panose="020B0604020202020204" pitchFamily="34" charset="0"/>
              </a:rPr>
              <a:t> </a:t>
            </a:r>
            <a:r>
              <a:rPr lang="es-CL" sz="3600" dirty="0" err="1">
                <a:solidFill>
                  <a:schemeClr val="tx1">
                    <a:lumMod val="50000"/>
                    <a:lumOff val="50000"/>
                  </a:schemeClr>
                </a:solidFill>
                <a:latin typeface="Arial" panose="020B0604020202020204" pitchFamily="34" charset="0"/>
                <a:cs typeface="Arial" panose="020B0604020202020204" pitchFamily="34" charset="0"/>
              </a:rPr>
              <a:t>the</a:t>
            </a:r>
            <a:r>
              <a:rPr lang="es-CL" sz="3600" dirty="0">
                <a:solidFill>
                  <a:schemeClr val="tx1">
                    <a:lumMod val="50000"/>
                    <a:lumOff val="50000"/>
                  </a:schemeClr>
                </a:solidFill>
                <a:latin typeface="Arial" panose="020B0604020202020204" pitchFamily="34" charset="0"/>
                <a:cs typeface="Arial" panose="020B0604020202020204" pitchFamily="34" charset="0"/>
              </a:rPr>
              <a:t> </a:t>
            </a:r>
            <a:r>
              <a:rPr lang="es-CL" sz="3600" dirty="0" err="1">
                <a:solidFill>
                  <a:schemeClr val="tx1">
                    <a:lumMod val="50000"/>
                    <a:lumOff val="50000"/>
                  </a:schemeClr>
                </a:solidFill>
                <a:latin typeface="Arial" panose="020B0604020202020204" pitchFamily="34" charset="0"/>
                <a:cs typeface="Arial" panose="020B0604020202020204" pitchFamily="34" charset="0"/>
              </a:rPr>
              <a:t>same</a:t>
            </a:r>
            <a:endParaRPr lang="es-ES_tradnl" sz="36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564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dk1"/>
                </a:solidFill>
                <a:latin typeface="Arial" panose="020B0604020202020204" pitchFamily="34" charset="0"/>
                <a:cs typeface="Arial" panose="020B0604020202020204" pitchFamily="34" charset="0"/>
              </a:rPr>
              <a:t>Para</a:t>
            </a:r>
            <a:r>
              <a:rPr lang="es-CL" sz="3600" dirty="0">
                <a:latin typeface="Arial" panose="020B0604020202020204" pitchFamily="34" charset="0"/>
                <a:cs typeface="Arial" panose="020B0604020202020204" pitchFamily="34" charset="0"/>
              </a:rPr>
              <a:t> </a:t>
            </a:r>
            <a:r>
              <a:rPr lang="es-CL" sz="3600" b="1" dirty="0">
                <a:solidFill>
                  <a:schemeClr val="dk1"/>
                </a:solidFill>
                <a:latin typeface="Arial" panose="020B0604020202020204" pitchFamily="34" charset="0"/>
                <a:cs typeface="Arial" panose="020B0604020202020204" pitchFamily="34" charset="0"/>
                <a:sym typeface="Franklin Gothic"/>
              </a:rPr>
              <a:t>utilizar una interfaz</a:t>
            </a:r>
            <a:r>
              <a:rPr lang="es-CL" sz="3600" dirty="0">
                <a:solidFill>
                  <a:schemeClr val="dk1"/>
                </a:solidFill>
                <a:latin typeface="Arial" panose="020B0604020202020204" pitchFamily="34" charset="0"/>
                <a:cs typeface="Arial" panose="020B0604020202020204" pitchFamily="34" charset="0"/>
                <a:sym typeface="Franklin Gothic"/>
              </a:rPr>
              <a:t>, </a:t>
            </a:r>
            <a:r>
              <a:rPr lang="es-CL" sz="3600" b="1" dirty="0">
                <a:solidFill>
                  <a:schemeClr val="dk1"/>
                </a:solidFill>
                <a:latin typeface="Arial" panose="020B0604020202020204" pitchFamily="34" charset="0"/>
                <a:cs typeface="Arial" panose="020B0604020202020204" pitchFamily="34" charset="0"/>
                <a:sym typeface="Franklin Gothic"/>
              </a:rPr>
              <a:t>una clase debe especificar que implementa </a:t>
            </a:r>
            <a:r>
              <a:rPr lang="es-CL" sz="3600" dirty="0">
                <a:solidFill>
                  <a:schemeClr val="dk1"/>
                </a:solidFill>
                <a:latin typeface="Arial" panose="020B0604020202020204" pitchFamily="34" charset="0"/>
                <a:cs typeface="Arial" panose="020B0604020202020204" pitchFamily="34" charset="0"/>
                <a:sym typeface="Franklin Gothic"/>
              </a:rPr>
              <a:t>(</a:t>
            </a:r>
            <a:r>
              <a:rPr lang="es-CL" sz="3600" b="1" dirty="0">
                <a:solidFill>
                  <a:schemeClr val="dk1"/>
                </a:solidFill>
                <a:latin typeface="Arial" panose="020B0604020202020204" pitchFamily="34" charset="0"/>
                <a:cs typeface="Arial" panose="020B0604020202020204" pitchFamily="34" charset="0"/>
                <a:sym typeface="Franklin Gothic"/>
              </a:rPr>
              <a:t>implements</a:t>
            </a:r>
            <a:r>
              <a:rPr lang="es-CL" sz="3600" dirty="0">
                <a:solidFill>
                  <a:schemeClr val="dk1"/>
                </a:solidFill>
                <a:latin typeface="Arial" panose="020B0604020202020204" pitchFamily="34" charset="0"/>
                <a:cs typeface="Arial" panose="020B0604020202020204" pitchFamily="34" charset="0"/>
                <a:sym typeface="Franklin Gothic"/>
              </a:rPr>
              <a:t>) </a:t>
            </a:r>
            <a:r>
              <a:rPr lang="es-CL" sz="3600" b="1" dirty="0">
                <a:solidFill>
                  <a:schemeClr val="dk1"/>
                </a:solidFill>
                <a:latin typeface="Arial" panose="020B0604020202020204" pitchFamily="34" charset="0"/>
                <a:cs typeface="Arial" panose="020B0604020202020204" pitchFamily="34" charset="0"/>
                <a:sym typeface="Franklin Gothic"/>
              </a:rPr>
              <a:t>a esa interfaz y debe declarar cada uno de sus métodos</a:t>
            </a:r>
            <a:r>
              <a:rPr lang="es-CL" sz="3600" dirty="0">
                <a:solidFill>
                  <a:schemeClr val="dk1"/>
                </a:solidFill>
                <a:latin typeface="Arial" panose="020B0604020202020204" pitchFamily="34" charset="0"/>
                <a:cs typeface="Arial" panose="020B0604020202020204" pitchFamily="34" charset="0"/>
                <a:sym typeface="Franklin Gothic"/>
              </a:rPr>
              <a:t> con la firma especificada (encabezado) en la declaración de la interfaz. </a:t>
            </a: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b="1" dirty="0">
                <a:solidFill>
                  <a:schemeClr val="dk1"/>
                </a:solidFill>
                <a:latin typeface="Arial" panose="020B0604020202020204" pitchFamily="34" charset="0"/>
                <a:cs typeface="Arial" panose="020B0604020202020204" pitchFamily="34" charset="0"/>
                <a:sym typeface="Franklin Gothic"/>
              </a:rPr>
              <a:t>Implementar una interfaz </a:t>
            </a:r>
            <a:r>
              <a:rPr lang="es-CL" sz="3600" dirty="0">
                <a:solidFill>
                  <a:schemeClr val="dk1"/>
                </a:solidFill>
                <a:latin typeface="Arial" panose="020B0604020202020204" pitchFamily="34" charset="0"/>
                <a:cs typeface="Arial" panose="020B0604020202020204" pitchFamily="34" charset="0"/>
                <a:sym typeface="Franklin Gothic"/>
              </a:rPr>
              <a:t>es como </a:t>
            </a:r>
            <a:r>
              <a:rPr lang="es-CL" sz="3600" b="1" dirty="0">
                <a:solidFill>
                  <a:schemeClr val="dk1"/>
                </a:solidFill>
                <a:latin typeface="Arial" panose="020B0604020202020204" pitchFamily="34" charset="0"/>
                <a:cs typeface="Arial" panose="020B0604020202020204" pitchFamily="34" charset="0"/>
                <a:sym typeface="Franklin Gothic"/>
              </a:rPr>
              <a:t>firmar un contrato </a:t>
            </a:r>
            <a:r>
              <a:rPr lang="es-CL" sz="3600" dirty="0">
                <a:solidFill>
                  <a:schemeClr val="dk1"/>
                </a:solidFill>
                <a:latin typeface="Arial" panose="020B0604020202020204" pitchFamily="34" charset="0"/>
                <a:cs typeface="Arial" panose="020B0604020202020204" pitchFamily="34" charset="0"/>
                <a:sym typeface="Franklin Gothic"/>
              </a:rPr>
              <a:t>con el compilador que diga, “Declararé todos los métodos especificados por la interfaz”.</a:t>
            </a: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6013604" y="4500513"/>
            <a:ext cx="8076892" cy="1754326"/>
          </a:xfrm>
          <a:prstGeom prst="rect">
            <a:avLst/>
          </a:prstGeom>
          <a:ln w="50800">
            <a:solidFill>
              <a:srgbClr val="92D050"/>
            </a:solidFill>
            <a:prstDash val="sysDot"/>
          </a:ln>
        </p:spPr>
        <p:txBody>
          <a:bodyPr wrap="square">
            <a:spAutoFit/>
          </a:bodyPr>
          <a:lstStyle/>
          <a:p>
            <a:pPr lvl="0" algn="just"/>
            <a:r>
              <a:rPr lang="es-CL" sz="3600" b="1" dirty="0">
                <a:solidFill>
                  <a:schemeClr val="dk1"/>
                </a:solidFill>
                <a:latin typeface="Century Gothic" panose="020B0502020202020204" pitchFamily="34" charset="0"/>
                <a:ea typeface="Calibri"/>
                <a:cs typeface="Calibri"/>
                <a:sym typeface="Calibri"/>
              </a:rPr>
              <a:t>public class Animal implements PorPagar{</a:t>
            </a:r>
          </a:p>
          <a:p>
            <a:pPr lvl="0" algn="just"/>
            <a:r>
              <a:rPr lang="es-CL" sz="3600" b="1" dirty="0">
                <a:solidFill>
                  <a:schemeClr val="dk1"/>
                </a:solidFill>
                <a:latin typeface="Century Gothic" panose="020B0502020202020204" pitchFamily="34" charset="0"/>
                <a:ea typeface="Calibri"/>
                <a:cs typeface="Calibri"/>
                <a:sym typeface="Calibri"/>
              </a:rPr>
              <a:t>}</a:t>
            </a:r>
          </a:p>
        </p:txBody>
      </p:sp>
      <p:pic>
        <p:nvPicPr>
          <p:cNvPr id="4" name="Imagen 3">
            <a:extLst>
              <a:ext uri="{FF2B5EF4-FFF2-40B4-BE49-F238E27FC236}">
                <a16:creationId xmlns:a16="http://schemas.microsoft.com/office/drawing/2014/main" id="{A1D9D316-5799-7D87-CE10-D8A10202EB44}"/>
              </a:ext>
            </a:extLst>
          </p:cNvPr>
          <p:cNvPicPr>
            <a:picLocks noChangeAspect="1"/>
          </p:cNvPicPr>
          <p:nvPr/>
        </p:nvPicPr>
        <p:blipFill>
          <a:blip r:embed="rId3"/>
          <a:stretch>
            <a:fillRect/>
          </a:stretch>
        </p:blipFill>
        <p:spPr>
          <a:xfrm>
            <a:off x="8070850" y="8490853"/>
            <a:ext cx="3962400" cy="2445117"/>
          </a:xfrm>
          <a:prstGeom prst="rect">
            <a:avLst/>
          </a:prstGeom>
        </p:spPr>
      </p:pic>
    </p:spTree>
    <p:extLst>
      <p:ext uri="{BB962C8B-B14F-4D97-AF65-F5344CB8AC3E}">
        <p14:creationId xmlns:p14="http://schemas.microsoft.com/office/powerpoint/2010/main" val="159361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Interface</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endParaRPr lang="es-CL" sz="3600" dirty="0">
              <a:solidFill>
                <a:schemeClr val="dk1"/>
              </a:solidFill>
              <a:latin typeface="Arial" panose="020B0604020202020204" pitchFamily="34" charset="0"/>
              <a:cs typeface="Arial" panose="020B0604020202020204" pitchFamily="34" charset="0"/>
              <a:sym typeface="Arial"/>
            </a:endParaRPr>
          </a:p>
          <a:p>
            <a:pPr algn="just"/>
            <a:r>
              <a:rPr lang="es-CL" sz="3600" dirty="0">
                <a:solidFill>
                  <a:schemeClr val="dk1"/>
                </a:solidFill>
                <a:latin typeface="Arial" panose="020B0604020202020204" pitchFamily="34" charset="0"/>
                <a:cs typeface="Arial" panose="020B0604020202020204" pitchFamily="34" charset="0"/>
              </a:rPr>
              <a:t> </a:t>
            </a: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algn="just"/>
            <a:endParaRPr lang="es-CL" sz="3600" dirty="0">
              <a:solidFill>
                <a:schemeClr val="dk1"/>
              </a:solidFill>
              <a:latin typeface="Arial" panose="020B0604020202020204" pitchFamily="34" charset="0"/>
              <a:ea typeface="Calibri"/>
              <a:cs typeface="Arial" panose="020B0604020202020204" pitchFamily="34" charset="0"/>
              <a:sym typeface="Calibri"/>
            </a:endParaRPr>
          </a:p>
          <a:p>
            <a:pPr marL="50800" indent="0">
              <a:buNone/>
            </a:pPr>
            <a:endParaRPr lang="es-CL" sz="3600" dirty="0">
              <a:solidFill>
                <a:schemeClr val="dk1"/>
              </a:solidFill>
              <a:latin typeface="Arial" panose="020B0604020202020204" pitchFamily="34" charset="0"/>
              <a:cs typeface="Arial" panose="020B0604020202020204" pitchFamily="34" charset="0"/>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
        <p:nvSpPr>
          <p:cNvPr id="3" name="Rectángulo 2">
            <a:extLst>
              <a:ext uri="{FF2B5EF4-FFF2-40B4-BE49-F238E27FC236}">
                <a16:creationId xmlns:a16="http://schemas.microsoft.com/office/drawing/2014/main" id="{DBB6027D-2156-C6A6-8AB4-F6405F1DD07C}"/>
              </a:ext>
            </a:extLst>
          </p:cNvPr>
          <p:cNvSpPr/>
          <p:nvPr/>
        </p:nvSpPr>
        <p:spPr>
          <a:xfrm>
            <a:off x="982238" y="4528897"/>
            <a:ext cx="18359862" cy="2062103"/>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Arial" panose="020B0604020202020204" pitchFamily="34" charset="0"/>
                <a:cs typeface="Arial" panose="020B0604020202020204" pitchFamily="34" charset="0"/>
              </a:rPr>
              <a:t>Una interfaz, se utiliza cuando clases no relacionadas, necesitan compartir métodos y constantes comunes. Esto permite que los objetos de clases no relacionadas se procesen en forma </a:t>
            </a:r>
            <a:r>
              <a:rPr lang="es-CL" sz="3200" b="1" dirty="0" err="1">
                <a:solidFill>
                  <a:schemeClr val="dk1"/>
                </a:solidFill>
                <a:latin typeface="Arial" panose="020B0604020202020204" pitchFamily="34" charset="0"/>
                <a:cs typeface="Arial" panose="020B0604020202020204" pitchFamily="34" charset="0"/>
              </a:rPr>
              <a:t>polimórfica</a:t>
            </a:r>
            <a:r>
              <a:rPr lang="es-CL" sz="3200" b="1" dirty="0">
                <a:solidFill>
                  <a:schemeClr val="dk1"/>
                </a:solidFill>
                <a:latin typeface="Arial" panose="020B0604020202020204" pitchFamily="34" charset="0"/>
                <a:cs typeface="Arial" panose="020B0604020202020204" pitchFamily="34" charset="0"/>
              </a:rPr>
              <a:t>; los objetos de clases que implementan la misma interfaz pueden responder a las mismas llamadas a métodos</a:t>
            </a:r>
          </a:p>
        </p:txBody>
      </p:sp>
      <p:sp>
        <p:nvSpPr>
          <p:cNvPr id="5" name="Rectángulo 4">
            <a:extLst>
              <a:ext uri="{FF2B5EF4-FFF2-40B4-BE49-F238E27FC236}">
                <a16:creationId xmlns:a16="http://schemas.microsoft.com/office/drawing/2014/main" id="{82CBE3CA-FC99-83C1-B0CA-12383C00C7DA}"/>
              </a:ext>
            </a:extLst>
          </p:cNvPr>
          <p:cNvSpPr/>
          <p:nvPr/>
        </p:nvSpPr>
        <p:spPr>
          <a:xfrm>
            <a:off x="1060450" y="2318478"/>
            <a:ext cx="11658600" cy="1569660"/>
          </a:xfrm>
          <a:prstGeom prst="rect">
            <a:avLst/>
          </a:prstGeom>
          <a:ln w="50800">
            <a:solidFill>
              <a:srgbClr val="C00000"/>
            </a:solidFill>
            <a:prstDash val="sysDot"/>
          </a:ln>
        </p:spPr>
        <p:txBody>
          <a:bodyPr wrap="square">
            <a:spAutoFit/>
          </a:bodyPr>
          <a:lstStyle/>
          <a:p>
            <a:pPr algn="just"/>
            <a:r>
              <a:rPr lang="es-CL" sz="3200" b="1" dirty="0">
                <a:solidFill>
                  <a:schemeClr val="dk1"/>
                </a:solidFill>
                <a:latin typeface="Arial" panose="020B0604020202020204" pitchFamily="34" charset="0"/>
                <a:cs typeface="Arial" panose="020B0604020202020204" pitchFamily="34" charset="0"/>
              </a:rPr>
              <a:t>Si no declaramos ningún miembro de una interfaz en una clase que implemente (implements) a esa interfaz, se produce un error de compilación </a:t>
            </a:r>
          </a:p>
        </p:txBody>
      </p:sp>
      <p:pic>
        <p:nvPicPr>
          <p:cNvPr id="6" name="Imagen 5">
            <a:extLst>
              <a:ext uri="{FF2B5EF4-FFF2-40B4-BE49-F238E27FC236}">
                <a16:creationId xmlns:a16="http://schemas.microsoft.com/office/drawing/2014/main" id="{8E30ADE0-E728-5BD4-BEAE-3229972B232C}"/>
              </a:ext>
            </a:extLst>
          </p:cNvPr>
          <p:cNvPicPr>
            <a:picLocks noChangeAspect="1"/>
          </p:cNvPicPr>
          <p:nvPr/>
        </p:nvPicPr>
        <p:blipFill>
          <a:blip r:embed="rId3"/>
          <a:stretch>
            <a:fillRect/>
          </a:stretch>
        </p:blipFill>
        <p:spPr>
          <a:xfrm>
            <a:off x="15386050" y="1453258"/>
            <a:ext cx="2902478" cy="2608023"/>
          </a:xfrm>
          <a:prstGeom prst="rect">
            <a:avLst/>
          </a:prstGeom>
          <a:effectLst>
            <a:softEdge rad="241300"/>
          </a:effectLst>
        </p:spPr>
      </p:pic>
      <p:sp>
        <p:nvSpPr>
          <p:cNvPr id="7" name="Rectángulo 6">
            <a:extLst>
              <a:ext uri="{FF2B5EF4-FFF2-40B4-BE49-F238E27FC236}">
                <a16:creationId xmlns:a16="http://schemas.microsoft.com/office/drawing/2014/main" id="{88706612-7814-8F33-694E-C678C189B45B}"/>
              </a:ext>
            </a:extLst>
          </p:cNvPr>
          <p:cNvSpPr/>
          <p:nvPr/>
        </p:nvSpPr>
        <p:spPr>
          <a:xfrm>
            <a:off x="982238" y="6974949"/>
            <a:ext cx="16154400" cy="1569660"/>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Century Gothic" panose="020B0502020202020204" pitchFamily="34" charset="0"/>
                <a:cs typeface="Calibri"/>
              </a:rPr>
              <a:t>La herencia y las interfaces son similares en cuanto a su implementación de la relación “es un”. Un objeto de una clase que implementa a una interfaz puede considerarse como un objeto del tipo de esa interfaz </a:t>
            </a:r>
          </a:p>
        </p:txBody>
      </p:sp>
      <p:sp>
        <p:nvSpPr>
          <p:cNvPr id="8" name="Rectángulo 7">
            <a:extLst>
              <a:ext uri="{FF2B5EF4-FFF2-40B4-BE49-F238E27FC236}">
                <a16:creationId xmlns:a16="http://schemas.microsoft.com/office/drawing/2014/main" id="{BF3395C8-28DB-62B4-8FD8-750ABB404F79}"/>
              </a:ext>
            </a:extLst>
          </p:cNvPr>
          <p:cNvSpPr/>
          <p:nvPr/>
        </p:nvSpPr>
        <p:spPr>
          <a:xfrm>
            <a:off x="982238" y="8878365"/>
            <a:ext cx="16154400" cy="1569660"/>
          </a:xfrm>
          <a:prstGeom prst="rect">
            <a:avLst/>
          </a:prstGeom>
          <a:ln w="50800">
            <a:solidFill>
              <a:srgbClr val="92D050"/>
            </a:solidFill>
            <a:prstDash val="sysDot"/>
          </a:ln>
        </p:spPr>
        <p:txBody>
          <a:bodyPr wrap="square">
            <a:spAutoFit/>
          </a:bodyPr>
          <a:lstStyle/>
          <a:p>
            <a:pPr algn="just"/>
            <a:r>
              <a:rPr lang="es-CL" sz="3200" b="1" dirty="0">
                <a:solidFill>
                  <a:schemeClr val="dk1"/>
                </a:solidFill>
                <a:latin typeface="Century Gothic" panose="020B0502020202020204" pitchFamily="34" charset="0"/>
                <a:cs typeface="Calibri"/>
              </a:rPr>
              <a:t>Al declarar un método en una interfaz, seleccione un nombre para el método que describa su propósito en forma general, ya que el método podría implementarse por muchas clases no relacionadas</a:t>
            </a:r>
          </a:p>
        </p:txBody>
      </p:sp>
    </p:spTree>
    <p:extLst>
      <p:ext uri="{BB962C8B-B14F-4D97-AF65-F5344CB8AC3E}">
        <p14:creationId xmlns:p14="http://schemas.microsoft.com/office/powerpoint/2010/main" val="2124643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¿Qué hemos aprendido?</a:t>
            </a:r>
          </a:p>
        </p:txBody>
      </p:sp>
      <p:sp>
        <p:nvSpPr>
          <p:cNvPr id="5" name="Marcador de texto 3">
            <a:extLst>
              <a:ext uri="{FF2B5EF4-FFF2-40B4-BE49-F238E27FC236}">
                <a16:creationId xmlns:a16="http://schemas.microsoft.com/office/drawing/2014/main" id="{96B2B5F8-1266-F9D8-8342-1A8CBAA081BD}"/>
              </a:ext>
            </a:extLst>
          </p:cNvPr>
          <p:cNvSpPr txBox="1">
            <a:spLocks/>
          </p:cNvSpPr>
          <p:nvPr/>
        </p:nvSpPr>
        <p:spPr>
          <a:xfrm>
            <a:off x="755650"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
        <p:nvSpPr>
          <p:cNvPr id="6" name="Marcador de texto 3">
            <a:extLst>
              <a:ext uri="{FF2B5EF4-FFF2-40B4-BE49-F238E27FC236}">
                <a16:creationId xmlns:a16="http://schemas.microsoft.com/office/drawing/2014/main" id="{3F8F1B7A-F4E9-E5CE-32E2-14C53D8FB290}"/>
              </a:ext>
            </a:extLst>
          </p:cNvPr>
          <p:cNvSpPr txBox="1">
            <a:spLocks/>
          </p:cNvSpPr>
          <p:nvPr/>
        </p:nvSpPr>
        <p:spPr>
          <a:xfrm>
            <a:off x="789405" y="1920874"/>
            <a:ext cx="18664662" cy="899160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gn="just">
              <a:buClr>
                <a:srgbClr val="0F243E"/>
              </a:buClr>
              <a:buSzPts val="2400"/>
              <a:buFont typeface="Noto Sans Symbols"/>
              <a:buChar char="✔"/>
            </a:pPr>
            <a:endParaRPr lang="es-ES_tradnl" sz="4000" dirty="0">
              <a:solidFill>
                <a:schemeClr val="tx1"/>
              </a:solidFill>
              <a:latin typeface="Arial" panose="020B0604020202020204" pitchFamily="34" charset="0"/>
              <a:ea typeface="Calibri"/>
              <a:cs typeface="Arial" panose="020B0604020202020204" pitchFamily="34" charset="0"/>
              <a:sym typeface="Calibri"/>
            </a:endParaRPr>
          </a:p>
          <a:p>
            <a:pPr marL="342900" lvl="0" indent="-342900" algn="just">
              <a:buClr>
                <a:srgbClr val="0F243E"/>
              </a:buClr>
              <a:buSzPts val="2400"/>
              <a:buFont typeface="Noto Sans Symbols"/>
              <a:buChar char="✔"/>
            </a:pPr>
            <a:endParaRPr lang="es-ES_tradnl" sz="3600" dirty="0">
              <a:solidFill>
                <a:schemeClr val="tx1"/>
              </a:solidFill>
              <a:latin typeface="Arial" panose="020B0604020202020204" pitchFamily="34" charset="0"/>
              <a:ea typeface="Calibri"/>
              <a:cs typeface="Arial" panose="020B0604020202020204" pitchFamily="34" charset="0"/>
              <a:sym typeface="Calibri"/>
            </a:endParaRP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Utilizar polimorfismo.</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Distinguir entre clases abstractas y concretas.</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Implementar métodos abstractos y finales .</a:t>
            </a:r>
          </a:p>
          <a:p>
            <a:pPr marL="800100" lvl="1" indent="-342900">
              <a:buFont typeface="Zapf Dingbats"/>
              <a:buChar char="✔"/>
            </a:pPr>
            <a:r>
              <a:rPr lang="es-ES_tradnl" sz="3600" dirty="0">
                <a:solidFill>
                  <a:schemeClr val="dk1"/>
                </a:solidFill>
                <a:latin typeface="Arial" panose="020B0604020202020204" pitchFamily="34" charset="0"/>
                <a:cs typeface="Arial" panose="020B0604020202020204" pitchFamily="34" charset="0"/>
              </a:rPr>
              <a:t>Implementar interfaces.</a:t>
            </a:r>
          </a:p>
          <a:p>
            <a:pPr lvl="1"/>
            <a:r>
              <a:rPr lang="es-ES_tradnl" sz="3600" dirty="0">
                <a:solidFill>
                  <a:schemeClr val="dk1"/>
                </a:solidFill>
                <a:latin typeface="Calibri"/>
                <a:cs typeface="Calibri"/>
              </a:rPr>
              <a:t>.</a:t>
            </a:r>
          </a:p>
          <a:p>
            <a:pPr marL="0" marR="0" lvl="0" indent="0" algn="just" rtl="0">
              <a:lnSpc>
                <a:spcPct val="90000"/>
              </a:lnSpc>
              <a:spcBef>
                <a:spcPts val="0"/>
              </a:spcBef>
              <a:spcAft>
                <a:spcPts val="0"/>
              </a:spcAft>
              <a:buClr>
                <a:srgbClr val="0F243E"/>
              </a:buClr>
              <a:buSzPts val="2400"/>
              <a:buFont typeface="Arial"/>
              <a:buNone/>
            </a:pPr>
            <a:endParaRPr lang="es-CL" sz="2800" dirty="0">
              <a:solidFill>
                <a:schemeClr val="tx1"/>
              </a:solidFill>
            </a:endParaRPr>
          </a:p>
          <a:p>
            <a:pPr lvl="0" algn="just">
              <a:buClr>
                <a:srgbClr val="0F243E"/>
              </a:buClr>
              <a:buSzPts val="2400"/>
            </a:pPr>
            <a:endParaRPr lang="es-CL" sz="3600" dirty="0">
              <a:solidFill>
                <a:srgbClr val="0F243E"/>
              </a:solidFill>
              <a:latin typeface="Arial" panose="020B0604020202020204" pitchFamily="34" charset="0"/>
              <a:cs typeface="Arial" panose="020B0604020202020204" pitchFamily="34" charset="0"/>
              <a:sym typeface="Franklin Gothic"/>
            </a:endParaRPr>
          </a:p>
          <a:p>
            <a:pPr marL="342900" indent="-342900" algn="just">
              <a:buClr>
                <a:schemeClr val="dk1"/>
              </a:buClr>
              <a:buSzPts val="2400"/>
            </a:pPr>
            <a:endParaRPr lang="es-CL" sz="4400" dirty="0">
              <a:solidFill>
                <a:schemeClr val="dk1"/>
              </a:solidFill>
              <a:latin typeface="Calibri"/>
              <a:cs typeface="Calibri"/>
            </a:endParaRPr>
          </a:p>
          <a:p>
            <a:pPr lvl="4"/>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948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7461250" y="8016875"/>
            <a:ext cx="9020022" cy="3046988"/>
          </a:xfrm>
        </p:spPr>
        <p:txBody>
          <a:bodyPr/>
          <a:lstStyle/>
          <a:p>
            <a:r>
              <a:rPr lang="es-CL" sz="6600" dirty="0"/>
              <a:t>¿Qué te resultó difícil entender?</a:t>
            </a:r>
            <a:br>
              <a:rPr lang="es-CL" sz="6600" dirty="0">
                <a:solidFill>
                  <a:schemeClr val="tx1"/>
                </a:solidFill>
              </a:rPr>
            </a:br>
            <a:endParaRPr lang="es-CL" sz="6600" dirty="0"/>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CL" sz="6600" dirty="0"/>
              <a:t>POLIMORFISMO</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None/>
            </a:pPr>
            <a:r>
              <a:rPr lang="es-CL" sz="3600" dirty="0">
                <a:solidFill>
                  <a:schemeClr val="dk1"/>
                </a:solidFill>
                <a:latin typeface="Abadi" panose="020B0604020104020204" pitchFamily="34" charset="0"/>
                <a:ea typeface="Calibri"/>
                <a:cs typeface="Calibri"/>
                <a:sym typeface="Calibri"/>
              </a:rPr>
              <a:t>Observa la siguiente imagen…</a:t>
            </a:r>
          </a:p>
          <a:p>
            <a:pPr algn="just"/>
            <a:endParaRPr lang="es-CL" sz="3600" b="1" dirty="0">
              <a:solidFill>
                <a:schemeClr val="tx1"/>
              </a:solidFill>
              <a:latin typeface="Arial" panose="020B0604020202020204" pitchFamily="34" charset="0"/>
              <a:ea typeface="+mj-ea"/>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BBDF96DF-CE34-E426-67B8-B38B38CF00CD}"/>
              </a:ext>
            </a:extLst>
          </p:cNvPr>
          <p:cNvPicPr>
            <a:picLocks noChangeAspect="1"/>
          </p:cNvPicPr>
          <p:nvPr/>
        </p:nvPicPr>
        <p:blipFill>
          <a:blip r:embed="rId3"/>
          <a:stretch>
            <a:fillRect/>
          </a:stretch>
        </p:blipFill>
        <p:spPr>
          <a:xfrm>
            <a:off x="3956050" y="3368675"/>
            <a:ext cx="10135856" cy="5692238"/>
          </a:xfrm>
          <a:prstGeom prst="rect">
            <a:avLst/>
          </a:prstGeom>
        </p:spPr>
      </p:pic>
      <p:sp>
        <p:nvSpPr>
          <p:cNvPr id="5" name="CuadroTexto 4">
            <a:extLst>
              <a:ext uri="{FF2B5EF4-FFF2-40B4-BE49-F238E27FC236}">
                <a16:creationId xmlns:a16="http://schemas.microsoft.com/office/drawing/2014/main" id="{49570508-14CD-455D-F1E7-BE0AD6A2AC50}"/>
              </a:ext>
            </a:extLst>
          </p:cNvPr>
          <p:cNvSpPr txBox="1"/>
          <p:nvPr/>
        </p:nvSpPr>
        <p:spPr>
          <a:xfrm>
            <a:off x="5940230" y="10035446"/>
            <a:ext cx="6775839" cy="510410"/>
          </a:xfrm>
          <a:prstGeom prst="rect">
            <a:avLst/>
          </a:prstGeom>
          <a:noFill/>
          <a:ln w="25400">
            <a:solidFill>
              <a:schemeClr val="accent6">
                <a:lumMod val="75000"/>
              </a:schemeClr>
            </a:solidFill>
            <a:prstDash val="sysDot"/>
          </a:ln>
        </p:spPr>
        <p:txBody>
          <a:bodyPr spcFirstLastPara="1" wrap="square" lIns="91425" tIns="45700" rIns="91425" bIns="45700" rtlCol="0" anchor="t" anchorCtr="0">
            <a:noAutofit/>
          </a:bodyPr>
          <a:lstStyle/>
          <a:p>
            <a:pPr algn="ctr"/>
            <a:r>
              <a:rPr lang="es-CL" sz="3200" dirty="0">
                <a:latin typeface="Arial" panose="020B0604020202020204" pitchFamily="34" charset="0"/>
                <a:cs typeface="Arial" panose="020B0604020202020204" pitchFamily="34" charset="0"/>
              </a:rPr>
              <a:t>¿Qué crees que es polimorfismo?</a:t>
            </a:r>
          </a:p>
        </p:txBody>
      </p:sp>
      <p:sp>
        <p:nvSpPr>
          <p:cNvPr id="6" name="Rectángulo 5">
            <a:extLst>
              <a:ext uri="{FF2B5EF4-FFF2-40B4-BE49-F238E27FC236}">
                <a16:creationId xmlns:a16="http://schemas.microsoft.com/office/drawing/2014/main" id="{F1FD1348-7121-0034-9D63-9912EA80F57D}"/>
              </a:ext>
            </a:extLst>
          </p:cNvPr>
          <p:cNvSpPr/>
          <p:nvPr/>
        </p:nvSpPr>
        <p:spPr>
          <a:xfrm>
            <a:off x="12723685" y="3605076"/>
            <a:ext cx="4032424" cy="2031325"/>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Animal a = new Animal();</a:t>
            </a:r>
          </a:p>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a.mover();</a:t>
            </a:r>
          </a:p>
          <a:p>
            <a:pPr algn="just"/>
            <a:endParaRPr lang="es-CL" dirty="0">
              <a:latin typeface="Century Gothic" panose="020B0502020202020204" pitchFamily="34" charset="0"/>
            </a:endParaRPr>
          </a:p>
        </p:txBody>
      </p:sp>
      <p:sp>
        <p:nvSpPr>
          <p:cNvPr id="7" name="Rectángulo 6">
            <a:extLst>
              <a:ext uri="{FF2B5EF4-FFF2-40B4-BE49-F238E27FC236}">
                <a16:creationId xmlns:a16="http://schemas.microsoft.com/office/drawing/2014/main" id="{8E31611C-53CF-F347-644C-5C3AE9446071}"/>
              </a:ext>
            </a:extLst>
          </p:cNvPr>
          <p:cNvSpPr/>
          <p:nvPr/>
        </p:nvSpPr>
        <p:spPr>
          <a:xfrm>
            <a:off x="1256558" y="3568324"/>
            <a:ext cx="4853856" cy="1477328"/>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Pez p = new Pez();</a:t>
            </a:r>
          </a:p>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p.mover();</a:t>
            </a:r>
          </a:p>
          <a:p>
            <a:pPr algn="just"/>
            <a:endParaRPr lang="es-CL" dirty="0">
              <a:latin typeface="Century Gothic" panose="020B0502020202020204" pitchFamily="34" charset="0"/>
            </a:endParaRPr>
          </a:p>
        </p:txBody>
      </p:sp>
      <p:sp>
        <p:nvSpPr>
          <p:cNvPr id="8" name="Rectángulo 7">
            <a:extLst>
              <a:ext uri="{FF2B5EF4-FFF2-40B4-BE49-F238E27FC236}">
                <a16:creationId xmlns:a16="http://schemas.microsoft.com/office/drawing/2014/main" id="{1B966E75-9F5A-B62A-F04D-56C28889813E}"/>
              </a:ext>
            </a:extLst>
          </p:cNvPr>
          <p:cNvSpPr/>
          <p:nvPr/>
        </p:nvSpPr>
        <p:spPr>
          <a:xfrm>
            <a:off x="14145162" y="6220309"/>
            <a:ext cx="4032424" cy="2031325"/>
          </a:xfrm>
          <a:prstGeom prst="rect">
            <a:avLst/>
          </a:prstGeom>
          <a:ln w="28575">
            <a:solidFill>
              <a:schemeClr val="accent6">
                <a:lumMod val="75000"/>
              </a:schemeClr>
            </a:solidFill>
            <a:prstDash val="sysDot"/>
          </a:ln>
        </p:spPr>
        <p:txBody>
          <a:bodyPr wrap="square">
            <a:spAutoFit/>
          </a:bodyPr>
          <a:lstStyle/>
          <a:p>
            <a:pPr lvl="0" algn="just"/>
            <a:r>
              <a:rPr lang="es-CL" sz="3600" dirty="0">
                <a:solidFill>
                  <a:schemeClr val="dk1"/>
                </a:solidFill>
                <a:latin typeface="Arial" panose="020B0604020202020204" pitchFamily="34" charset="0"/>
                <a:ea typeface="Calibri"/>
                <a:cs typeface="Arial" panose="020B0604020202020204" pitchFamily="34" charset="0"/>
                <a:sym typeface="Calibri"/>
              </a:rPr>
              <a:t>Ave </a:t>
            </a:r>
            <a:r>
              <a:rPr lang="es-CL" sz="3600" dirty="0" err="1">
                <a:solidFill>
                  <a:schemeClr val="dk1"/>
                </a:solidFill>
                <a:latin typeface="Arial" panose="020B0604020202020204" pitchFamily="34" charset="0"/>
                <a:ea typeface="Calibri"/>
                <a:cs typeface="Arial" panose="020B0604020202020204" pitchFamily="34" charset="0"/>
                <a:sym typeface="Calibri"/>
              </a:rPr>
              <a:t>av</a:t>
            </a:r>
            <a:r>
              <a:rPr lang="es-CL" sz="3600" dirty="0">
                <a:solidFill>
                  <a:schemeClr val="dk1"/>
                </a:solidFill>
                <a:latin typeface="Arial" panose="020B0604020202020204" pitchFamily="34" charset="0"/>
                <a:ea typeface="Calibri"/>
                <a:cs typeface="Arial" panose="020B0604020202020204" pitchFamily="34" charset="0"/>
                <a:sym typeface="Calibri"/>
              </a:rPr>
              <a:t> = new Ave();</a:t>
            </a:r>
          </a:p>
          <a:p>
            <a:pPr lvl="0" algn="just"/>
            <a:r>
              <a:rPr lang="es-CL" sz="3600" dirty="0" err="1">
                <a:solidFill>
                  <a:schemeClr val="dk1"/>
                </a:solidFill>
                <a:latin typeface="Arial" panose="020B0604020202020204" pitchFamily="34" charset="0"/>
                <a:ea typeface="Calibri"/>
                <a:cs typeface="Arial" panose="020B0604020202020204" pitchFamily="34" charset="0"/>
                <a:sym typeface="Calibri"/>
              </a:rPr>
              <a:t>av.mover</a:t>
            </a:r>
            <a:r>
              <a:rPr lang="es-CL" sz="3600" dirty="0">
                <a:solidFill>
                  <a:schemeClr val="dk1"/>
                </a:solidFill>
                <a:latin typeface="Arial" panose="020B0604020202020204" pitchFamily="34" charset="0"/>
                <a:ea typeface="Calibri"/>
                <a:cs typeface="Arial" panose="020B0604020202020204" pitchFamily="34" charset="0"/>
                <a:sym typeface="Calibri"/>
              </a:rPr>
              <a:t>();</a:t>
            </a:r>
          </a:p>
          <a:p>
            <a:pPr algn="just"/>
            <a:endParaRPr lang="es-CL" dirty="0">
              <a:latin typeface="Century Gothic" panose="020B0502020202020204" pitchFamily="34" charset="0"/>
            </a:endParaRPr>
          </a:p>
        </p:txBody>
      </p:sp>
      <p:sp>
        <p:nvSpPr>
          <p:cNvPr id="10" name="CuadroTexto 9">
            <a:extLst>
              <a:ext uri="{FF2B5EF4-FFF2-40B4-BE49-F238E27FC236}">
                <a16:creationId xmlns:a16="http://schemas.microsoft.com/office/drawing/2014/main" id="{89C86671-4A93-570A-BEB0-12EF5AE4E6B2}"/>
              </a:ext>
            </a:extLst>
          </p:cNvPr>
          <p:cNvSpPr txBox="1"/>
          <p:nvPr/>
        </p:nvSpPr>
        <p:spPr>
          <a:xfrm>
            <a:off x="5556250" y="8649811"/>
            <a:ext cx="7543800" cy="1119663"/>
          </a:xfrm>
          <a:prstGeom prst="rect">
            <a:avLst/>
          </a:prstGeom>
          <a:noFill/>
          <a:ln w="38100">
            <a:solidFill>
              <a:schemeClr val="accent6">
                <a:lumMod val="75000"/>
              </a:schemeClr>
            </a:solidFill>
            <a:prstDash val="sysDot"/>
          </a:ln>
        </p:spPr>
        <p:txBody>
          <a:bodyPr spcFirstLastPara="1" wrap="square" lIns="91425" tIns="45700" rIns="91425" bIns="45700" rtlCol="0" anchor="t" anchorCtr="0">
            <a:noAutofit/>
          </a:bodyPr>
          <a:lstStyle/>
          <a:p>
            <a:pPr algn="ctr"/>
            <a:r>
              <a:rPr lang="es-CL" sz="3200" dirty="0">
                <a:latin typeface="Arial" panose="020B0604020202020204" pitchFamily="34" charset="0"/>
                <a:cs typeface="Arial" panose="020B0604020202020204" pitchFamily="34" charset="0"/>
              </a:rPr>
              <a:t>¿Se mueven todos los animales de la misma forma?</a:t>
            </a:r>
          </a:p>
        </p:txBody>
      </p:sp>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lvl="0" indent="0" algn="just">
              <a:spcBef>
                <a:spcPts val="0"/>
              </a:spcBef>
              <a:buNone/>
            </a:pPr>
            <a:r>
              <a:rPr lang="es-CL" sz="3600" dirty="0">
                <a:solidFill>
                  <a:schemeClr val="dk1"/>
                </a:solidFill>
                <a:latin typeface="Arial" panose="020B0604020202020204" pitchFamily="34" charset="0"/>
                <a:cs typeface="Arial" panose="020B0604020202020204" pitchFamily="34" charset="0"/>
              </a:rPr>
              <a:t>El </a:t>
            </a:r>
            <a:r>
              <a:rPr lang="es-CL" sz="3600" b="1" dirty="0">
                <a:solidFill>
                  <a:schemeClr val="dk1"/>
                </a:solidFill>
                <a:latin typeface="Arial" panose="020B0604020202020204" pitchFamily="34" charset="0"/>
                <a:cs typeface="Arial" panose="020B0604020202020204" pitchFamily="34" charset="0"/>
              </a:rPr>
              <a:t>polimorfismo</a:t>
            </a:r>
            <a:r>
              <a:rPr lang="es-CL" sz="3600" dirty="0">
                <a:solidFill>
                  <a:schemeClr val="dk1"/>
                </a:solidFill>
                <a:latin typeface="Arial" panose="020B0604020202020204" pitchFamily="34" charset="0"/>
                <a:cs typeface="Arial" panose="020B0604020202020204" pitchFamily="34" charset="0"/>
              </a:rPr>
              <a:t> nos permite “programar en forma general”, en vez de “programar en forma específica”. Nos permite escribir programas que procesen objetos que compartan la misma superclase en una jerarquía de clases, como si todos fueran objetos de la superclase</a:t>
            </a:r>
            <a:endParaRPr lang="es-CL" sz="3600" b="1" dirty="0">
              <a:solidFill>
                <a:schemeClr val="tx1"/>
              </a:solidFill>
              <a:latin typeface="Arial" panose="020B0604020202020204" pitchFamily="34" charset="0"/>
              <a:ea typeface="+mj-ea"/>
              <a:cs typeface="Arial" panose="020B0604020202020204" pitchFamily="34" charset="0"/>
              <a:sym typeface="Calibri"/>
            </a:endParaRP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72EFBF53-1C27-B1FD-AE86-B942E341F5A7}"/>
              </a:ext>
            </a:extLst>
          </p:cNvPr>
          <p:cNvPicPr>
            <a:picLocks noChangeAspect="1"/>
          </p:cNvPicPr>
          <p:nvPr/>
        </p:nvPicPr>
        <p:blipFill>
          <a:blip r:embed="rId3"/>
          <a:stretch>
            <a:fillRect/>
          </a:stretch>
        </p:blipFill>
        <p:spPr>
          <a:xfrm>
            <a:off x="1441450" y="5146016"/>
            <a:ext cx="2605080" cy="1865683"/>
          </a:xfrm>
          <a:prstGeom prst="rect">
            <a:avLst/>
          </a:prstGeom>
          <a:effectLst>
            <a:softEdge rad="63500"/>
          </a:effectLst>
        </p:spPr>
      </p:pic>
      <p:pic>
        <p:nvPicPr>
          <p:cNvPr id="11" name="Imagen 10">
            <a:extLst>
              <a:ext uri="{FF2B5EF4-FFF2-40B4-BE49-F238E27FC236}">
                <a16:creationId xmlns:a16="http://schemas.microsoft.com/office/drawing/2014/main" id="{BB9F69AC-852D-3891-DD98-ABD537C81BBA}"/>
              </a:ext>
            </a:extLst>
          </p:cNvPr>
          <p:cNvPicPr>
            <a:picLocks noChangeAspect="1"/>
          </p:cNvPicPr>
          <p:nvPr/>
        </p:nvPicPr>
        <p:blipFill>
          <a:blip r:embed="rId4"/>
          <a:stretch>
            <a:fillRect/>
          </a:stretch>
        </p:blipFill>
        <p:spPr>
          <a:xfrm>
            <a:off x="5341930" y="4721833"/>
            <a:ext cx="9530016" cy="2714050"/>
          </a:xfrm>
          <a:prstGeom prst="rect">
            <a:avLst/>
          </a:prstGeom>
        </p:spPr>
      </p:pic>
      <p:pic>
        <p:nvPicPr>
          <p:cNvPr id="12" name="Imagen 11">
            <a:extLst>
              <a:ext uri="{FF2B5EF4-FFF2-40B4-BE49-F238E27FC236}">
                <a16:creationId xmlns:a16="http://schemas.microsoft.com/office/drawing/2014/main" id="{6BD1CE4F-0E95-9046-D516-C3DE50CB299E}"/>
              </a:ext>
            </a:extLst>
          </p:cNvPr>
          <p:cNvPicPr>
            <a:picLocks noChangeAspect="1"/>
          </p:cNvPicPr>
          <p:nvPr/>
        </p:nvPicPr>
        <p:blipFill>
          <a:blip r:embed="rId5"/>
          <a:stretch>
            <a:fillRect/>
          </a:stretch>
        </p:blipFill>
        <p:spPr>
          <a:xfrm>
            <a:off x="16199096" y="5161891"/>
            <a:ext cx="2683154" cy="1877261"/>
          </a:xfrm>
          <a:prstGeom prst="rect">
            <a:avLst/>
          </a:prstGeom>
          <a:effectLst>
            <a:softEdge rad="63500"/>
          </a:effectLst>
        </p:spPr>
      </p:pic>
      <p:sp>
        <p:nvSpPr>
          <p:cNvPr id="13" name="Rectángulo 12">
            <a:extLst>
              <a:ext uri="{FF2B5EF4-FFF2-40B4-BE49-F238E27FC236}">
                <a16:creationId xmlns:a16="http://schemas.microsoft.com/office/drawing/2014/main" id="{9F4A685A-A04F-3EDA-AB27-20E6167E0C65}"/>
              </a:ext>
            </a:extLst>
          </p:cNvPr>
          <p:cNvSpPr/>
          <p:nvPr/>
        </p:nvSpPr>
        <p:spPr>
          <a:xfrm>
            <a:off x="755650" y="7660345"/>
            <a:ext cx="18126600" cy="2554545"/>
          </a:xfrm>
          <a:prstGeom prst="rect">
            <a:avLst/>
          </a:prstGeom>
          <a:ln>
            <a:solidFill>
              <a:schemeClr val="tx2"/>
            </a:solidFill>
            <a:prstDash val="sysDot"/>
          </a:ln>
        </p:spPr>
        <p:txBody>
          <a:bodyPr wrap="square">
            <a:spAutoFit/>
          </a:bodyPr>
          <a:lstStyle/>
          <a:p>
            <a:pPr algn="just"/>
            <a:r>
              <a:rPr lang="es-CL" sz="3200" dirty="0">
                <a:solidFill>
                  <a:schemeClr val="tx2"/>
                </a:solidFill>
                <a:latin typeface="Arial" panose="020B0604020202020204" pitchFamily="34" charset="0"/>
                <a:cs typeface="Arial" panose="020B0604020202020204" pitchFamily="34" charset="0"/>
              </a:rPr>
              <a:t>Cada tipo especiífico de Animal responde a un mensaje mover de manera única; un Pez podría nadar 30 cm y un Ave podría volar 10 km. El programa invoca al mismo método mover de cada objeto Animal en forma genérica, pero cada objeto sabe cómo moverse. Confiar en que cada objeto sepa cómo “hacer lo correcto” en respuesta a la llamada al mismo método, es el concepto clave del </a:t>
            </a:r>
            <a:r>
              <a:rPr lang="es-CL" sz="3200" b="1" dirty="0">
                <a:solidFill>
                  <a:schemeClr val="tx2"/>
                </a:solidFill>
                <a:latin typeface="Arial" panose="020B0604020202020204" pitchFamily="34" charset="0"/>
                <a:cs typeface="Arial" panose="020B0604020202020204" pitchFamily="34" charset="0"/>
              </a:rPr>
              <a:t>polimorfismo</a:t>
            </a:r>
            <a:r>
              <a:rPr lang="es-CL" sz="3200" dirty="0">
                <a:solidFill>
                  <a:schemeClr val="tx2"/>
                </a:solidFill>
                <a:latin typeface="Arial" panose="020B0604020202020204" pitchFamily="34" charset="0"/>
                <a:cs typeface="Arial" panose="020B0604020202020204" pitchFamily="34" charset="0"/>
              </a:rPr>
              <a:t>. El método mover tiene </a:t>
            </a:r>
            <a:r>
              <a:rPr lang="es-CL" sz="3200" b="1" dirty="0">
                <a:solidFill>
                  <a:schemeClr val="tx2"/>
                </a:solidFill>
                <a:latin typeface="Arial" panose="020B0604020202020204" pitchFamily="34" charset="0"/>
                <a:cs typeface="Arial" panose="020B0604020202020204" pitchFamily="34" charset="0"/>
              </a:rPr>
              <a:t>“muchas formas”</a:t>
            </a:r>
            <a:r>
              <a:rPr lang="es-CL" sz="3200" dirty="0">
                <a:solidFill>
                  <a:schemeClr val="tx2"/>
                </a:solidFill>
                <a:latin typeface="Arial" panose="020B0604020202020204" pitchFamily="34" charset="0"/>
                <a:cs typeface="Arial" panose="020B0604020202020204" pitchFamily="34" charset="0"/>
              </a:rPr>
              <a:t>, de ahí nace el polimorfismo.</a:t>
            </a:r>
          </a:p>
        </p:txBody>
      </p:sp>
    </p:spTree>
    <p:extLst>
      <p:ext uri="{BB962C8B-B14F-4D97-AF65-F5344CB8AC3E}">
        <p14:creationId xmlns:p14="http://schemas.microsoft.com/office/powerpoint/2010/main" val="177084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Polimorfismo</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EB1ABD42-694C-85FD-AE10-B9DA105335A9}"/>
              </a:ext>
            </a:extLst>
          </p:cNvPr>
          <p:cNvPicPr>
            <a:picLocks noChangeAspect="1"/>
          </p:cNvPicPr>
          <p:nvPr/>
        </p:nvPicPr>
        <p:blipFill>
          <a:blip r:embed="rId3"/>
          <a:stretch>
            <a:fillRect/>
          </a:stretch>
        </p:blipFill>
        <p:spPr>
          <a:xfrm>
            <a:off x="5159718" y="1453893"/>
            <a:ext cx="9784664" cy="3597303"/>
          </a:xfrm>
          <a:prstGeom prst="rect">
            <a:avLst/>
          </a:prstGeom>
        </p:spPr>
      </p:pic>
      <p:sp>
        <p:nvSpPr>
          <p:cNvPr id="5" name="Rectángulo 4">
            <a:extLst>
              <a:ext uri="{FF2B5EF4-FFF2-40B4-BE49-F238E27FC236}">
                <a16:creationId xmlns:a16="http://schemas.microsoft.com/office/drawing/2014/main" id="{1E38D36E-6517-72B4-87B6-7FAA7C6BE851}"/>
              </a:ext>
            </a:extLst>
          </p:cNvPr>
          <p:cNvSpPr/>
          <p:nvPr/>
        </p:nvSpPr>
        <p:spPr>
          <a:xfrm>
            <a:off x="984250" y="5279704"/>
            <a:ext cx="6781800" cy="2862322"/>
          </a:xfrm>
          <a:prstGeom prst="rect">
            <a:avLst/>
          </a:prstGeom>
          <a:ln w="44450">
            <a:solidFill>
              <a:srgbClr val="00B05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pez, pecesito y pecesote son objetos de la superclase Pez, por lo que al moverse ejecutarán el método definido en la clase Pez</a:t>
            </a:r>
          </a:p>
        </p:txBody>
      </p:sp>
      <p:sp>
        <p:nvSpPr>
          <p:cNvPr id="6" name="Rectángulo 5">
            <a:extLst>
              <a:ext uri="{FF2B5EF4-FFF2-40B4-BE49-F238E27FC236}">
                <a16:creationId xmlns:a16="http://schemas.microsoft.com/office/drawing/2014/main" id="{178607DA-B843-F19E-137B-1B6AE13F150E}"/>
              </a:ext>
            </a:extLst>
          </p:cNvPr>
          <p:cNvSpPr/>
          <p:nvPr/>
        </p:nvSpPr>
        <p:spPr>
          <a:xfrm>
            <a:off x="984250" y="8436107"/>
            <a:ext cx="6781800" cy="2308324"/>
          </a:xfrm>
          <a:prstGeom prst="rect">
            <a:avLst/>
          </a:prstGeom>
          <a:ln w="44450">
            <a:solidFill>
              <a:srgbClr val="FFFF00"/>
            </a:solidFill>
            <a:prstDash val="sysDot"/>
          </a:ln>
        </p:spPr>
        <p:txBody>
          <a:bodyPr wrap="square">
            <a:spAutoFit/>
          </a:bodyPr>
          <a:lstStyle/>
          <a:p>
            <a:pPr algn="just"/>
            <a:r>
              <a:rPr lang="es-CL" sz="3600" dirty="0">
                <a:latin typeface="Arial" panose="020B0604020202020204" pitchFamily="34" charset="0"/>
                <a:cs typeface="Arial" panose="020B0604020202020204" pitchFamily="34" charset="0"/>
              </a:rPr>
              <a:t>ave y avecita  son objetos de la superclase Ave, por lo que al moverse ejecutarán el método definido en la clase Ave</a:t>
            </a:r>
          </a:p>
        </p:txBody>
      </p:sp>
      <p:pic>
        <p:nvPicPr>
          <p:cNvPr id="7" name="Gráfico 6" descr="Flecha recta">
            <a:extLst>
              <a:ext uri="{FF2B5EF4-FFF2-40B4-BE49-F238E27FC236}">
                <a16:creationId xmlns:a16="http://schemas.microsoft.com/office/drawing/2014/main" id="{ECEB23F0-DCEE-7FF0-8EBD-F6236662B4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860201">
            <a:off x="8225036" y="6563125"/>
            <a:ext cx="1566529" cy="1566529"/>
          </a:xfrm>
          <a:prstGeom prst="rect">
            <a:avLst/>
          </a:prstGeom>
        </p:spPr>
      </p:pic>
      <p:pic>
        <p:nvPicPr>
          <p:cNvPr id="8" name="Gráfico 7" descr="Flecha recta">
            <a:extLst>
              <a:ext uri="{FF2B5EF4-FFF2-40B4-BE49-F238E27FC236}">
                <a16:creationId xmlns:a16="http://schemas.microsoft.com/office/drawing/2014/main" id="{CE9DD3A2-4956-171D-1A66-D5FCF6B879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461109">
            <a:off x="8225035" y="8389027"/>
            <a:ext cx="1566529" cy="1566529"/>
          </a:xfrm>
          <a:prstGeom prst="rect">
            <a:avLst/>
          </a:prstGeom>
        </p:spPr>
      </p:pic>
      <p:sp>
        <p:nvSpPr>
          <p:cNvPr id="14" name="CuadroTexto 13">
            <a:extLst>
              <a:ext uri="{FF2B5EF4-FFF2-40B4-BE49-F238E27FC236}">
                <a16:creationId xmlns:a16="http://schemas.microsoft.com/office/drawing/2014/main" id="{0276A614-C776-C814-64E0-D77591CA8EC1}"/>
              </a:ext>
            </a:extLst>
          </p:cNvPr>
          <p:cNvSpPr txBox="1"/>
          <p:nvPr/>
        </p:nvSpPr>
        <p:spPr>
          <a:xfrm>
            <a:off x="10509250" y="8250299"/>
            <a:ext cx="7239000" cy="646331"/>
          </a:xfrm>
          <a:prstGeom prst="rect">
            <a:avLst/>
          </a:prstGeom>
          <a:noFill/>
        </p:spPr>
        <p:txBody>
          <a:bodyPr wrap="square">
            <a:spAutoFit/>
          </a:bodyPr>
          <a:lstStyle/>
          <a:p>
            <a:r>
              <a:rPr lang="es-CL" sz="3600" dirty="0">
                <a:latin typeface="Arial" panose="020B0604020202020204" pitchFamily="34" charset="0"/>
                <a:cs typeface="Arial" panose="020B0604020202020204" pitchFamily="34" charset="0"/>
              </a:rPr>
              <a:t>¿Por qué?            Polimorfismo</a:t>
            </a:r>
          </a:p>
        </p:txBody>
      </p:sp>
      <p:pic>
        <p:nvPicPr>
          <p:cNvPr id="15" name="Gráfico 14" descr="Flecha recta">
            <a:extLst>
              <a:ext uri="{FF2B5EF4-FFF2-40B4-BE49-F238E27FC236}">
                <a16:creationId xmlns:a16="http://schemas.microsoft.com/office/drawing/2014/main" id="{28015685-4CD1-B7A6-B3D6-69CEB80EA7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2748986" y="7883582"/>
            <a:ext cx="1379764" cy="1379764"/>
          </a:xfrm>
          <a:prstGeom prst="rect">
            <a:avLst/>
          </a:prstGeom>
        </p:spPr>
      </p:pic>
    </p:spTree>
    <p:extLst>
      <p:ext uri="{BB962C8B-B14F-4D97-AF65-F5344CB8AC3E}">
        <p14:creationId xmlns:p14="http://schemas.microsoft.com/office/powerpoint/2010/main" val="278916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987550" y="6680914"/>
            <a:ext cx="8763000" cy="1477328"/>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CLASES Y MÉTDOS ABSTRACTOS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just">
              <a:buNone/>
            </a:pPr>
            <a:r>
              <a:rPr lang="es-CL" sz="3600" dirty="0">
                <a:solidFill>
                  <a:schemeClr val="dk1"/>
                </a:solidFill>
                <a:latin typeface="Arial" panose="020B0604020202020204" pitchFamily="34" charset="0"/>
                <a:cs typeface="Arial" panose="020B0604020202020204" pitchFamily="34" charset="0"/>
              </a:rPr>
              <a:t>Suponemos que al crear una clase, será para crear objetos de ella.</a:t>
            </a:r>
          </a:p>
          <a:p>
            <a:pPr marL="50800" indent="0" algn="just">
              <a:buNone/>
            </a:pPr>
            <a:r>
              <a:rPr lang="es-CL" sz="3600" dirty="0">
                <a:solidFill>
                  <a:schemeClr val="dk1"/>
                </a:solidFill>
                <a:latin typeface="Arial" panose="020B0604020202020204" pitchFamily="34" charset="0"/>
                <a:cs typeface="Arial" panose="020B0604020202020204" pitchFamily="34" charset="0"/>
              </a:rPr>
              <a:t>No obstante, en algunos casos es conveniente declarar clases para las cuales </a:t>
            </a:r>
            <a:r>
              <a:rPr lang="es-CL" sz="3600" b="1" dirty="0">
                <a:solidFill>
                  <a:schemeClr val="dk1"/>
                </a:solidFill>
                <a:latin typeface="Arial" panose="020B0604020202020204" pitchFamily="34" charset="0"/>
                <a:cs typeface="Arial" panose="020B0604020202020204" pitchFamily="34" charset="0"/>
              </a:rPr>
              <a:t>nunca se crearán objetos de ella</a:t>
            </a:r>
            <a:r>
              <a:rPr lang="es-CL" sz="3600" dirty="0">
                <a:solidFill>
                  <a:schemeClr val="dk1"/>
                </a:solidFill>
                <a:latin typeface="Arial" panose="020B0604020202020204" pitchFamily="34" charset="0"/>
                <a:cs typeface="Arial" panose="020B0604020202020204" pitchFamily="34" charset="0"/>
              </a:rPr>
              <a:t>. Estas son las </a:t>
            </a:r>
            <a:r>
              <a:rPr lang="es-CL" sz="3600" b="1" dirty="0">
                <a:solidFill>
                  <a:schemeClr val="dk1"/>
                </a:solidFill>
                <a:latin typeface="Arial" panose="020B0604020202020204" pitchFamily="34" charset="0"/>
                <a:cs typeface="Arial" panose="020B0604020202020204" pitchFamily="34" charset="0"/>
              </a:rPr>
              <a:t>clases abstractas</a:t>
            </a:r>
            <a:r>
              <a:rPr lang="es-CL" sz="3600" dirty="0">
                <a:solidFill>
                  <a:schemeClr val="dk1"/>
                </a:solidFill>
                <a:latin typeface="Arial" panose="020B0604020202020204" pitchFamily="34" charset="0"/>
                <a:cs typeface="Arial" panose="020B0604020202020204" pitchFamily="34" charset="0"/>
              </a:rPr>
              <a:t>. ¿Por qué?</a:t>
            </a:r>
          </a:p>
          <a:p>
            <a:pPr marL="50800" indent="0" algn="just">
              <a:buNone/>
            </a:pPr>
            <a:endParaRPr lang="es-CL" sz="3600" dirty="0">
              <a:solidFill>
                <a:schemeClr val="dk1"/>
              </a:solidFill>
              <a:latin typeface="Arial" panose="020B0604020202020204" pitchFamily="34" charset="0"/>
              <a:cs typeface="Arial" panose="020B0604020202020204" pitchFamily="34" charset="0"/>
            </a:endParaRPr>
          </a:p>
          <a:p>
            <a:pPr marL="50800" indent="0" algn="just">
              <a:buNone/>
            </a:pPr>
            <a:r>
              <a:rPr lang="es-CL" sz="3600" dirty="0">
                <a:solidFill>
                  <a:schemeClr val="dk1"/>
                </a:solidFill>
                <a:latin typeface="Arial" panose="020B0604020202020204" pitchFamily="34" charset="0"/>
                <a:cs typeface="Arial" panose="020B0604020202020204" pitchFamily="34" charset="0"/>
              </a:rPr>
              <a:t>Las clases abstractas están incompletas. Las subclases deben declarar las “piezas faltantes”.</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99E1C550-01C0-8020-7678-C437357E91E5}"/>
              </a:ext>
            </a:extLst>
          </p:cNvPr>
          <p:cNvPicPr>
            <a:picLocks noChangeAspect="1"/>
          </p:cNvPicPr>
          <p:nvPr/>
        </p:nvPicPr>
        <p:blipFill>
          <a:blip r:embed="rId3"/>
          <a:stretch>
            <a:fillRect/>
          </a:stretch>
        </p:blipFill>
        <p:spPr>
          <a:xfrm>
            <a:off x="5947598" y="5670550"/>
            <a:ext cx="3799652" cy="2862751"/>
          </a:xfrm>
          <a:prstGeom prst="rect">
            <a:avLst/>
          </a:prstGeom>
        </p:spPr>
      </p:pic>
      <p:pic>
        <p:nvPicPr>
          <p:cNvPr id="5" name="Imagen 4">
            <a:extLst>
              <a:ext uri="{FF2B5EF4-FFF2-40B4-BE49-F238E27FC236}">
                <a16:creationId xmlns:a16="http://schemas.microsoft.com/office/drawing/2014/main" id="{0EE16D54-7001-3A23-CFE0-D41DD46B1159}"/>
              </a:ext>
            </a:extLst>
          </p:cNvPr>
          <p:cNvPicPr>
            <a:picLocks noChangeAspect="1"/>
          </p:cNvPicPr>
          <p:nvPr/>
        </p:nvPicPr>
        <p:blipFill>
          <a:blip r:embed="rId4"/>
          <a:stretch>
            <a:fillRect/>
          </a:stretch>
        </p:blipFill>
        <p:spPr>
          <a:xfrm>
            <a:off x="9366250" y="7331356"/>
            <a:ext cx="5181600" cy="3619499"/>
          </a:xfrm>
          <a:prstGeom prst="rect">
            <a:avLst/>
          </a:prstGeom>
        </p:spPr>
      </p:pic>
    </p:spTree>
    <p:extLst>
      <p:ext uri="{BB962C8B-B14F-4D97-AF65-F5344CB8AC3E}">
        <p14:creationId xmlns:p14="http://schemas.microsoft.com/office/powerpoint/2010/main" val="82581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Clases y métodos abstractos</a:t>
            </a:r>
          </a:p>
        </p:txBody>
      </p:sp>
      <p:sp>
        <p:nvSpPr>
          <p:cNvPr id="9" name="Marcador de texto 3">
            <a:extLst>
              <a:ext uri="{FF2B5EF4-FFF2-40B4-BE49-F238E27FC236}">
                <a16:creationId xmlns:a16="http://schemas.microsoft.com/office/drawing/2014/main" id="{065353A1-4022-2DDA-EAE3-A14E27284EFB}"/>
              </a:ext>
            </a:extLst>
          </p:cNvPr>
          <p:cNvSpPr txBox="1">
            <a:spLocks/>
          </p:cNvSpPr>
          <p:nvPr/>
        </p:nvSpPr>
        <p:spPr>
          <a:xfrm>
            <a:off x="755650" y="1920874"/>
            <a:ext cx="18664662" cy="867388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s-CL" sz="3600" b="1" dirty="0">
                <a:solidFill>
                  <a:schemeClr val="tx2"/>
                </a:solidFill>
                <a:latin typeface="Arial" panose="020B0604020202020204" pitchFamily="34" charset="0"/>
                <a:cs typeface="Arial" panose="020B0604020202020204" pitchFamily="34" charset="0"/>
                <a:sym typeface="Franklin Gothic"/>
              </a:rPr>
              <a:t>El propósito de una clase abstracta </a:t>
            </a:r>
            <a:endParaRPr lang="en-US" sz="3600" b="1" dirty="0">
              <a:solidFill>
                <a:schemeClr val="tx2"/>
              </a:solidFill>
              <a:latin typeface="Arial" panose="020B0604020202020204" pitchFamily="34" charset="0"/>
              <a:cs typeface="Arial" panose="020B0604020202020204" pitchFamily="34" charset="0"/>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endParaRPr lang="es-CL" sz="3600" dirty="0">
              <a:solidFill>
                <a:schemeClr val="dk1"/>
              </a:solidFill>
              <a:latin typeface="Calibri"/>
              <a:cs typeface="Calibri"/>
              <a:sym typeface="Franklin Gothic"/>
            </a:endParaRPr>
          </a:p>
          <a:p>
            <a:pPr algn="just"/>
            <a:r>
              <a:rPr lang="es-CL" sz="3600" dirty="0">
                <a:solidFill>
                  <a:schemeClr val="dk1"/>
                </a:solidFill>
                <a:latin typeface="Arial" panose="020B0604020202020204" pitchFamily="34" charset="0"/>
                <a:cs typeface="Arial" panose="020B0604020202020204" pitchFamily="34" charset="0"/>
                <a:sym typeface="Franklin Gothic"/>
              </a:rPr>
              <a:t>Es proporcionar una superclase apropiada, a partir de la cual puedan heredar otras clases y, por ende, </a:t>
            </a:r>
            <a:r>
              <a:rPr lang="es-CL" sz="3600" b="1" dirty="0">
                <a:solidFill>
                  <a:schemeClr val="dk1"/>
                </a:solidFill>
                <a:latin typeface="Arial" panose="020B0604020202020204" pitchFamily="34" charset="0"/>
                <a:cs typeface="Arial" panose="020B0604020202020204" pitchFamily="34" charset="0"/>
                <a:sym typeface="Franklin Gothic"/>
              </a:rPr>
              <a:t>compartir un </a:t>
            </a:r>
            <a:r>
              <a:rPr lang="es-CL" sz="3600" b="1" dirty="0" err="1">
                <a:solidFill>
                  <a:schemeClr val="dk1"/>
                </a:solidFill>
                <a:latin typeface="Arial" panose="020B0604020202020204" pitchFamily="34" charset="0"/>
                <a:cs typeface="Arial" panose="020B0604020202020204" pitchFamily="34" charset="0"/>
                <a:sym typeface="Franklin Gothic"/>
              </a:rPr>
              <a:t>diseño</a:t>
            </a:r>
            <a:r>
              <a:rPr lang="es-CL" sz="3600" b="1" dirty="0">
                <a:solidFill>
                  <a:schemeClr val="dk1"/>
                </a:solidFill>
                <a:latin typeface="Arial" panose="020B0604020202020204" pitchFamily="34" charset="0"/>
                <a:cs typeface="Arial" panose="020B0604020202020204" pitchFamily="34" charset="0"/>
                <a:sym typeface="Franklin Gothic"/>
              </a:rPr>
              <a:t> </a:t>
            </a:r>
            <a:r>
              <a:rPr lang="es-CL" sz="3600" b="1" dirty="0" err="1">
                <a:solidFill>
                  <a:schemeClr val="dk1"/>
                </a:solidFill>
                <a:latin typeface="Arial" panose="020B0604020202020204" pitchFamily="34" charset="0"/>
                <a:cs typeface="Arial" panose="020B0604020202020204" pitchFamily="34" charset="0"/>
                <a:sym typeface="Franklin Gothic"/>
              </a:rPr>
              <a:t>común</a:t>
            </a:r>
            <a:r>
              <a:rPr lang="es-CL" sz="3600" dirty="0">
                <a:solidFill>
                  <a:schemeClr val="dk1"/>
                </a:solidFill>
                <a:latin typeface="Arial" panose="020B0604020202020204" pitchFamily="34" charset="0"/>
                <a:cs typeface="Arial" panose="020B0604020202020204" pitchFamily="34" charset="0"/>
                <a:sym typeface="Franklin Gothic"/>
              </a:rPr>
              <a:t>. Las subclases proporcionan los detalles </a:t>
            </a:r>
            <a:r>
              <a:rPr lang="es-CL" sz="3600" dirty="0" err="1">
                <a:solidFill>
                  <a:schemeClr val="dk1"/>
                </a:solidFill>
                <a:latin typeface="Arial" panose="020B0604020202020204" pitchFamily="34" charset="0"/>
                <a:cs typeface="Arial" panose="020B0604020202020204" pitchFamily="34" charset="0"/>
                <a:sym typeface="Franklin Gothic"/>
              </a:rPr>
              <a:t>específicos</a:t>
            </a:r>
            <a:r>
              <a:rPr lang="es-CL" sz="3600" dirty="0">
                <a:solidFill>
                  <a:schemeClr val="dk1"/>
                </a:solidFill>
                <a:latin typeface="Arial" panose="020B0604020202020204" pitchFamily="34" charset="0"/>
                <a:cs typeface="Arial" panose="020B0604020202020204" pitchFamily="34" charset="0"/>
                <a:sym typeface="Franklin Gothic"/>
              </a:rPr>
              <a:t> que hacen razonable la </a:t>
            </a:r>
            <a:r>
              <a:rPr lang="es-CL" sz="3600" dirty="0" err="1">
                <a:solidFill>
                  <a:schemeClr val="dk1"/>
                </a:solidFill>
                <a:latin typeface="Arial" panose="020B0604020202020204" pitchFamily="34" charset="0"/>
                <a:cs typeface="Arial" panose="020B0604020202020204" pitchFamily="34" charset="0"/>
                <a:sym typeface="Franklin Gothic"/>
              </a:rPr>
              <a:t>creación</a:t>
            </a:r>
            <a:r>
              <a:rPr lang="es-CL" sz="3600" dirty="0">
                <a:solidFill>
                  <a:schemeClr val="dk1"/>
                </a:solidFill>
                <a:latin typeface="Arial" panose="020B0604020202020204" pitchFamily="34" charset="0"/>
                <a:cs typeface="Arial" panose="020B0604020202020204" pitchFamily="34" charset="0"/>
                <a:sym typeface="Franklin Gothic"/>
              </a:rPr>
              <a:t> de instancias de objetos. </a:t>
            </a:r>
          </a:p>
          <a:p>
            <a:pPr algn="just"/>
            <a:r>
              <a:rPr lang="es-CL" sz="3600" dirty="0">
                <a:solidFill>
                  <a:schemeClr val="tx2"/>
                </a:solidFill>
                <a:latin typeface="Arial" panose="020B0604020202020204" pitchFamily="34" charset="0"/>
                <a:ea typeface="Calibri"/>
                <a:cs typeface="Arial" panose="020B0604020202020204" pitchFamily="34" charset="0"/>
                <a:sym typeface="Calibri"/>
              </a:rPr>
              <a:t> </a:t>
            </a:r>
          </a:p>
          <a:p>
            <a:pPr algn="just"/>
            <a:r>
              <a:rPr lang="es-CL" sz="3600" b="1" dirty="0">
                <a:solidFill>
                  <a:schemeClr val="tx1"/>
                </a:solidFill>
                <a:latin typeface="Arial"/>
                <a:ea typeface="+mj-ea"/>
                <a:cs typeface="Arial"/>
                <a:sym typeface="Calibri"/>
              </a:rPr>
              <a:t>	</a:t>
            </a:r>
            <a:endParaRPr lang="es-ES_tradnl"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157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4773</TotalTime>
  <Words>1280</Words>
  <Application>Microsoft Office PowerPoint</Application>
  <PresentationFormat>Personalizado</PresentationFormat>
  <Paragraphs>327</Paragraphs>
  <Slides>24</Slides>
  <Notes>16</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Office Theme</vt:lpstr>
      <vt:lpstr>EXPERIENCIA DE APRENDIZAJE 2 HERENCIA Y ALMACENAMIENTO TEMPORAL A TRAVÉS DE COLECCIONES  Herencia y Polimorfismo</vt:lpstr>
      <vt:lpstr>Presentación de PowerPoint</vt:lpstr>
      <vt:lpstr>POLIMORFISMO</vt:lpstr>
      <vt:lpstr>Polimorfismo</vt:lpstr>
      <vt:lpstr>Polimorfismo</vt:lpstr>
      <vt:lpstr>Polimorfismo</vt:lpstr>
      <vt:lpstr>TÍTULO</vt:lpstr>
      <vt:lpstr>Clases y métodos abstractos</vt:lpstr>
      <vt:lpstr>Clases y métodos abstractos</vt:lpstr>
      <vt:lpstr>Clases y métodos abstractos</vt:lpstr>
      <vt:lpstr>Clases y métodos abstractos</vt:lpstr>
      <vt:lpstr>Clases y métodos abstractos</vt:lpstr>
      <vt:lpstr>CLASES Y MÉTODOS FINAL</vt:lpstr>
      <vt:lpstr>Clases y métodos final</vt:lpstr>
      <vt:lpstr>Clases y métodos final</vt:lpstr>
      <vt:lpstr>Clases y métodos abstractos</vt:lpstr>
      <vt:lpstr>INTERFACE</vt:lpstr>
      <vt:lpstr>Interface</vt:lpstr>
      <vt:lpstr>Interface</vt:lpstr>
      <vt:lpstr>Interface</vt:lpstr>
      <vt:lpstr>Interface</vt:lpstr>
      <vt:lpstr>Interface</vt:lpstr>
      <vt:lpstr>¿Qué hemos aprendido?</vt:lpstr>
      <vt:lpstr>¿Qué te resultó difícil entender?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f.saldano</cp:lastModifiedBy>
  <cp:revision>434</cp:revision>
  <dcterms:created xsi:type="dcterms:W3CDTF">2022-07-20T19:15:37Z</dcterms:created>
  <dcterms:modified xsi:type="dcterms:W3CDTF">2023-07-14T22:18:56Z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