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notesMasterIdLst>
    <p:notesMasterId r:id="rId31"/>
  </p:notesMasterIdLst>
  <p:sldIdLst>
    <p:sldId id="261" r:id="rId5"/>
    <p:sldId id="337" r:id="rId6"/>
    <p:sldId id="344" r:id="rId7"/>
    <p:sldId id="339" r:id="rId8"/>
    <p:sldId id="483" r:id="rId9"/>
    <p:sldId id="484" r:id="rId10"/>
    <p:sldId id="270" r:id="rId11"/>
    <p:sldId id="485" r:id="rId12"/>
    <p:sldId id="486" r:id="rId13"/>
    <p:sldId id="327" r:id="rId14"/>
    <p:sldId id="468" r:id="rId15"/>
    <p:sldId id="487" r:id="rId16"/>
    <p:sldId id="488" r:id="rId17"/>
    <p:sldId id="489" r:id="rId18"/>
    <p:sldId id="490" r:id="rId19"/>
    <p:sldId id="491" r:id="rId20"/>
    <p:sldId id="492" r:id="rId21"/>
    <p:sldId id="493" r:id="rId22"/>
    <p:sldId id="370" r:id="rId23"/>
    <p:sldId id="470" r:id="rId24"/>
    <p:sldId id="494" r:id="rId25"/>
    <p:sldId id="495" r:id="rId26"/>
    <p:sldId id="496" r:id="rId27"/>
    <p:sldId id="497" r:id="rId28"/>
    <p:sldId id="361" r:id="rId29"/>
    <p:sldId id="332" r:id="rId30"/>
  </p:sldIdLst>
  <p:sldSz cx="20104100" cy="11309350"/>
  <p:notesSz cx="20104100" cy="1130935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B0532"/>
    <a:srgbClr val="257CE1"/>
    <a:srgbClr val="C2D501"/>
    <a:srgbClr val="B14EC4"/>
    <a:srgbClr val="FF595A"/>
    <a:srgbClr val="D39F17"/>
    <a:srgbClr val="58C0E9"/>
    <a:srgbClr val="DC0031"/>
    <a:srgbClr val="EF7821"/>
    <a:srgbClr val="C4D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E1511F5-C1FB-0845-D2D0-118E7B937D1A}" v="4" dt="2023-07-14T22:02:38.165"/>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690"/>
    <p:restoredTop sz="94558"/>
  </p:normalViewPr>
  <p:slideViewPr>
    <p:cSldViewPr>
      <p:cViewPr varScale="1">
        <p:scale>
          <a:sx n="42" d="100"/>
          <a:sy n="42" d="100"/>
        </p:scale>
        <p:origin x="552" y="72"/>
      </p:cViewPr>
      <p:guideLst>
        <p:guide orient="horz" pos="2880"/>
        <p:guide pos="216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37"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suario invitado" userId="S::urn:spo:anon#f1c305171710ca91f4c67da967c74cb0df7a9cf8083d276f90ebed3991c7b1c6::" providerId="AD" clId="Web-{9E1511F5-C1FB-0845-D2D0-118E7B937D1A}"/>
    <pc:docChg chg="modSld">
      <pc:chgData name="Usuario invitado" userId="S::urn:spo:anon#f1c305171710ca91f4c67da967c74cb0df7a9cf8083d276f90ebed3991c7b1c6::" providerId="AD" clId="Web-{9E1511F5-C1FB-0845-D2D0-118E7B937D1A}" dt="2023-07-14T22:02:33.649" v="0" actId="20577"/>
      <pc:docMkLst>
        <pc:docMk/>
      </pc:docMkLst>
      <pc:sldChg chg="modSp">
        <pc:chgData name="Usuario invitado" userId="S::urn:spo:anon#f1c305171710ca91f4c67da967c74cb0df7a9cf8083d276f90ebed3991c7b1c6::" providerId="AD" clId="Web-{9E1511F5-C1FB-0845-D2D0-118E7B937D1A}" dt="2023-07-14T22:02:33.649" v="0" actId="20577"/>
        <pc:sldMkLst>
          <pc:docMk/>
          <pc:sldMk cId="3642932644" sldId="261"/>
        </pc:sldMkLst>
        <pc:spChg chg="mod">
          <ac:chgData name="Usuario invitado" userId="S::urn:spo:anon#f1c305171710ca91f4c67da967c74cb0df7a9cf8083d276f90ebed3991c7b1c6::" providerId="AD" clId="Web-{9E1511F5-C1FB-0845-D2D0-118E7B937D1A}" dt="2023-07-14T22:02:33.649" v="0" actId="20577"/>
          <ac:spMkLst>
            <pc:docMk/>
            <pc:sldMk cId="3642932644" sldId="261"/>
            <ac:spMk id="2" creationId="{9570841C-0ACF-DE6F-43AC-3E3396A2923B}"/>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8712200" cy="566738"/>
          </a:xfrm>
          <a:prstGeom prst="rect">
            <a:avLst/>
          </a:prstGeom>
        </p:spPr>
        <p:txBody>
          <a:bodyPr vert="horz" lIns="91440" tIns="45720" rIns="91440" bIns="45720" rtlCol="0"/>
          <a:lstStyle>
            <a:lvl1pPr algn="l">
              <a:defRPr sz="1200"/>
            </a:lvl1pPr>
          </a:lstStyle>
          <a:p>
            <a:endParaRPr lang="es-CL"/>
          </a:p>
        </p:txBody>
      </p:sp>
      <p:sp>
        <p:nvSpPr>
          <p:cNvPr id="3" name="Marcador de fecha 2"/>
          <p:cNvSpPr>
            <a:spLocks noGrp="1"/>
          </p:cNvSpPr>
          <p:nvPr>
            <p:ph type="dt" idx="1"/>
          </p:nvPr>
        </p:nvSpPr>
        <p:spPr>
          <a:xfrm>
            <a:off x="11387138" y="0"/>
            <a:ext cx="8712200" cy="566738"/>
          </a:xfrm>
          <a:prstGeom prst="rect">
            <a:avLst/>
          </a:prstGeom>
        </p:spPr>
        <p:txBody>
          <a:bodyPr vert="horz" lIns="91440" tIns="45720" rIns="91440" bIns="45720" rtlCol="0"/>
          <a:lstStyle>
            <a:lvl1pPr algn="r">
              <a:defRPr sz="1200"/>
            </a:lvl1pPr>
          </a:lstStyle>
          <a:p>
            <a:fld id="{54D35674-3C19-9844-8370-EE59E1CD260A}" type="datetimeFigureOut">
              <a:rPr lang="es-CL" smtClean="0"/>
              <a:t>14-07-2023</a:t>
            </a:fld>
            <a:endParaRPr lang="es-CL"/>
          </a:p>
        </p:txBody>
      </p:sp>
      <p:sp>
        <p:nvSpPr>
          <p:cNvPr id="4" name="Marcador de imagen de diapositiva 3"/>
          <p:cNvSpPr>
            <a:spLocks noGrp="1" noRot="1" noChangeAspect="1"/>
          </p:cNvSpPr>
          <p:nvPr>
            <p:ph type="sldImg" idx="2"/>
          </p:nvPr>
        </p:nvSpPr>
        <p:spPr>
          <a:xfrm>
            <a:off x="6659563" y="1414463"/>
            <a:ext cx="6784975" cy="3816350"/>
          </a:xfrm>
          <a:prstGeom prst="rect">
            <a:avLst/>
          </a:prstGeom>
          <a:noFill/>
          <a:ln w="12700">
            <a:solidFill>
              <a:prstClr val="black"/>
            </a:solidFill>
          </a:ln>
        </p:spPr>
        <p:txBody>
          <a:bodyPr vert="horz" lIns="91440" tIns="45720" rIns="91440" bIns="45720" rtlCol="0" anchor="ctr"/>
          <a:lstStyle/>
          <a:p>
            <a:endParaRPr lang="es-CL"/>
          </a:p>
        </p:txBody>
      </p:sp>
      <p:sp>
        <p:nvSpPr>
          <p:cNvPr id="5" name="Marcador de notas 4"/>
          <p:cNvSpPr>
            <a:spLocks noGrp="1"/>
          </p:cNvSpPr>
          <p:nvPr>
            <p:ph type="body" sz="quarter" idx="3"/>
          </p:nvPr>
        </p:nvSpPr>
        <p:spPr>
          <a:xfrm>
            <a:off x="2009775" y="5441950"/>
            <a:ext cx="16084550" cy="4454525"/>
          </a:xfrm>
          <a:prstGeom prst="rect">
            <a:avLst/>
          </a:prstGeom>
        </p:spPr>
        <p:txBody>
          <a:bodyPr vert="horz" lIns="91440" tIns="45720" rIns="91440" bIns="45720" rtlCol="0"/>
          <a:lstStyle/>
          <a:p>
            <a:r>
              <a:rPr lang="es-ES"/>
              <a:t>Editar los estilos de texto del patrón
Segundo nivel
Tercer nivel
Cuarto nivel
Quinto nivel</a:t>
            </a:r>
            <a:endParaRPr lang="es-CL"/>
          </a:p>
        </p:txBody>
      </p:sp>
      <p:sp>
        <p:nvSpPr>
          <p:cNvPr id="6" name="Marcador de pie de página 5"/>
          <p:cNvSpPr>
            <a:spLocks noGrp="1"/>
          </p:cNvSpPr>
          <p:nvPr>
            <p:ph type="ftr" sz="quarter" idx="4"/>
          </p:nvPr>
        </p:nvSpPr>
        <p:spPr>
          <a:xfrm>
            <a:off x="0" y="10742613"/>
            <a:ext cx="8712200" cy="566737"/>
          </a:xfrm>
          <a:prstGeom prst="rect">
            <a:avLst/>
          </a:prstGeom>
        </p:spPr>
        <p:txBody>
          <a:bodyPr vert="horz" lIns="91440" tIns="45720" rIns="91440" bIns="45720" rtlCol="0" anchor="b"/>
          <a:lstStyle>
            <a:lvl1pPr algn="l">
              <a:defRPr sz="1200"/>
            </a:lvl1pPr>
          </a:lstStyle>
          <a:p>
            <a:endParaRPr lang="es-CL"/>
          </a:p>
        </p:txBody>
      </p:sp>
      <p:sp>
        <p:nvSpPr>
          <p:cNvPr id="7" name="Marcador de número de diapositiva 6"/>
          <p:cNvSpPr>
            <a:spLocks noGrp="1"/>
          </p:cNvSpPr>
          <p:nvPr>
            <p:ph type="sldNum" sz="quarter" idx="5"/>
          </p:nvPr>
        </p:nvSpPr>
        <p:spPr>
          <a:xfrm>
            <a:off x="11387138" y="10742613"/>
            <a:ext cx="8712200" cy="566737"/>
          </a:xfrm>
          <a:prstGeom prst="rect">
            <a:avLst/>
          </a:prstGeom>
        </p:spPr>
        <p:txBody>
          <a:bodyPr vert="horz" lIns="91440" tIns="45720" rIns="91440" bIns="45720" rtlCol="0" anchor="b"/>
          <a:lstStyle>
            <a:lvl1pPr algn="r">
              <a:defRPr sz="1200"/>
            </a:lvl1pPr>
          </a:lstStyle>
          <a:p>
            <a:fld id="{35C2C890-E6DE-1A45-98C6-E722FA6368DA}" type="slidenum">
              <a:rPr lang="es-CL" smtClean="0"/>
              <a:t>‹Nº›</a:t>
            </a:fld>
            <a:endParaRPr lang="es-CL"/>
          </a:p>
        </p:txBody>
      </p:sp>
    </p:spTree>
    <p:extLst>
      <p:ext uri="{BB962C8B-B14F-4D97-AF65-F5344CB8AC3E}">
        <p14:creationId xmlns:p14="http://schemas.microsoft.com/office/powerpoint/2010/main" val="23413941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dirty="0"/>
          </a:p>
        </p:txBody>
      </p:sp>
      <p:sp>
        <p:nvSpPr>
          <p:cNvPr id="4" name="Marcador de número de diapositiva 3"/>
          <p:cNvSpPr>
            <a:spLocks noGrp="1"/>
          </p:cNvSpPr>
          <p:nvPr>
            <p:ph type="sldNum" sz="quarter" idx="5"/>
          </p:nvPr>
        </p:nvSpPr>
        <p:spPr/>
        <p:txBody>
          <a:bodyPr/>
          <a:lstStyle/>
          <a:p>
            <a:fld id="{35C2C890-E6DE-1A45-98C6-E722FA6368DA}" type="slidenum">
              <a:rPr lang="es-CL" smtClean="0"/>
              <a:t>4</a:t>
            </a:fld>
            <a:endParaRPr lang="es-CL"/>
          </a:p>
        </p:txBody>
      </p:sp>
    </p:spTree>
    <p:extLst>
      <p:ext uri="{BB962C8B-B14F-4D97-AF65-F5344CB8AC3E}">
        <p14:creationId xmlns:p14="http://schemas.microsoft.com/office/powerpoint/2010/main" val="11463582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dirty="0"/>
          </a:p>
        </p:txBody>
      </p:sp>
      <p:sp>
        <p:nvSpPr>
          <p:cNvPr id="4" name="Marcador de número de diapositiva 3"/>
          <p:cNvSpPr>
            <a:spLocks noGrp="1"/>
          </p:cNvSpPr>
          <p:nvPr>
            <p:ph type="sldNum" sz="quarter" idx="5"/>
          </p:nvPr>
        </p:nvSpPr>
        <p:spPr/>
        <p:txBody>
          <a:bodyPr/>
          <a:lstStyle/>
          <a:p>
            <a:fld id="{35C2C890-E6DE-1A45-98C6-E722FA6368DA}" type="slidenum">
              <a:rPr lang="es-CL" smtClean="0"/>
              <a:t>15</a:t>
            </a:fld>
            <a:endParaRPr lang="es-CL"/>
          </a:p>
        </p:txBody>
      </p:sp>
    </p:spTree>
    <p:extLst>
      <p:ext uri="{BB962C8B-B14F-4D97-AF65-F5344CB8AC3E}">
        <p14:creationId xmlns:p14="http://schemas.microsoft.com/office/powerpoint/2010/main" val="27656518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dirty="0"/>
          </a:p>
        </p:txBody>
      </p:sp>
      <p:sp>
        <p:nvSpPr>
          <p:cNvPr id="4" name="Marcador de número de diapositiva 3"/>
          <p:cNvSpPr>
            <a:spLocks noGrp="1"/>
          </p:cNvSpPr>
          <p:nvPr>
            <p:ph type="sldNum" sz="quarter" idx="5"/>
          </p:nvPr>
        </p:nvSpPr>
        <p:spPr/>
        <p:txBody>
          <a:bodyPr/>
          <a:lstStyle/>
          <a:p>
            <a:fld id="{35C2C890-E6DE-1A45-98C6-E722FA6368DA}" type="slidenum">
              <a:rPr lang="es-CL" smtClean="0"/>
              <a:t>16</a:t>
            </a:fld>
            <a:endParaRPr lang="es-CL"/>
          </a:p>
        </p:txBody>
      </p:sp>
    </p:spTree>
    <p:extLst>
      <p:ext uri="{BB962C8B-B14F-4D97-AF65-F5344CB8AC3E}">
        <p14:creationId xmlns:p14="http://schemas.microsoft.com/office/powerpoint/2010/main" val="8917450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dirty="0"/>
          </a:p>
        </p:txBody>
      </p:sp>
      <p:sp>
        <p:nvSpPr>
          <p:cNvPr id="4" name="Marcador de número de diapositiva 3"/>
          <p:cNvSpPr>
            <a:spLocks noGrp="1"/>
          </p:cNvSpPr>
          <p:nvPr>
            <p:ph type="sldNum" sz="quarter" idx="5"/>
          </p:nvPr>
        </p:nvSpPr>
        <p:spPr/>
        <p:txBody>
          <a:bodyPr/>
          <a:lstStyle/>
          <a:p>
            <a:fld id="{35C2C890-E6DE-1A45-98C6-E722FA6368DA}" type="slidenum">
              <a:rPr lang="es-CL" smtClean="0"/>
              <a:t>17</a:t>
            </a:fld>
            <a:endParaRPr lang="es-CL"/>
          </a:p>
        </p:txBody>
      </p:sp>
    </p:spTree>
    <p:extLst>
      <p:ext uri="{BB962C8B-B14F-4D97-AF65-F5344CB8AC3E}">
        <p14:creationId xmlns:p14="http://schemas.microsoft.com/office/powerpoint/2010/main" val="9282049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dirty="0"/>
          </a:p>
        </p:txBody>
      </p:sp>
      <p:sp>
        <p:nvSpPr>
          <p:cNvPr id="4" name="Marcador de número de diapositiva 3"/>
          <p:cNvSpPr>
            <a:spLocks noGrp="1"/>
          </p:cNvSpPr>
          <p:nvPr>
            <p:ph type="sldNum" sz="quarter" idx="5"/>
          </p:nvPr>
        </p:nvSpPr>
        <p:spPr/>
        <p:txBody>
          <a:bodyPr/>
          <a:lstStyle/>
          <a:p>
            <a:fld id="{35C2C890-E6DE-1A45-98C6-E722FA6368DA}" type="slidenum">
              <a:rPr lang="es-CL" smtClean="0"/>
              <a:t>18</a:t>
            </a:fld>
            <a:endParaRPr lang="es-CL"/>
          </a:p>
        </p:txBody>
      </p:sp>
    </p:spTree>
    <p:extLst>
      <p:ext uri="{BB962C8B-B14F-4D97-AF65-F5344CB8AC3E}">
        <p14:creationId xmlns:p14="http://schemas.microsoft.com/office/powerpoint/2010/main" val="38370578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dirty="0"/>
          </a:p>
        </p:txBody>
      </p:sp>
      <p:sp>
        <p:nvSpPr>
          <p:cNvPr id="4" name="Marcador de número de diapositiva 3"/>
          <p:cNvSpPr>
            <a:spLocks noGrp="1"/>
          </p:cNvSpPr>
          <p:nvPr>
            <p:ph type="sldNum" sz="quarter" idx="5"/>
          </p:nvPr>
        </p:nvSpPr>
        <p:spPr/>
        <p:txBody>
          <a:bodyPr/>
          <a:lstStyle/>
          <a:p>
            <a:fld id="{35C2C890-E6DE-1A45-98C6-E722FA6368DA}" type="slidenum">
              <a:rPr lang="es-CL" smtClean="0"/>
              <a:t>20</a:t>
            </a:fld>
            <a:endParaRPr lang="es-CL"/>
          </a:p>
        </p:txBody>
      </p:sp>
    </p:spTree>
    <p:extLst>
      <p:ext uri="{BB962C8B-B14F-4D97-AF65-F5344CB8AC3E}">
        <p14:creationId xmlns:p14="http://schemas.microsoft.com/office/powerpoint/2010/main" val="14055032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dirty="0"/>
          </a:p>
        </p:txBody>
      </p:sp>
      <p:sp>
        <p:nvSpPr>
          <p:cNvPr id="4" name="Marcador de número de diapositiva 3"/>
          <p:cNvSpPr>
            <a:spLocks noGrp="1"/>
          </p:cNvSpPr>
          <p:nvPr>
            <p:ph type="sldNum" sz="quarter" idx="5"/>
          </p:nvPr>
        </p:nvSpPr>
        <p:spPr/>
        <p:txBody>
          <a:bodyPr/>
          <a:lstStyle/>
          <a:p>
            <a:fld id="{35C2C890-E6DE-1A45-98C6-E722FA6368DA}" type="slidenum">
              <a:rPr lang="es-CL" smtClean="0"/>
              <a:t>21</a:t>
            </a:fld>
            <a:endParaRPr lang="es-CL"/>
          </a:p>
        </p:txBody>
      </p:sp>
    </p:spTree>
    <p:extLst>
      <p:ext uri="{BB962C8B-B14F-4D97-AF65-F5344CB8AC3E}">
        <p14:creationId xmlns:p14="http://schemas.microsoft.com/office/powerpoint/2010/main" val="25329409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dirty="0"/>
          </a:p>
        </p:txBody>
      </p:sp>
      <p:sp>
        <p:nvSpPr>
          <p:cNvPr id="4" name="Marcador de número de diapositiva 3"/>
          <p:cNvSpPr>
            <a:spLocks noGrp="1"/>
          </p:cNvSpPr>
          <p:nvPr>
            <p:ph type="sldNum" sz="quarter" idx="5"/>
          </p:nvPr>
        </p:nvSpPr>
        <p:spPr/>
        <p:txBody>
          <a:bodyPr/>
          <a:lstStyle/>
          <a:p>
            <a:fld id="{35C2C890-E6DE-1A45-98C6-E722FA6368DA}" type="slidenum">
              <a:rPr lang="es-CL" smtClean="0"/>
              <a:t>22</a:t>
            </a:fld>
            <a:endParaRPr lang="es-CL"/>
          </a:p>
        </p:txBody>
      </p:sp>
    </p:spTree>
    <p:extLst>
      <p:ext uri="{BB962C8B-B14F-4D97-AF65-F5344CB8AC3E}">
        <p14:creationId xmlns:p14="http://schemas.microsoft.com/office/powerpoint/2010/main" val="13979254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dirty="0"/>
          </a:p>
        </p:txBody>
      </p:sp>
      <p:sp>
        <p:nvSpPr>
          <p:cNvPr id="4" name="Marcador de número de diapositiva 3"/>
          <p:cNvSpPr>
            <a:spLocks noGrp="1"/>
          </p:cNvSpPr>
          <p:nvPr>
            <p:ph type="sldNum" sz="quarter" idx="5"/>
          </p:nvPr>
        </p:nvSpPr>
        <p:spPr/>
        <p:txBody>
          <a:bodyPr/>
          <a:lstStyle/>
          <a:p>
            <a:fld id="{35C2C890-E6DE-1A45-98C6-E722FA6368DA}" type="slidenum">
              <a:rPr lang="es-CL" smtClean="0"/>
              <a:t>23</a:t>
            </a:fld>
            <a:endParaRPr lang="es-CL"/>
          </a:p>
        </p:txBody>
      </p:sp>
    </p:spTree>
    <p:extLst>
      <p:ext uri="{BB962C8B-B14F-4D97-AF65-F5344CB8AC3E}">
        <p14:creationId xmlns:p14="http://schemas.microsoft.com/office/powerpoint/2010/main" val="284442113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dirty="0"/>
          </a:p>
        </p:txBody>
      </p:sp>
      <p:sp>
        <p:nvSpPr>
          <p:cNvPr id="4" name="Marcador de número de diapositiva 3"/>
          <p:cNvSpPr>
            <a:spLocks noGrp="1"/>
          </p:cNvSpPr>
          <p:nvPr>
            <p:ph type="sldNum" sz="quarter" idx="5"/>
          </p:nvPr>
        </p:nvSpPr>
        <p:spPr/>
        <p:txBody>
          <a:bodyPr/>
          <a:lstStyle/>
          <a:p>
            <a:fld id="{35C2C890-E6DE-1A45-98C6-E722FA6368DA}" type="slidenum">
              <a:rPr lang="es-CL" smtClean="0"/>
              <a:t>24</a:t>
            </a:fld>
            <a:endParaRPr lang="es-CL"/>
          </a:p>
        </p:txBody>
      </p:sp>
    </p:spTree>
    <p:extLst>
      <p:ext uri="{BB962C8B-B14F-4D97-AF65-F5344CB8AC3E}">
        <p14:creationId xmlns:p14="http://schemas.microsoft.com/office/powerpoint/2010/main" val="32878060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dirty="0"/>
          </a:p>
        </p:txBody>
      </p:sp>
      <p:sp>
        <p:nvSpPr>
          <p:cNvPr id="4" name="Marcador de número de diapositiva 3"/>
          <p:cNvSpPr>
            <a:spLocks noGrp="1"/>
          </p:cNvSpPr>
          <p:nvPr>
            <p:ph type="sldNum" sz="quarter" idx="5"/>
          </p:nvPr>
        </p:nvSpPr>
        <p:spPr/>
        <p:txBody>
          <a:bodyPr/>
          <a:lstStyle/>
          <a:p>
            <a:fld id="{35C2C890-E6DE-1A45-98C6-E722FA6368DA}" type="slidenum">
              <a:rPr lang="es-CL" smtClean="0"/>
              <a:t>5</a:t>
            </a:fld>
            <a:endParaRPr lang="es-CL"/>
          </a:p>
        </p:txBody>
      </p:sp>
    </p:spTree>
    <p:extLst>
      <p:ext uri="{BB962C8B-B14F-4D97-AF65-F5344CB8AC3E}">
        <p14:creationId xmlns:p14="http://schemas.microsoft.com/office/powerpoint/2010/main" val="963161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dirty="0"/>
          </a:p>
        </p:txBody>
      </p:sp>
      <p:sp>
        <p:nvSpPr>
          <p:cNvPr id="4" name="Marcador de número de diapositiva 3"/>
          <p:cNvSpPr>
            <a:spLocks noGrp="1"/>
          </p:cNvSpPr>
          <p:nvPr>
            <p:ph type="sldNum" sz="quarter" idx="5"/>
          </p:nvPr>
        </p:nvSpPr>
        <p:spPr/>
        <p:txBody>
          <a:bodyPr/>
          <a:lstStyle/>
          <a:p>
            <a:fld id="{35C2C890-E6DE-1A45-98C6-E722FA6368DA}" type="slidenum">
              <a:rPr lang="es-CL" smtClean="0"/>
              <a:t>6</a:t>
            </a:fld>
            <a:endParaRPr lang="es-CL"/>
          </a:p>
        </p:txBody>
      </p:sp>
    </p:spTree>
    <p:extLst>
      <p:ext uri="{BB962C8B-B14F-4D97-AF65-F5344CB8AC3E}">
        <p14:creationId xmlns:p14="http://schemas.microsoft.com/office/powerpoint/2010/main" val="41180822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dirty="0"/>
          </a:p>
        </p:txBody>
      </p:sp>
      <p:sp>
        <p:nvSpPr>
          <p:cNvPr id="4" name="Marcador de número de diapositiva 3"/>
          <p:cNvSpPr>
            <a:spLocks noGrp="1"/>
          </p:cNvSpPr>
          <p:nvPr>
            <p:ph type="sldNum" sz="quarter" idx="5"/>
          </p:nvPr>
        </p:nvSpPr>
        <p:spPr/>
        <p:txBody>
          <a:bodyPr/>
          <a:lstStyle/>
          <a:p>
            <a:fld id="{35C2C890-E6DE-1A45-98C6-E722FA6368DA}" type="slidenum">
              <a:rPr lang="es-CL" smtClean="0"/>
              <a:t>8</a:t>
            </a:fld>
            <a:endParaRPr lang="es-CL"/>
          </a:p>
        </p:txBody>
      </p:sp>
    </p:spTree>
    <p:extLst>
      <p:ext uri="{BB962C8B-B14F-4D97-AF65-F5344CB8AC3E}">
        <p14:creationId xmlns:p14="http://schemas.microsoft.com/office/powerpoint/2010/main" val="25406311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dirty="0"/>
          </a:p>
        </p:txBody>
      </p:sp>
      <p:sp>
        <p:nvSpPr>
          <p:cNvPr id="4" name="Marcador de número de diapositiva 3"/>
          <p:cNvSpPr>
            <a:spLocks noGrp="1"/>
          </p:cNvSpPr>
          <p:nvPr>
            <p:ph type="sldNum" sz="quarter" idx="5"/>
          </p:nvPr>
        </p:nvSpPr>
        <p:spPr/>
        <p:txBody>
          <a:bodyPr/>
          <a:lstStyle/>
          <a:p>
            <a:fld id="{35C2C890-E6DE-1A45-98C6-E722FA6368DA}" type="slidenum">
              <a:rPr lang="es-CL" smtClean="0"/>
              <a:t>9</a:t>
            </a:fld>
            <a:endParaRPr lang="es-CL"/>
          </a:p>
        </p:txBody>
      </p:sp>
    </p:spTree>
    <p:extLst>
      <p:ext uri="{BB962C8B-B14F-4D97-AF65-F5344CB8AC3E}">
        <p14:creationId xmlns:p14="http://schemas.microsoft.com/office/powerpoint/2010/main" val="36331952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dirty="0"/>
          </a:p>
        </p:txBody>
      </p:sp>
      <p:sp>
        <p:nvSpPr>
          <p:cNvPr id="4" name="Marcador de número de diapositiva 3"/>
          <p:cNvSpPr>
            <a:spLocks noGrp="1"/>
          </p:cNvSpPr>
          <p:nvPr>
            <p:ph type="sldNum" sz="quarter" idx="5"/>
          </p:nvPr>
        </p:nvSpPr>
        <p:spPr/>
        <p:txBody>
          <a:bodyPr/>
          <a:lstStyle/>
          <a:p>
            <a:fld id="{35C2C890-E6DE-1A45-98C6-E722FA6368DA}" type="slidenum">
              <a:rPr lang="es-CL" smtClean="0"/>
              <a:t>11</a:t>
            </a:fld>
            <a:endParaRPr lang="es-CL"/>
          </a:p>
        </p:txBody>
      </p:sp>
    </p:spTree>
    <p:extLst>
      <p:ext uri="{BB962C8B-B14F-4D97-AF65-F5344CB8AC3E}">
        <p14:creationId xmlns:p14="http://schemas.microsoft.com/office/powerpoint/2010/main" val="3189321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dirty="0"/>
          </a:p>
        </p:txBody>
      </p:sp>
      <p:sp>
        <p:nvSpPr>
          <p:cNvPr id="4" name="Marcador de número de diapositiva 3"/>
          <p:cNvSpPr>
            <a:spLocks noGrp="1"/>
          </p:cNvSpPr>
          <p:nvPr>
            <p:ph type="sldNum" sz="quarter" idx="5"/>
          </p:nvPr>
        </p:nvSpPr>
        <p:spPr/>
        <p:txBody>
          <a:bodyPr/>
          <a:lstStyle/>
          <a:p>
            <a:fld id="{35C2C890-E6DE-1A45-98C6-E722FA6368DA}" type="slidenum">
              <a:rPr lang="es-CL" smtClean="0"/>
              <a:t>12</a:t>
            </a:fld>
            <a:endParaRPr lang="es-CL"/>
          </a:p>
        </p:txBody>
      </p:sp>
    </p:spTree>
    <p:extLst>
      <p:ext uri="{BB962C8B-B14F-4D97-AF65-F5344CB8AC3E}">
        <p14:creationId xmlns:p14="http://schemas.microsoft.com/office/powerpoint/2010/main" val="684124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dirty="0"/>
          </a:p>
        </p:txBody>
      </p:sp>
      <p:sp>
        <p:nvSpPr>
          <p:cNvPr id="4" name="Marcador de número de diapositiva 3"/>
          <p:cNvSpPr>
            <a:spLocks noGrp="1"/>
          </p:cNvSpPr>
          <p:nvPr>
            <p:ph type="sldNum" sz="quarter" idx="5"/>
          </p:nvPr>
        </p:nvSpPr>
        <p:spPr/>
        <p:txBody>
          <a:bodyPr/>
          <a:lstStyle/>
          <a:p>
            <a:fld id="{35C2C890-E6DE-1A45-98C6-E722FA6368DA}" type="slidenum">
              <a:rPr lang="es-CL" smtClean="0"/>
              <a:t>13</a:t>
            </a:fld>
            <a:endParaRPr lang="es-CL"/>
          </a:p>
        </p:txBody>
      </p:sp>
    </p:spTree>
    <p:extLst>
      <p:ext uri="{BB962C8B-B14F-4D97-AF65-F5344CB8AC3E}">
        <p14:creationId xmlns:p14="http://schemas.microsoft.com/office/powerpoint/2010/main" val="27134800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dirty="0"/>
          </a:p>
        </p:txBody>
      </p:sp>
      <p:sp>
        <p:nvSpPr>
          <p:cNvPr id="4" name="Marcador de número de diapositiva 3"/>
          <p:cNvSpPr>
            <a:spLocks noGrp="1"/>
          </p:cNvSpPr>
          <p:nvPr>
            <p:ph type="sldNum" sz="quarter" idx="5"/>
          </p:nvPr>
        </p:nvSpPr>
        <p:spPr/>
        <p:txBody>
          <a:bodyPr/>
          <a:lstStyle/>
          <a:p>
            <a:fld id="{35C2C890-E6DE-1A45-98C6-E722FA6368DA}" type="slidenum">
              <a:rPr lang="es-CL" smtClean="0"/>
              <a:t>14</a:t>
            </a:fld>
            <a:endParaRPr lang="es-CL"/>
          </a:p>
        </p:txBody>
      </p:sp>
    </p:spTree>
    <p:extLst>
      <p:ext uri="{BB962C8B-B14F-4D97-AF65-F5344CB8AC3E}">
        <p14:creationId xmlns:p14="http://schemas.microsoft.com/office/powerpoint/2010/main" val="66734273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3.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pic>
        <p:nvPicPr>
          <p:cNvPr id="9" name="Imagen 8">
            <a:extLst>
              <a:ext uri="{FF2B5EF4-FFF2-40B4-BE49-F238E27FC236}">
                <a16:creationId xmlns:a16="http://schemas.microsoft.com/office/drawing/2014/main" id="{9F4E23B3-D17D-BBDA-CF94-0F577C2DCCC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396"/>
            <a:ext cx="20104810" cy="11308953"/>
          </a:xfrm>
          <a:prstGeom prst="rect">
            <a:avLst/>
          </a:prstGeom>
        </p:spPr>
      </p:pic>
      <p:sp>
        <p:nvSpPr>
          <p:cNvPr id="2" name="Holder 2"/>
          <p:cNvSpPr>
            <a:spLocks noGrp="1"/>
          </p:cNvSpPr>
          <p:nvPr>
            <p:ph type="ctrTitle"/>
          </p:nvPr>
        </p:nvSpPr>
        <p:spPr>
          <a:xfrm>
            <a:off x="2838209" y="8700548"/>
            <a:ext cx="6781800" cy="584775"/>
          </a:xfrm>
          <a:prstGeom prst="rect">
            <a:avLst/>
          </a:prstGeom>
        </p:spPr>
        <p:txBody>
          <a:bodyPr wrap="square" lIns="0" tIns="0" rIns="0" bIns="0">
            <a:spAutoFit/>
          </a:bodyPr>
          <a:lstStyle>
            <a:lvl1pPr>
              <a:defRPr sz="3800">
                <a:solidFill>
                  <a:schemeClr val="bg1"/>
                </a:solidFill>
              </a:defRPr>
            </a:lvl1pPr>
          </a:lstStyle>
          <a:p>
            <a:endParaRPr dirty="0"/>
          </a:p>
        </p:txBody>
      </p:sp>
      <p:sp>
        <p:nvSpPr>
          <p:cNvPr id="3" name="Holder 3"/>
          <p:cNvSpPr>
            <a:spLocks noGrp="1"/>
          </p:cNvSpPr>
          <p:nvPr>
            <p:ph type="subTitle" idx="4"/>
          </p:nvPr>
        </p:nvSpPr>
        <p:spPr>
          <a:xfrm>
            <a:off x="2838209" y="9612314"/>
            <a:ext cx="8712681" cy="369332"/>
          </a:xfrm>
          <a:prstGeom prst="rect">
            <a:avLst/>
          </a:prstGeom>
        </p:spPr>
        <p:txBody>
          <a:bodyPr wrap="square" lIns="0" tIns="0" rIns="0" bIns="0">
            <a:spAutoFit/>
          </a:bodyPr>
          <a:lstStyle>
            <a:lvl1pPr>
              <a:defRPr sz="2400">
                <a:solidFill>
                  <a:schemeClr val="bg1"/>
                </a:solidFill>
                <a:latin typeface="Arial" panose="020B0604020202020204" pitchFamily="34" charset="0"/>
                <a:cs typeface="Arial" panose="020B0604020202020204" pitchFamily="34" charset="0"/>
              </a:defRPr>
            </a:lvl1pPr>
          </a:lstStyle>
          <a:p>
            <a:endParaRPr dirty="0"/>
          </a:p>
        </p:txBody>
      </p:sp>
      <p:sp>
        <p:nvSpPr>
          <p:cNvPr id="14" name="object 10">
            <a:extLst>
              <a:ext uri="{FF2B5EF4-FFF2-40B4-BE49-F238E27FC236}">
                <a16:creationId xmlns:a16="http://schemas.microsoft.com/office/drawing/2014/main" id="{60E109FA-AB96-844B-8998-73B547E74E45}"/>
              </a:ext>
            </a:extLst>
          </p:cNvPr>
          <p:cNvSpPr/>
          <p:nvPr userDrawn="1"/>
        </p:nvSpPr>
        <p:spPr>
          <a:xfrm>
            <a:off x="2838209" y="9464675"/>
            <a:ext cx="8841105" cy="0"/>
          </a:xfrm>
          <a:custGeom>
            <a:avLst/>
            <a:gdLst/>
            <a:ahLst/>
            <a:cxnLst/>
            <a:rect l="l" t="t" r="r" b="b"/>
            <a:pathLst>
              <a:path w="8841105">
                <a:moveTo>
                  <a:pt x="0" y="0"/>
                </a:moveTo>
                <a:lnTo>
                  <a:pt x="8840652" y="0"/>
                </a:lnTo>
              </a:path>
            </a:pathLst>
          </a:custGeom>
          <a:ln w="10470">
            <a:solidFill>
              <a:schemeClr val="bg1"/>
            </a:solidFill>
          </a:ln>
        </p:spPr>
        <p:txBody>
          <a:bodyPr wrap="square" lIns="0" tIns="0" rIns="0" bIns="0" rtlCol="0"/>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20" name="Imagen 19">
            <a:extLst>
              <a:ext uri="{FF2B5EF4-FFF2-40B4-BE49-F238E27FC236}">
                <a16:creationId xmlns:a16="http://schemas.microsoft.com/office/drawing/2014/main" id="{293DC4AC-3CD1-B728-F1D4-9297A3D9EA4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396"/>
            <a:ext cx="20104810" cy="11308953"/>
          </a:xfrm>
          <a:prstGeom prst="rect">
            <a:avLst/>
          </a:prstGeom>
        </p:spPr>
      </p:pic>
      <p:pic>
        <p:nvPicPr>
          <p:cNvPr id="22" name="Imagen 21">
            <a:extLst>
              <a:ext uri="{FF2B5EF4-FFF2-40B4-BE49-F238E27FC236}">
                <a16:creationId xmlns:a16="http://schemas.microsoft.com/office/drawing/2014/main" id="{75BA927C-DF3C-76F9-F858-D08E957A4C01}"/>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3340"/>
            <a:ext cx="20109342" cy="11305614"/>
          </a:xfrm>
          <a:prstGeom prst="rect">
            <a:avLst/>
          </a:prstGeom>
        </p:spPr>
      </p:pic>
      <p:sp>
        <p:nvSpPr>
          <p:cNvPr id="23" name="Rectángulo 22">
            <a:extLst>
              <a:ext uri="{FF2B5EF4-FFF2-40B4-BE49-F238E27FC236}">
                <a16:creationId xmlns:a16="http://schemas.microsoft.com/office/drawing/2014/main" id="{B6946770-F426-2FD2-6657-14F29D5A8E25}"/>
              </a:ext>
            </a:extLst>
          </p:cNvPr>
          <p:cNvSpPr/>
          <p:nvPr userDrawn="1"/>
        </p:nvSpPr>
        <p:spPr>
          <a:xfrm>
            <a:off x="755650" y="6264275"/>
            <a:ext cx="9892434" cy="2286000"/>
          </a:xfrm>
          <a:prstGeom prst="rect">
            <a:avLst/>
          </a:prstGeom>
          <a:solidFill>
            <a:schemeClr val="tx1">
              <a:alpha val="5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sp>
        <p:nvSpPr>
          <p:cNvPr id="24" name="Título 1">
            <a:extLst>
              <a:ext uri="{FF2B5EF4-FFF2-40B4-BE49-F238E27FC236}">
                <a16:creationId xmlns:a16="http://schemas.microsoft.com/office/drawing/2014/main" id="{38E6F079-F9D6-8270-ADE8-DE597BD21FFF}"/>
              </a:ext>
            </a:extLst>
          </p:cNvPr>
          <p:cNvSpPr>
            <a:spLocks noGrp="1"/>
          </p:cNvSpPr>
          <p:nvPr>
            <p:ph type="title"/>
          </p:nvPr>
        </p:nvSpPr>
        <p:spPr>
          <a:xfrm>
            <a:off x="1184428" y="6591401"/>
            <a:ext cx="9020022" cy="1538883"/>
          </a:xfrm>
        </p:spPr>
        <p:txBody>
          <a:bodyPr/>
          <a:lstStyle>
            <a:lvl1pPr algn="l">
              <a:defRPr sz="5000">
                <a:solidFill>
                  <a:srgbClr val="257CE1"/>
                </a:solidFill>
              </a:defRPr>
            </a:lvl1pPr>
          </a:lstStyle>
          <a:p>
            <a:r>
              <a:rPr lang="es-ES" dirty="0"/>
              <a:t>Haga clic para modificar el estilo de título del patrón</a:t>
            </a:r>
            <a:endParaRPr lang="es-CL"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pic>
        <p:nvPicPr>
          <p:cNvPr id="19" name="Imagen 18">
            <a:extLst>
              <a:ext uri="{FF2B5EF4-FFF2-40B4-BE49-F238E27FC236}">
                <a16:creationId xmlns:a16="http://schemas.microsoft.com/office/drawing/2014/main" id="{CC49A5DC-7F63-7053-BF30-9BEB915A861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396"/>
            <a:ext cx="20104810" cy="11308953"/>
          </a:xfrm>
          <a:prstGeom prst="rect">
            <a:avLst/>
          </a:prstGeom>
        </p:spPr>
      </p:pic>
      <p:pic>
        <p:nvPicPr>
          <p:cNvPr id="23" name="Imagen 22">
            <a:extLst>
              <a:ext uri="{FF2B5EF4-FFF2-40B4-BE49-F238E27FC236}">
                <a16:creationId xmlns:a16="http://schemas.microsoft.com/office/drawing/2014/main" id="{97E369C9-9696-52E0-3D5A-4A3A83A9C227}"/>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362" y="0"/>
            <a:ext cx="20097375" cy="11309350"/>
          </a:xfrm>
          <a:prstGeom prst="rect">
            <a:avLst/>
          </a:prstGeom>
        </p:spPr>
      </p:pic>
      <p:sp>
        <p:nvSpPr>
          <p:cNvPr id="24" name="Rectángulo 23">
            <a:extLst>
              <a:ext uri="{FF2B5EF4-FFF2-40B4-BE49-F238E27FC236}">
                <a16:creationId xmlns:a16="http://schemas.microsoft.com/office/drawing/2014/main" id="{EDE5CBD5-32E9-715D-214E-87F7F64407EA}"/>
              </a:ext>
            </a:extLst>
          </p:cNvPr>
          <p:cNvSpPr/>
          <p:nvPr userDrawn="1"/>
        </p:nvSpPr>
        <p:spPr>
          <a:xfrm>
            <a:off x="7004050" y="7331075"/>
            <a:ext cx="9892434" cy="2286000"/>
          </a:xfrm>
          <a:prstGeom prst="rect">
            <a:avLst/>
          </a:prstGeom>
          <a:solidFill>
            <a:schemeClr val="tx1">
              <a:alpha val="5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sp>
        <p:nvSpPr>
          <p:cNvPr id="25" name="Título 1">
            <a:extLst>
              <a:ext uri="{FF2B5EF4-FFF2-40B4-BE49-F238E27FC236}">
                <a16:creationId xmlns:a16="http://schemas.microsoft.com/office/drawing/2014/main" id="{FA2B3E84-593C-1926-74EE-AA7B31F62D0D}"/>
              </a:ext>
            </a:extLst>
          </p:cNvPr>
          <p:cNvSpPr>
            <a:spLocks noGrp="1"/>
          </p:cNvSpPr>
          <p:nvPr>
            <p:ph type="title"/>
          </p:nvPr>
        </p:nvSpPr>
        <p:spPr>
          <a:xfrm>
            <a:off x="7432828" y="7658201"/>
            <a:ext cx="9020022" cy="1538883"/>
          </a:xfrm>
        </p:spPr>
        <p:txBody>
          <a:bodyPr/>
          <a:lstStyle>
            <a:lvl1pPr algn="l">
              <a:defRPr sz="5000">
                <a:solidFill>
                  <a:srgbClr val="257CE1"/>
                </a:solidFill>
              </a:defRPr>
            </a:lvl1pPr>
          </a:lstStyle>
          <a:p>
            <a:r>
              <a:rPr lang="es-ES" dirty="0"/>
              <a:t>Haga clic para modificar el estilo de título del patrón</a:t>
            </a:r>
            <a:endParaRPr lang="es-CL" dirty="0"/>
          </a:p>
        </p:txBody>
      </p:sp>
    </p:spTree>
    <p:extLst>
      <p:ext uri="{BB962C8B-B14F-4D97-AF65-F5344CB8AC3E}">
        <p14:creationId xmlns:p14="http://schemas.microsoft.com/office/powerpoint/2010/main" val="16545789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Tree>
    <p:extLst>
      <p:ext uri="{BB962C8B-B14F-4D97-AF65-F5344CB8AC3E}">
        <p14:creationId xmlns:p14="http://schemas.microsoft.com/office/powerpoint/2010/main" val="1962212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_Title Only">
    <p:spTree>
      <p:nvGrpSpPr>
        <p:cNvPr id="1" name=""/>
        <p:cNvGrpSpPr/>
        <p:nvPr/>
      </p:nvGrpSpPr>
      <p:grpSpPr>
        <a:xfrm>
          <a:off x="0" y="0"/>
          <a:ext cx="0" cy="0"/>
          <a:chOff x="0" y="0"/>
          <a:chExt cx="0" cy="0"/>
        </a:xfrm>
      </p:grpSpPr>
    </p:spTree>
    <p:extLst>
      <p:ext uri="{BB962C8B-B14F-4D97-AF65-F5344CB8AC3E}">
        <p14:creationId xmlns:p14="http://schemas.microsoft.com/office/powerpoint/2010/main" val="1772707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5_Diseño personalizado">
    <p:spTree>
      <p:nvGrpSpPr>
        <p:cNvPr id="1" name=""/>
        <p:cNvGrpSpPr/>
        <p:nvPr/>
      </p:nvGrpSpPr>
      <p:grpSpPr>
        <a:xfrm>
          <a:off x="0" y="0"/>
          <a:ext cx="0" cy="0"/>
          <a:chOff x="0" y="0"/>
          <a:chExt cx="0" cy="0"/>
        </a:xfrm>
      </p:grpSpPr>
      <p:pic>
        <p:nvPicPr>
          <p:cNvPr id="9" name="Imagen 8">
            <a:extLst>
              <a:ext uri="{FF2B5EF4-FFF2-40B4-BE49-F238E27FC236}">
                <a16:creationId xmlns:a16="http://schemas.microsoft.com/office/drawing/2014/main" id="{71AAB55C-247D-ECE0-5655-F1E1F2AF1A4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3340"/>
            <a:ext cx="20110047" cy="11306010"/>
          </a:xfrm>
          <a:prstGeom prst="rect">
            <a:avLst/>
          </a:prstGeom>
        </p:spPr>
      </p:pic>
      <p:sp>
        <p:nvSpPr>
          <p:cNvPr id="10" name="Título 1">
            <a:extLst>
              <a:ext uri="{FF2B5EF4-FFF2-40B4-BE49-F238E27FC236}">
                <a16:creationId xmlns:a16="http://schemas.microsoft.com/office/drawing/2014/main" id="{2F0E50CD-FEFD-B21C-4BE3-4F2AA3739A6A}"/>
              </a:ext>
            </a:extLst>
          </p:cNvPr>
          <p:cNvSpPr>
            <a:spLocks noGrp="1"/>
          </p:cNvSpPr>
          <p:nvPr>
            <p:ph type="title"/>
          </p:nvPr>
        </p:nvSpPr>
        <p:spPr>
          <a:xfrm>
            <a:off x="831850" y="7178675"/>
            <a:ext cx="9782022" cy="1538883"/>
          </a:xfrm>
        </p:spPr>
        <p:txBody>
          <a:bodyPr/>
          <a:lstStyle>
            <a:lvl1pPr algn="r">
              <a:defRPr sz="5000"/>
            </a:lvl1pPr>
          </a:lstStyle>
          <a:p>
            <a:r>
              <a:rPr lang="es-ES" dirty="0"/>
              <a:t>Haga clic para modificar el estilo de título del patrón</a:t>
            </a:r>
            <a:endParaRPr lang="es-CL" dirty="0"/>
          </a:p>
        </p:txBody>
      </p:sp>
    </p:spTree>
    <p:extLst>
      <p:ext uri="{BB962C8B-B14F-4D97-AF65-F5344CB8AC3E}">
        <p14:creationId xmlns:p14="http://schemas.microsoft.com/office/powerpoint/2010/main" val="17746128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9" name="Imagen 8">
            <a:extLst>
              <a:ext uri="{FF2B5EF4-FFF2-40B4-BE49-F238E27FC236}">
                <a16:creationId xmlns:a16="http://schemas.microsoft.com/office/drawing/2014/main" id="{121D21F6-64EA-9F7E-F1FC-89374B30965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362" y="0"/>
            <a:ext cx="20097375" cy="11309350"/>
          </a:xfrm>
          <a:prstGeom prst="rect">
            <a:avLst/>
          </a:prstGeom>
        </p:spPr>
      </p:pic>
      <p:sp>
        <p:nvSpPr>
          <p:cNvPr id="10" name="Título 1">
            <a:extLst>
              <a:ext uri="{FF2B5EF4-FFF2-40B4-BE49-F238E27FC236}">
                <a16:creationId xmlns:a16="http://schemas.microsoft.com/office/drawing/2014/main" id="{994F59E7-28C4-825A-1194-67522AF99C22}"/>
              </a:ext>
            </a:extLst>
          </p:cNvPr>
          <p:cNvSpPr>
            <a:spLocks noGrp="1"/>
          </p:cNvSpPr>
          <p:nvPr>
            <p:ph type="title"/>
          </p:nvPr>
        </p:nvSpPr>
        <p:spPr>
          <a:xfrm>
            <a:off x="6851650" y="7483475"/>
            <a:ext cx="9782022" cy="1538883"/>
          </a:xfrm>
        </p:spPr>
        <p:txBody>
          <a:bodyPr/>
          <a:lstStyle>
            <a:lvl1pPr algn="l">
              <a:defRPr sz="5000"/>
            </a:lvl1pPr>
          </a:lstStyle>
          <a:p>
            <a:r>
              <a:rPr lang="es-ES" dirty="0"/>
              <a:t>Haga clic para modificar el estilo de título del patrón</a:t>
            </a:r>
            <a:endParaRPr lang="es-CL"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Diseño personalizado">
    <p:spTree>
      <p:nvGrpSpPr>
        <p:cNvPr id="1" name=""/>
        <p:cNvGrpSpPr/>
        <p:nvPr/>
      </p:nvGrpSpPr>
      <p:grpSpPr>
        <a:xfrm>
          <a:off x="0" y="0"/>
          <a:ext cx="0" cy="0"/>
          <a:chOff x="0" y="0"/>
          <a:chExt cx="0" cy="0"/>
        </a:xfrm>
      </p:grpSpPr>
      <p:pic>
        <p:nvPicPr>
          <p:cNvPr id="8" name="Imagen 7">
            <a:extLst>
              <a:ext uri="{FF2B5EF4-FFF2-40B4-BE49-F238E27FC236}">
                <a16:creationId xmlns:a16="http://schemas.microsoft.com/office/drawing/2014/main" id="{87451F99-8CB8-50AA-1CC0-54512CBB6F1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362" y="0"/>
            <a:ext cx="20097375" cy="11309350"/>
          </a:xfrm>
          <a:prstGeom prst="rect">
            <a:avLst/>
          </a:prstGeom>
        </p:spPr>
      </p:pic>
      <p:sp>
        <p:nvSpPr>
          <p:cNvPr id="9" name="Título 1">
            <a:extLst>
              <a:ext uri="{FF2B5EF4-FFF2-40B4-BE49-F238E27FC236}">
                <a16:creationId xmlns:a16="http://schemas.microsoft.com/office/drawing/2014/main" id="{2C83ACDF-F359-C1DD-3AF9-368B761AA8DB}"/>
              </a:ext>
            </a:extLst>
          </p:cNvPr>
          <p:cNvSpPr>
            <a:spLocks noGrp="1"/>
          </p:cNvSpPr>
          <p:nvPr>
            <p:ph type="title"/>
          </p:nvPr>
        </p:nvSpPr>
        <p:spPr>
          <a:xfrm>
            <a:off x="6623050" y="7026275"/>
            <a:ext cx="9782022" cy="1538883"/>
          </a:xfrm>
        </p:spPr>
        <p:txBody>
          <a:bodyPr/>
          <a:lstStyle>
            <a:lvl1pPr algn="l">
              <a:defRPr sz="5000"/>
            </a:lvl1pPr>
          </a:lstStyle>
          <a:p>
            <a:r>
              <a:rPr lang="es-ES" dirty="0"/>
              <a:t>Haga clic para modificar el estilo de título del patrón</a:t>
            </a:r>
            <a:endParaRPr lang="es-CL" dirty="0"/>
          </a:p>
        </p:txBody>
      </p:sp>
    </p:spTree>
    <p:extLst>
      <p:ext uri="{BB962C8B-B14F-4D97-AF65-F5344CB8AC3E}">
        <p14:creationId xmlns:p14="http://schemas.microsoft.com/office/powerpoint/2010/main" val="23433637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pic>
        <p:nvPicPr>
          <p:cNvPr id="10" name="Imagen 9">
            <a:extLst>
              <a:ext uri="{FF2B5EF4-FFF2-40B4-BE49-F238E27FC236}">
                <a16:creationId xmlns:a16="http://schemas.microsoft.com/office/drawing/2014/main" id="{2F738965-FD99-AFAE-3CAA-5CEAF99952B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362" y="0"/>
            <a:ext cx="20097375" cy="11309350"/>
          </a:xfrm>
          <a:prstGeom prst="rect">
            <a:avLst/>
          </a:prstGeom>
        </p:spPr>
      </p:pic>
      <p:sp>
        <p:nvSpPr>
          <p:cNvPr id="11" name="Título 1">
            <a:extLst>
              <a:ext uri="{FF2B5EF4-FFF2-40B4-BE49-F238E27FC236}">
                <a16:creationId xmlns:a16="http://schemas.microsoft.com/office/drawing/2014/main" id="{4AB59064-93F0-56FE-006F-C58F84A825C5}"/>
              </a:ext>
            </a:extLst>
          </p:cNvPr>
          <p:cNvSpPr>
            <a:spLocks noGrp="1"/>
          </p:cNvSpPr>
          <p:nvPr>
            <p:ph type="title"/>
          </p:nvPr>
        </p:nvSpPr>
        <p:spPr>
          <a:xfrm>
            <a:off x="4794250" y="6950075"/>
            <a:ext cx="9782022" cy="1538883"/>
          </a:xfrm>
        </p:spPr>
        <p:txBody>
          <a:bodyPr/>
          <a:lstStyle>
            <a:lvl1pPr algn="r">
              <a:defRPr sz="5000"/>
            </a:lvl1pPr>
          </a:lstStyle>
          <a:p>
            <a:r>
              <a:rPr lang="es-ES" dirty="0"/>
              <a:t>Haga clic para modificar el estilo de título del patrón</a:t>
            </a:r>
            <a:endParaRPr lang="es-CL"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Diseño personalizado">
    <p:spTree>
      <p:nvGrpSpPr>
        <p:cNvPr id="1" name=""/>
        <p:cNvGrpSpPr/>
        <p:nvPr/>
      </p:nvGrpSpPr>
      <p:grpSpPr>
        <a:xfrm>
          <a:off x="0" y="0"/>
          <a:ext cx="0" cy="0"/>
          <a:chOff x="0" y="0"/>
          <a:chExt cx="0" cy="0"/>
        </a:xfrm>
      </p:grpSpPr>
      <p:pic>
        <p:nvPicPr>
          <p:cNvPr id="22" name="Imagen 21">
            <a:extLst>
              <a:ext uri="{FF2B5EF4-FFF2-40B4-BE49-F238E27FC236}">
                <a16:creationId xmlns:a16="http://schemas.microsoft.com/office/drawing/2014/main" id="{3973E67C-611D-F88A-80C1-185A9B8D413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396"/>
            <a:ext cx="20104810" cy="11308953"/>
          </a:xfrm>
          <a:prstGeom prst="rect">
            <a:avLst/>
          </a:prstGeom>
        </p:spPr>
      </p:pic>
      <p:pic>
        <p:nvPicPr>
          <p:cNvPr id="28" name="Imagen 27">
            <a:extLst>
              <a:ext uri="{FF2B5EF4-FFF2-40B4-BE49-F238E27FC236}">
                <a16:creationId xmlns:a16="http://schemas.microsoft.com/office/drawing/2014/main" id="{3E466965-0C09-5FCB-13FD-111D1D2AD25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362" y="0"/>
            <a:ext cx="20097375" cy="11309350"/>
          </a:xfrm>
          <a:prstGeom prst="rect">
            <a:avLst/>
          </a:prstGeom>
        </p:spPr>
      </p:pic>
      <p:sp>
        <p:nvSpPr>
          <p:cNvPr id="29" name="Rectángulo 28">
            <a:extLst>
              <a:ext uri="{FF2B5EF4-FFF2-40B4-BE49-F238E27FC236}">
                <a16:creationId xmlns:a16="http://schemas.microsoft.com/office/drawing/2014/main" id="{98C6A4D7-FDE0-20C5-1EB3-30217CE5E1DC}"/>
              </a:ext>
            </a:extLst>
          </p:cNvPr>
          <p:cNvSpPr/>
          <p:nvPr userDrawn="1"/>
        </p:nvSpPr>
        <p:spPr>
          <a:xfrm>
            <a:off x="4413250" y="4206875"/>
            <a:ext cx="9892434" cy="2286000"/>
          </a:xfrm>
          <a:prstGeom prst="rect">
            <a:avLst/>
          </a:prstGeom>
          <a:solidFill>
            <a:schemeClr val="tx1">
              <a:alpha val="5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sp>
        <p:nvSpPr>
          <p:cNvPr id="30" name="Título 1">
            <a:extLst>
              <a:ext uri="{FF2B5EF4-FFF2-40B4-BE49-F238E27FC236}">
                <a16:creationId xmlns:a16="http://schemas.microsoft.com/office/drawing/2014/main" id="{EE9CC866-5882-3C12-E5D7-404765C18C0C}"/>
              </a:ext>
            </a:extLst>
          </p:cNvPr>
          <p:cNvSpPr>
            <a:spLocks noGrp="1"/>
          </p:cNvSpPr>
          <p:nvPr>
            <p:ph type="title"/>
          </p:nvPr>
        </p:nvSpPr>
        <p:spPr>
          <a:xfrm>
            <a:off x="4842028" y="4534001"/>
            <a:ext cx="9020022" cy="1538883"/>
          </a:xfrm>
        </p:spPr>
        <p:txBody>
          <a:bodyPr/>
          <a:lstStyle>
            <a:lvl1pPr algn="l">
              <a:defRPr sz="5000">
                <a:solidFill>
                  <a:srgbClr val="257CE1"/>
                </a:solidFill>
              </a:defRPr>
            </a:lvl1pPr>
          </a:lstStyle>
          <a:p>
            <a:r>
              <a:rPr lang="es-ES" dirty="0"/>
              <a:t>Haga clic para modificar el estilo de título del patrón</a:t>
            </a:r>
            <a:endParaRPr lang="es-CL" dirty="0"/>
          </a:p>
        </p:txBody>
      </p:sp>
    </p:spTree>
    <p:extLst>
      <p:ext uri="{BB962C8B-B14F-4D97-AF65-F5344CB8AC3E}">
        <p14:creationId xmlns:p14="http://schemas.microsoft.com/office/powerpoint/2010/main" val="10385869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6_Diseño personalizado">
    <p:spTree>
      <p:nvGrpSpPr>
        <p:cNvPr id="1" name=""/>
        <p:cNvGrpSpPr/>
        <p:nvPr/>
      </p:nvGrpSpPr>
      <p:grpSpPr>
        <a:xfrm>
          <a:off x="0" y="0"/>
          <a:ext cx="0" cy="0"/>
          <a:chOff x="0" y="0"/>
          <a:chExt cx="0" cy="0"/>
        </a:xfrm>
      </p:grpSpPr>
      <p:pic>
        <p:nvPicPr>
          <p:cNvPr id="21" name="Imagen 20">
            <a:extLst>
              <a:ext uri="{FF2B5EF4-FFF2-40B4-BE49-F238E27FC236}">
                <a16:creationId xmlns:a16="http://schemas.microsoft.com/office/drawing/2014/main" id="{FADFFD87-E732-F006-B065-62B946429BC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396"/>
            <a:ext cx="20104810" cy="11308953"/>
          </a:xfrm>
          <a:prstGeom prst="rect">
            <a:avLst/>
          </a:prstGeom>
        </p:spPr>
      </p:pic>
      <p:pic>
        <p:nvPicPr>
          <p:cNvPr id="23" name="Imagen 22">
            <a:extLst>
              <a:ext uri="{FF2B5EF4-FFF2-40B4-BE49-F238E27FC236}">
                <a16:creationId xmlns:a16="http://schemas.microsoft.com/office/drawing/2014/main" id="{5FB62982-E03B-E5B0-2921-4742F850F5A2}"/>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362" y="0"/>
            <a:ext cx="20097375" cy="11309350"/>
          </a:xfrm>
          <a:prstGeom prst="rect">
            <a:avLst/>
          </a:prstGeom>
        </p:spPr>
      </p:pic>
      <p:sp>
        <p:nvSpPr>
          <p:cNvPr id="24" name="Rectángulo 23">
            <a:extLst>
              <a:ext uri="{FF2B5EF4-FFF2-40B4-BE49-F238E27FC236}">
                <a16:creationId xmlns:a16="http://schemas.microsoft.com/office/drawing/2014/main" id="{FA473640-6785-830B-E009-5E08A060B6B1}"/>
              </a:ext>
            </a:extLst>
          </p:cNvPr>
          <p:cNvSpPr/>
          <p:nvPr userDrawn="1"/>
        </p:nvSpPr>
        <p:spPr>
          <a:xfrm>
            <a:off x="7232650" y="7880350"/>
            <a:ext cx="9892434" cy="2286000"/>
          </a:xfrm>
          <a:prstGeom prst="rect">
            <a:avLst/>
          </a:prstGeom>
          <a:solidFill>
            <a:schemeClr val="tx1">
              <a:alpha val="5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sp>
        <p:nvSpPr>
          <p:cNvPr id="25" name="Título 1">
            <a:extLst>
              <a:ext uri="{FF2B5EF4-FFF2-40B4-BE49-F238E27FC236}">
                <a16:creationId xmlns:a16="http://schemas.microsoft.com/office/drawing/2014/main" id="{B55FBF2B-6203-81C7-B7DD-070ABE20B4BB}"/>
              </a:ext>
            </a:extLst>
          </p:cNvPr>
          <p:cNvSpPr>
            <a:spLocks noGrp="1"/>
          </p:cNvSpPr>
          <p:nvPr>
            <p:ph type="title"/>
          </p:nvPr>
        </p:nvSpPr>
        <p:spPr>
          <a:xfrm>
            <a:off x="7661428" y="8207476"/>
            <a:ext cx="9020022" cy="1538883"/>
          </a:xfrm>
        </p:spPr>
        <p:txBody>
          <a:bodyPr/>
          <a:lstStyle>
            <a:lvl1pPr algn="l">
              <a:defRPr sz="5000">
                <a:solidFill>
                  <a:srgbClr val="257CE1"/>
                </a:solidFill>
              </a:defRPr>
            </a:lvl1pPr>
          </a:lstStyle>
          <a:p>
            <a:r>
              <a:rPr lang="es-ES" dirty="0"/>
              <a:t>Haga clic para modificar el estilo de título del patrón</a:t>
            </a:r>
            <a:endParaRPr lang="es-CL" dirty="0"/>
          </a:p>
        </p:txBody>
      </p:sp>
    </p:spTree>
    <p:extLst>
      <p:ext uri="{BB962C8B-B14F-4D97-AF65-F5344CB8AC3E}">
        <p14:creationId xmlns:p14="http://schemas.microsoft.com/office/powerpoint/2010/main" val="17110974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iseño personaliza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C438F75-3EE0-1345-84D2-95B57EB1A45B}"/>
              </a:ext>
            </a:extLst>
          </p:cNvPr>
          <p:cNvSpPr>
            <a:spLocks noGrp="1"/>
          </p:cNvSpPr>
          <p:nvPr>
            <p:ph type="title"/>
          </p:nvPr>
        </p:nvSpPr>
        <p:spPr>
          <a:xfrm>
            <a:off x="2432050" y="714594"/>
            <a:ext cx="16988263" cy="738664"/>
          </a:xfrm>
        </p:spPr>
        <p:txBody>
          <a:bodyPr/>
          <a:lstStyle>
            <a:lvl1pPr>
              <a:defRPr sz="4800"/>
            </a:lvl1pPr>
          </a:lstStyle>
          <a:p>
            <a:r>
              <a:rPr lang="es-ES" dirty="0"/>
              <a:t>Haga clic para modificar el estilo de título del patrón</a:t>
            </a:r>
            <a:endParaRPr lang="es-CL" dirty="0"/>
          </a:p>
        </p:txBody>
      </p:sp>
      <p:sp>
        <p:nvSpPr>
          <p:cNvPr id="6" name="object 7">
            <a:extLst>
              <a:ext uri="{FF2B5EF4-FFF2-40B4-BE49-F238E27FC236}">
                <a16:creationId xmlns:a16="http://schemas.microsoft.com/office/drawing/2014/main" id="{14BF04F1-8F4E-3E46-A3B2-80F47EADF391}"/>
              </a:ext>
            </a:extLst>
          </p:cNvPr>
          <p:cNvSpPr/>
          <p:nvPr userDrawn="1"/>
        </p:nvSpPr>
        <p:spPr>
          <a:xfrm>
            <a:off x="-6350" y="656116"/>
            <a:ext cx="2243455" cy="1060450"/>
          </a:xfrm>
          <a:custGeom>
            <a:avLst/>
            <a:gdLst/>
            <a:ahLst/>
            <a:cxnLst/>
            <a:rect l="l" t="t" r="r" b="b"/>
            <a:pathLst>
              <a:path w="2243455" h="1060450">
                <a:moveTo>
                  <a:pt x="2243429" y="0"/>
                </a:moveTo>
                <a:lnTo>
                  <a:pt x="0" y="0"/>
                </a:lnTo>
                <a:lnTo>
                  <a:pt x="0" y="1059999"/>
                </a:lnTo>
                <a:lnTo>
                  <a:pt x="2243429" y="1059999"/>
                </a:lnTo>
                <a:lnTo>
                  <a:pt x="2243429" y="0"/>
                </a:lnTo>
                <a:close/>
              </a:path>
            </a:pathLst>
          </a:custGeom>
          <a:solidFill>
            <a:srgbClr val="257CE1"/>
          </a:solidFill>
        </p:spPr>
        <p:txBody>
          <a:bodyPr wrap="square" lIns="0" tIns="0" rIns="0" bIns="0" rtlCol="0"/>
          <a:lstStyle/>
          <a:p>
            <a:endParaRPr/>
          </a:p>
        </p:txBody>
      </p:sp>
      <p:sp>
        <p:nvSpPr>
          <p:cNvPr id="7" name="object 3">
            <a:extLst>
              <a:ext uri="{FF2B5EF4-FFF2-40B4-BE49-F238E27FC236}">
                <a16:creationId xmlns:a16="http://schemas.microsoft.com/office/drawing/2014/main" id="{7932DF43-D838-5B47-A92B-B88C568B4A19}"/>
              </a:ext>
            </a:extLst>
          </p:cNvPr>
          <p:cNvSpPr/>
          <p:nvPr userDrawn="1"/>
        </p:nvSpPr>
        <p:spPr>
          <a:xfrm>
            <a:off x="16938421" y="10202309"/>
            <a:ext cx="1576070" cy="511175"/>
          </a:xfrm>
          <a:custGeom>
            <a:avLst/>
            <a:gdLst/>
            <a:ahLst/>
            <a:cxnLst/>
            <a:rect l="l" t="t" r="r" b="b"/>
            <a:pathLst>
              <a:path w="1576069" h="511175">
                <a:moveTo>
                  <a:pt x="441172" y="241312"/>
                </a:moveTo>
                <a:lnTo>
                  <a:pt x="435267" y="179641"/>
                </a:lnTo>
                <a:lnTo>
                  <a:pt x="418414" y="127673"/>
                </a:lnTo>
                <a:lnTo>
                  <a:pt x="392747" y="86601"/>
                </a:lnTo>
                <a:lnTo>
                  <a:pt x="391845" y="85153"/>
                </a:lnTo>
                <a:lnTo>
                  <a:pt x="356819" y="51803"/>
                </a:lnTo>
                <a:lnTo>
                  <a:pt x="322008" y="30734"/>
                </a:lnTo>
                <a:lnTo>
                  <a:pt x="322008" y="245008"/>
                </a:lnTo>
                <a:lnTo>
                  <a:pt x="316534" y="299389"/>
                </a:lnTo>
                <a:lnTo>
                  <a:pt x="300723" y="343433"/>
                </a:lnTo>
                <a:lnTo>
                  <a:pt x="275463" y="377329"/>
                </a:lnTo>
                <a:lnTo>
                  <a:pt x="241617" y="401231"/>
                </a:lnTo>
                <a:lnTo>
                  <a:pt x="200088" y="415315"/>
                </a:lnTo>
                <a:lnTo>
                  <a:pt x="151752" y="419722"/>
                </a:lnTo>
                <a:lnTo>
                  <a:pt x="141351" y="419684"/>
                </a:lnTo>
                <a:lnTo>
                  <a:pt x="130746" y="419442"/>
                </a:lnTo>
                <a:lnTo>
                  <a:pt x="120827" y="418769"/>
                </a:lnTo>
                <a:lnTo>
                  <a:pt x="112496" y="417474"/>
                </a:lnTo>
                <a:lnTo>
                  <a:pt x="112496" y="91033"/>
                </a:lnTo>
                <a:lnTo>
                  <a:pt x="121107" y="89408"/>
                </a:lnTo>
                <a:lnTo>
                  <a:pt x="132499" y="87985"/>
                </a:lnTo>
                <a:lnTo>
                  <a:pt x="146659" y="86982"/>
                </a:lnTo>
                <a:lnTo>
                  <a:pt x="163588" y="86601"/>
                </a:lnTo>
                <a:lnTo>
                  <a:pt x="209257" y="90881"/>
                </a:lnTo>
                <a:lnTo>
                  <a:pt x="248094" y="103809"/>
                </a:lnTo>
                <a:lnTo>
                  <a:pt x="279438" y="125552"/>
                </a:lnTo>
                <a:lnTo>
                  <a:pt x="302653" y="156235"/>
                </a:lnTo>
                <a:lnTo>
                  <a:pt x="317055" y="196011"/>
                </a:lnTo>
                <a:lnTo>
                  <a:pt x="322008" y="245008"/>
                </a:lnTo>
                <a:lnTo>
                  <a:pt x="322008" y="30734"/>
                </a:lnTo>
                <a:lnTo>
                  <a:pt x="318211" y="28422"/>
                </a:lnTo>
                <a:lnTo>
                  <a:pt x="272313" y="12306"/>
                </a:lnTo>
                <a:lnTo>
                  <a:pt x="217411" y="2997"/>
                </a:lnTo>
                <a:lnTo>
                  <a:pt x="151752" y="0"/>
                </a:lnTo>
                <a:lnTo>
                  <a:pt x="110134" y="685"/>
                </a:lnTo>
                <a:lnTo>
                  <a:pt x="70319" y="2768"/>
                </a:lnTo>
                <a:lnTo>
                  <a:pt x="33286" y="6235"/>
                </a:lnTo>
                <a:lnTo>
                  <a:pt x="0" y="11099"/>
                </a:lnTo>
                <a:lnTo>
                  <a:pt x="0" y="500392"/>
                </a:lnTo>
                <a:lnTo>
                  <a:pt x="23342" y="503123"/>
                </a:lnTo>
                <a:lnTo>
                  <a:pt x="52374" y="505485"/>
                </a:lnTo>
                <a:lnTo>
                  <a:pt x="87236" y="507161"/>
                </a:lnTo>
                <a:lnTo>
                  <a:pt x="128054" y="507796"/>
                </a:lnTo>
                <a:lnTo>
                  <a:pt x="184556" y="505294"/>
                </a:lnTo>
                <a:lnTo>
                  <a:pt x="236435" y="497713"/>
                </a:lnTo>
                <a:lnTo>
                  <a:pt x="283159" y="484936"/>
                </a:lnTo>
                <a:lnTo>
                  <a:pt x="324205" y="466864"/>
                </a:lnTo>
                <a:lnTo>
                  <a:pt x="359016" y="443407"/>
                </a:lnTo>
                <a:lnTo>
                  <a:pt x="382054" y="419722"/>
                </a:lnTo>
                <a:lnTo>
                  <a:pt x="385749" y="415925"/>
                </a:lnTo>
                <a:lnTo>
                  <a:pt x="408393" y="382181"/>
                </a:lnTo>
                <a:lnTo>
                  <a:pt x="425894" y="341972"/>
                </a:lnTo>
                <a:lnTo>
                  <a:pt x="437172" y="295097"/>
                </a:lnTo>
                <a:lnTo>
                  <a:pt x="441172" y="241312"/>
                </a:lnTo>
                <a:close/>
              </a:path>
              <a:path w="1576069" h="511175">
                <a:moveTo>
                  <a:pt x="827582" y="502602"/>
                </a:moveTo>
                <a:lnTo>
                  <a:pt x="826490" y="478307"/>
                </a:lnTo>
                <a:lnTo>
                  <a:pt x="825538" y="450888"/>
                </a:lnTo>
                <a:lnTo>
                  <a:pt x="824865" y="420268"/>
                </a:lnTo>
                <a:lnTo>
                  <a:pt x="824611" y="386397"/>
                </a:lnTo>
                <a:lnTo>
                  <a:pt x="824611" y="140639"/>
                </a:lnTo>
                <a:lnTo>
                  <a:pt x="712089" y="140639"/>
                </a:lnTo>
                <a:lnTo>
                  <a:pt x="712089" y="365671"/>
                </a:lnTo>
                <a:lnTo>
                  <a:pt x="710628" y="373811"/>
                </a:lnTo>
                <a:lnTo>
                  <a:pt x="688695" y="406768"/>
                </a:lnTo>
                <a:lnTo>
                  <a:pt x="651395" y="419722"/>
                </a:lnTo>
                <a:lnTo>
                  <a:pt x="625627" y="413918"/>
                </a:lnTo>
                <a:lnTo>
                  <a:pt x="607910" y="397230"/>
                </a:lnTo>
                <a:lnTo>
                  <a:pt x="597687" y="370674"/>
                </a:lnTo>
                <a:lnTo>
                  <a:pt x="594398" y="335330"/>
                </a:lnTo>
                <a:lnTo>
                  <a:pt x="594398" y="140639"/>
                </a:lnTo>
                <a:lnTo>
                  <a:pt x="481888" y="140639"/>
                </a:lnTo>
                <a:lnTo>
                  <a:pt x="481888" y="353072"/>
                </a:lnTo>
                <a:lnTo>
                  <a:pt x="488022" y="412394"/>
                </a:lnTo>
                <a:lnTo>
                  <a:pt x="505383" y="456869"/>
                </a:lnTo>
                <a:lnTo>
                  <a:pt x="532409" y="487451"/>
                </a:lnTo>
                <a:lnTo>
                  <a:pt x="567537" y="505091"/>
                </a:lnTo>
                <a:lnTo>
                  <a:pt x="609206" y="510768"/>
                </a:lnTo>
                <a:lnTo>
                  <a:pt x="652399" y="504634"/>
                </a:lnTo>
                <a:lnTo>
                  <a:pt x="684987" y="489483"/>
                </a:lnTo>
                <a:lnTo>
                  <a:pt x="707986" y="470154"/>
                </a:lnTo>
                <a:lnTo>
                  <a:pt x="722452" y="451535"/>
                </a:lnTo>
                <a:lnTo>
                  <a:pt x="724674" y="451535"/>
                </a:lnTo>
                <a:lnTo>
                  <a:pt x="729869" y="502602"/>
                </a:lnTo>
                <a:lnTo>
                  <a:pt x="827582" y="502602"/>
                </a:lnTo>
                <a:close/>
              </a:path>
              <a:path w="1576069" h="511175">
                <a:moveTo>
                  <a:pt x="1244155" y="318274"/>
                </a:moveTo>
                <a:lnTo>
                  <a:pt x="1238161" y="266484"/>
                </a:lnTo>
                <a:lnTo>
                  <a:pt x="1220876" y="221424"/>
                </a:lnTo>
                <a:lnTo>
                  <a:pt x="1193355" y="184315"/>
                </a:lnTo>
                <a:lnTo>
                  <a:pt x="1156639" y="156324"/>
                </a:lnTo>
                <a:lnTo>
                  <a:pt x="1127175" y="144729"/>
                </a:lnTo>
                <a:lnTo>
                  <a:pt x="1127175" y="321259"/>
                </a:lnTo>
                <a:lnTo>
                  <a:pt x="1122210" y="365747"/>
                </a:lnTo>
                <a:lnTo>
                  <a:pt x="1107948" y="400088"/>
                </a:lnTo>
                <a:lnTo>
                  <a:pt x="1085354" y="422224"/>
                </a:lnTo>
                <a:lnTo>
                  <a:pt x="1055395" y="430072"/>
                </a:lnTo>
                <a:lnTo>
                  <a:pt x="1054658" y="430072"/>
                </a:lnTo>
                <a:lnTo>
                  <a:pt x="1023213" y="421817"/>
                </a:lnTo>
                <a:lnTo>
                  <a:pt x="1000239" y="399072"/>
                </a:lnTo>
                <a:lnTo>
                  <a:pt x="986155" y="364807"/>
                </a:lnTo>
                <a:lnTo>
                  <a:pt x="981367" y="322008"/>
                </a:lnTo>
                <a:lnTo>
                  <a:pt x="985443" y="282206"/>
                </a:lnTo>
                <a:lnTo>
                  <a:pt x="998397" y="247332"/>
                </a:lnTo>
                <a:lnTo>
                  <a:pt x="1021346" y="222580"/>
                </a:lnTo>
                <a:lnTo>
                  <a:pt x="1055395" y="213169"/>
                </a:lnTo>
                <a:lnTo>
                  <a:pt x="1088174" y="222580"/>
                </a:lnTo>
                <a:lnTo>
                  <a:pt x="1110437" y="247230"/>
                </a:lnTo>
                <a:lnTo>
                  <a:pt x="1123149" y="281889"/>
                </a:lnTo>
                <a:lnTo>
                  <a:pt x="1127175" y="321259"/>
                </a:lnTo>
                <a:lnTo>
                  <a:pt x="1127175" y="144729"/>
                </a:lnTo>
                <a:lnTo>
                  <a:pt x="1111783" y="138658"/>
                </a:lnTo>
                <a:lnTo>
                  <a:pt x="1059827" y="132511"/>
                </a:lnTo>
                <a:lnTo>
                  <a:pt x="1012253" y="136982"/>
                </a:lnTo>
                <a:lnTo>
                  <a:pt x="970229" y="150050"/>
                </a:lnTo>
                <a:lnTo>
                  <a:pt x="934402" y="171119"/>
                </a:lnTo>
                <a:lnTo>
                  <a:pt x="905395" y="199644"/>
                </a:lnTo>
                <a:lnTo>
                  <a:pt x="883894" y="235051"/>
                </a:lnTo>
                <a:lnTo>
                  <a:pt x="870508" y="276745"/>
                </a:lnTo>
                <a:lnTo>
                  <a:pt x="865911" y="324192"/>
                </a:lnTo>
                <a:lnTo>
                  <a:pt x="872426" y="378625"/>
                </a:lnTo>
                <a:lnTo>
                  <a:pt x="890930" y="424548"/>
                </a:lnTo>
                <a:lnTo>
                  <a:pt x="919835" y="461340"/>
                </a:lnTo>
                <a:lnTo>
                  <a:pt x="957567" y="488378"/>
                </a:lnTo>
                <a:lnTo>
                  <a:pt x="1002538" y="505066"/>
                </a:lnTo>
                <a:lnTo>
                  <a:pt x="1053160" y="510755"/>
                </a:lnTo>
                <a:lnTo>
                  <a:pt x="1053896" y="510755"/>
                </a:lnTo>
                <a:lnTo>
                  <a:pt x="1094740" y="507009"/>
                </a:lnTo>
                <a:lnTo>
                  <a:pt x="1133703" y="495655"/>
                </a:lnTo>
                <a:lnTo>
                  <a:pt x="1169187" y="476491"/>
                </a:lnTo>
                <a:lnTo>
                  <a:pt x="1199578" y="449364"/>
                </a:lnTo>
                <a:lnTo>
                  <a:pt x="1223276" y="414070"/>
                </a:lnTo>
                <a:lnTo>
                  <a:pt x="1238669" y="370433"/>
                </a:lnTo>
                <a:lnTo>
                  <a:pt x="1244155" y="318274"/>
                </a:lnTo>
                <a:close/>
              </a:path>
              <a:path w="1576069" h="511175">
                <a:moveTo>
                  <a:pt x="1575854" y="146558"/>
                </a:moveTo>
                <a:lnTo>
                  <a:pt x="1556600" y="140614"/>
                </a:lnTo>
                <a:lnTo>
                  <a:pt x="1535125" y="136194"/>
                </a:lnTo>
                <a:lnTo>
                  <a:pt x="1512544" y="133451"/>
                </a:lnTo>
                <a:lnTo>
                  <a:pt x="1489964" y="132499"/>
                </a:lnTo>
                <a:lnTo>
                  <a:pt x="1436065" y="137604"/>
                </a:lnTo>
                <a:lnTo>
                  <a:pt x="1389964" y="152133"/>
                </a:lnTo>
                <a:lnTo>
                  <a:pt x="1351838" y="174917"/>
                </a:lnTo>
                <a:lnTo>
                  <a:pt x="1321866" y="204762"/>
                </a:lnTo>
                <a:lnTo>
                  <a:pt x="1300238" y="240499"/>
                </a:lnTo>
                <a:lnTo>
                  <a:pt x="1287132" y="280949"/>
                </a:lnTo>
                <a:lnTo>
                  <a:pt x="1282712" y="324942"/>
                </a:lnTo>
                <a:lnTo>
                  <a:pt x="1287195" y="371144"/>
                </a:lnTo>
                <a:lnTo>
                  <a:pt x="1300264" y="411645"/>
                </a:lnTo>
                <a:lnTo>
                  <a:pt x="1321346" y="445947"/>
                </a:lnTo>
                <a:lnTo>
                  <a:pt x="1349870" y="473532"/>
                </a:lnTo>
                <a:lnTo>
                  <a:pt x="1385277" y="493864"/>
                </a:lnTo>
                <a:lnTo>
                  <a:pt x="1426984" y="506450"/>
                </a:lnTo>
                <a:lnTo>
                  <a:pt x="1474431" y="510755"/>
                </a:lnTo>
                <a:lnTo>
                  <a:pt x="1505470" y="509460"/>
                </a:lnTo>
                <a:lnTo>
                  <a:pt x="1556994" y="500468"/>
                </a:lnTo>
                <a:lnTo>
                  <a:pt x="1561782" y="410832"/>
                </a:lnTo>
                <a:lnTo>
                  <a:pt x="1548282" y="415810"/>
                </a:lnTo>
                <a:lnTo>
                  <a:pt x="1533182" y="419531"/>
                </a:lnTo>
                <a:lnTo>
                  <a:pt x="1516278" y="421868"/>
                </a:lnTo>
                <a:lnTo>
                  <a:pt x="1497355" y="422681"/>
                </a:lnTo>
                <a:lnTo>
                  <a:pt x="1458760" y="416090"/>
                </a:lnTo>
                <a:lnTo>
                  <a:pt x="1427226" y="396582"/>
                </a:lnTo>
                <a:lnTo>
                  <a:pt x="1405966" y="364591"/>
                </a:lnTo>
                <a:lnTo>
                  <a:pt x="1398155" y="320522"/>
                </a:lnTo>
                <a:lnTo>
                  <a:pt x="1404683" y="279692"/>
                </a:lnTo>
                <a:lnTo>
                  <a:pt x="1424178" y="247599"/>
                </a:lnTo>
                <a:lnTo>
                  <a:pt x="1454924" y="226606"/>
                </a:lnTo>
                <a:lnTo>
                  <a:pt x="1495171" y="219087"/>
                </a:lnTo>
                <a:lnTo>
                  <a:pt x="1515630" y="219989"/>
                </a:lnTo>
                <a:lnTo>
                  <a:pt x="1532737" y="222427"/>
                </a:lnTo>
                <a:lnTo>
                  <a:pt x="1546796" y="225971"/>
                </a:lnTo>
                <a:lnTo>
                  <a:pt x="1558086" y="230212"/>
                </a:lnTo>
                <a:lnTo>
                  <a:pt x="1575854" y="146558"/>
                </a:lnTo>
                <a:close/>
              </a:path>
            </a:pathLst>
          </a:custGeom>
          <a:solidFill>
            <a:srgbClr val="000000"/>
          </a:solidFill>
        </p:spPr>
        <p:txBody>
          <a:bodyPr wrap="square" lIns="0" tIns="0" rIns="0" bIns="0" rtlCol="0"/>
          <a:lstStyle/>
          <a:p>
            <a:endParaRPr/>
          </a:p>
        </p:txBody>
      </p:sp>
      <p:sp>
        <p:nvSpPr>
          <p:cNvPr id="8" name="object 4">
            <a:extLst>
              <a:ext uri="{FF2B5EF4-FFF2-40B4-BE49-F238E27FC236}">
                <a16:creationId xmlns:a16="http://schemas.microsoft.com/office/drawing/2014/main" id="{9DEB8F4A-6C01-284B-B123-A27D152597CD}"/>
              </a:ext>
            </a:extLst>
          </p:cNvPr>
          <p:cNvSpPr/>
          <p:nvPr userDrawn="1"/>
        </p:nvSpPr>
        <p:spPr>
          <a:xfrm>
            <a:off x="18623540" y="10245307"/>
            <a:ext cx="378460" cy="469900"/>
          </a:xfrm>
          <a:custGeom>
            <a:avLst/>
            <a:gdLst/>
            <a:ahLst/>
            <a:cxnLst/>
            <a:rect l="l" t="t" r="r" b="b"/>
            <a:pathLst>
              <a:path w="378459" h="469900">
                <a:moveTo>
                  <a:pt x="377967" y="0"/>
                </a:moveTo>
                <a:lnTo>
                  <a:pt x="273688" y="0"/>
                </a:lnTo>
                <a:lnTo>
                  <a:pt x="273688" y="266117"/>
                </a:lnTo>
                <a:lnTo>
                  <a:pt x="268116" y="319317"/>
                </a:lnTo>
                <a:lnTo>
                  <a:pt x="251744" y="356757"/>
                </a:lnTo>
                <a:lnTo>
                  <a:pt x="225083" y="378889"/>
                </a:lnTo>
                <a:lnTo>
                  <a:pt x="188643" y="386166"/>
                </a:lnTo>
                <a:lnTo>
                  <a:pt x="152992" y="378600"/>
                </a:lnTo>
                <a:lnTo>
                  <a:pt x="126738" y="355987"/>
                </a:lnTo>
                <a:lnTo>
                  <a:pt x="110518" y="318451"/>
                </a:lnTo>
                <a:lnTo>
                  <a:pt x="104970" y="266117"/>
                </a:lnTo>
                <a:lnTo>
                  <a:pt x="104970" y="0"/>
                </a:lnTo>
                <a:lnTo>
                  <a:pt x="0" y="0"/>
                </a:lnTo>
                <a:lnTo>
                  <a:pt x="0" y="257897"/>
                </a:lnTo>
                <a:lnTo>
                  <a:pt x="4140" y="316080"/>
                </a:lnTo>
                <a:lnTo>
                  <a:pt x="16320" y="364420"/>
                </a:lnTo>
                <a:lnTo>
                  <a:pt x="36180" y="403244"/>
                </a:lnTo>
                <a:lnTo>
                  <a:pt x="63360" y="432875"/>
                </a:lnTo>
                <a:lnTo>
                  <a:pt x="97498" y="453638"/>
                </a:lnTo>
                <a:lnTo>
                  <a:pt x="138234" y="465858"/>
                </a:lnTo>
                <a:lnTo>
                  <a:pt x="185209" y="469860"/>
                </a:lnTo>
                <a:lnTo>
                  <a:pt x="233897" y="465682"/>
                </a:lnTo>
                <a:lnTo>
                  <a:pt x="276216" y="453068"/>
                </a:lnTo>
                <a:lnTo>
                  <a:pt x="311756" y="431899"/>
                </a:lnTo>
                <a:lnTo>
                  <a:pt x="340111" y="402056"/>
                </a:lnTo>
                <a:lnTo>
                  <a:pt x="360870" y="363417"/>
                </a:lnTo>
                <a:lnTo>
                  <a:pt x="373625" y="315865"/>
                </a:lnTo>
                <a:lnTo>
                  <a:pt x="377967" y="259280"/>
                </a:lnTo>
                <a:lnTo>
                  <a:pt x="377967" y="0"/>
                </a:lnTo>
                <a:close/>
              </a:path>
            </a:pathLst>
          </a:custGeom>
          <a:solidFill>
            <a:srgbClr val="000000"/>
          </a:solidFill>
        </p:spPr>
        <p:txBody>
          <a:bodyPr wrap="square" lIns="0" tIns="0" rIns="0" bIns="0" rtlCol="0"/>
          <a:lstStyle/>
          <a:p>
            <a:endParaRPr/>
          </a:p>
        </p:txBody>
      </p:sp>
      <p:grpSp>
        <p:nvGrpSpPr>
          <p:cNvPr id="9" name="object 5">
            <a:extLst>
              <a:ext uri="{FF2B5EF4-FFF2-40B4-BE49-F238E27FC236}">
                <a16:creationId xmlns:a16="http://schemas.microsoft.com/office/drawing/2014/main" id="{50440F77-9AF6-2142-A93F-4B5F6DDBD871}"/>
              </a:ext>
            </a:extLst>
          </p:cNvPr>
          <p:cNvGrpSpPr/>
          <p:nvPr userDrawn="1"/>
        </p:nvGrpSpPr>
        <p:grpSpPr>
          <a:xfrm>
            <a:off x="19053919" y="10117702"/>
            <a:ext cx="427355" cy="597535"/>
            <a:chOff x="19053919" y="10117702"/>
            <a:chExt cx="427355" cy="597535"/>
          </a:xfrm>
        </p:grpSpPr>
        <p:sp>
          <p:nvSpPr>
            <p:cNvPr id="10" name="object 6">
              <a:extLst>
                <a:ext uri="{FF2B5EF4-FFF2-40B4-BE49-F238E27FC236}">
                  <a16:creationId xmlns:a16="http://schemas.microsoft.com/office/drawing/2014/main" id="{B5FF8718-DC05-C046-A01E-6155D9ABE0D5}"/>
                </a:ext>
              </a:extLst>
            </p:cNvPr>
            <p:cNvSpPr/>
            <p:nvPr/>
          </p:nvSpPr>
          <p:spPr>
            <a:xfrm>
              <a:off x="19053919" y="10237764"/>
              <a:ext cx="366395" cy="477520"/>
            </a:xfrm>
            <a:custGeom>
              <a:avLst/>
              <a:gdLst/>
              <a:ahLst/>
              <a:cxnLst/>
              <a:rect l="l" t="t" r="r" b="b"/>
              <a:pathLst>
                <a:path w="366394" h="477520">
                  <a:moveTo>
                    <a:pt x="252421" y="0"/>
                  </a:moveTo>
                  <a:lnTo>
                    <a:pt x="206913" y="3226"/>
                  </a:lnTo>
                  <a:lnTo>
                    <a:pt x="164136" y="12810"/>
                  </a:lnTo>
                  <a:lnTo>
                    <a:pt x="124791" y="28603"/>
                  </a:lnTo>
                  <a:lnTo>
                    <a:pt x="89578" y="50459"/>
                  </a:lnTo>
                  <a:lnTo>
                    <a:pt x="59197" y="78232"/>
                  </a:lnTo>
                  <a:lnTo>
                    <a:pt x="34348" y="111776"/>
                  </a:lnTo>
                  <a:lnTo>
                    <a:pt x="15732" y="150943"/>
                  </a:lnTo>
                  <a:lnTo>
                    <a:pt x="4049" y="195587"/>
                  </a:lnTo>
                  <a:lnTo>
                    <a:pt x="0" y="245563"/>
                  </a:lnTo>
                  <a:lnTo>
                    <a:pt x="3849" y="293331"/>
                  </a:lnTo>
                  <a:lnTo>
                    <a:pt x="15359" y="337340"/>
                  </a:lnTo>
                  <a:lnTo>
                    <a:pt x="34475" y="376785"/>
                  </a:lnTo>
                  <a:lnTo>
                    <a:pt x="61138" y="410861"/>
                  </a:lnTo>
                  <a:lnTo>
                    <a:pt x="95292" y="438765"/>
                  </a:lnTo>
                  <a:lnTo>
                    <a:pt x="136882" y="459692"/>
                  </a:lnTo>
                  <a:lnTo>
                    <a:pt x="185849" y="472838"/>
                  </a:lnTo>
                  <a:lnTo>
                    <a:pt x="242139" y="477399"/>
                  </a:lnTo>
                  <a:lnTo>
                    <a:pt x="281711" y="475535"/>
                  </a:lnTo>
                  <a:lnTo>
                    <a:pt x="315367" y="470716"/>
                  </a:lnTo>
                  <a:lnTo>
                    <a:pt x="342072" y="464093"/>
                  </a:lnTo>
                  <a:lnTo>
                    <a:pt x="360795" y="456823"/>
                  </a:lnTo>
                  <a:lnTo>
                    <a:pt x="345036" y="375213"/>
                  </a:lnTo>
                  <a:lnTo>
                    <a:pt x="327174" y="381031"/>
                  </a:lnTo>
                  <a:lnTo>
                    <a:pt x="305583" y="385825"/>
                  </a:lnTo>
                  <a:lnTo>
                    <a:pt x="281936" y="389081"/>
                  </a:lnTo>
                  <a:lnTo>
                    <a:pt x="257908" y="390281"/>
                  </a:lnTo>
                  <a:lnTo>
                    <a:pt x="206680" y="383477"/>
                  </a:lnTo>
                  <a:lnTo>
                    <a:pt x="165463" y="363832"/>
                  </a:lnTo>
                  <a:lnTo>
                    <a:pt x="135046" y="332499"/>
                  </a:lnTo>
                  <a:lnTo>
                    <a:pt x="116217" y="290629"/>
                  </a:lnTo>
                  <a:lnTo>
                    <a:pt x="109766" y="239374"/>
                  </a:lnTo>
                  <a:lnTo>
                    <a:pt x="117134" y="183960"/>
                  </a:lnTo>
                  <a:lnTo>
                    <a:pt x="137767" y="141083"/>
                  </a:lnTo>
                  <a:lnTo>
                    <a:pt x="169464" y="110615"/>
                  </a:lnTo>
                  <a:lnTo>
                    <a:pt x="210018" y="92429"/>
                  </a:lnTo>
                  <a:lnTo>
                    <a:pt x="257227" y="86395"/>
                  </a:lnTo>
                  <a:lnTo>
                    <a:pt x="283580" y="87824"/>
                  </a:lnTo>
                  <a:lnTo>
                    <a:pt x="307041" y="91638"/>
                  </a:lnTo>
                  <a:lnTo>
                    <a:pt x="327548" y="97129"/>
                  </a:lnTo>
                  <a:lnTo>
                    <a:pt x="345036" y="103588"/>
                  </a:lnTo>
                  <a:lnTo>
                    <a:pt x="366302" y="20575"/>
                  </a:lnTo>
                  <a:lnTo>
                    <a:pt x="348314" y="13309"/>
                  </a:lnTo>
                  <a:lnTo>
                    <a:pt x="322736" y="6686"/>
                  </a:lnTo>
                  <a:lnTo>
                    <a:pt x="290470" y="1864"/>
                  </a:lnTo>
                  <a:lnTo>
                    <a:pt x="252421" y="0"/>
                  </a:lnTo>
                  <a:close/>
                </a:path>
              </a:pathLst>
            </a:custGeom>
            <a:solidFill>
              <a:srgbClr val="000000"/>
            </a:solidFill>
          </p:spPr>
          <p:txBody>
            <a:bodyPr wrap="square" lIns="0" tIns="0" rIns="0" bIns="0" rtlCol="0"/>
            <a:lstStyle/>
            <a:p>
              <a:endParaRPr/>
            </a:p>
          </p:txBody>
        </p:sp>
        <p:pic>
          <p:nvPicPr>
            <p:cNvPr id="11" name="object 7">
              <a:extLst>
                <a:ext uri="{FF2B5EF4-FFF2-40B4-BE49-F238E27FC236}">
                  <a16:creationId xmlns:a16="http://schemas.microsoft.com/office/drawing/2014/main" id="{680319A8-C88C-E845-B967-74CD5DD4CA96}"/>
                </a:ext>
              </a:extLst>
            </p:cNvPr>
            <p:cNvPicPr/>
            <p:nvPr/>
          </p:nvPicPr>
          <p:blipFill>
            <a:blip r:embed="rId2" cstate="email">
              <a:extLst>
                <a:ext uri="{28A0092B-C50C-407E-A947-70E740481C1C}">
                  <a14:useLocalDpi xmlns:a14="http://schemas.microsoft.com/office/drawing/2010/main"/>
                </a:ext>
              </a:extLst>
            </a:blip>
            <a:stretch>
              <a:fillRect/>
            </a:stretch>
          </p:blipFill>
          <p:spPr>
            <a:xfrm>
              <a:off x="19368634" y="10117702"/>
              <a:ext cx="112300" cy="112268"/>
            </a:xfrm>
            <a:prstGeom prst="rect">
              <a:avLst/>
            </a:prstGeom>
          </p:spPr>
        </p:pic>
      </p:grpSp>
    </p:spTree>
    <p:extLst>
      <p:ext uri="{BB962C8B-B14F-4D97-AF65-F5344CB8AC3E}">
        <p14:creationId xmlns:p14="http://schemas.microsoft.com/office/powerpoint/2010/main" val="23913852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1" name="object 2">
            <a:extLst>
              <a:ext uri="{FF2B5EF4-FFF2-40B4-BE49-F238E27FC236}">
                <a16:creationId xmlns:a16="http://schemas.microsoft.com/office/drawing/2014/main" id="{248CA032-B7CF-AC47-80C3-3DC0FECADE87}"/>
              </a:ext>
            </a:extLst>
          </p:cNvPr>
          <p:cNvSpPr/>
          <p:nvPr userDrawn="1"/>
        </p:nvSpPr>
        <p:spPr>
          <a:xfrm>
            <a:off x="727227" y="10202309"/>
            <a:ext cx="1576070" cy="511175"/>
          </a:xfrm>
          <a:custGeom>
            <a:avLst/>
            <a:gdLst/>
            <a:ahLst/>
            <a:cxnLst/>
            <a:rect l="l" t="t" r="r" b="b"/>
            <a:pathLst>
              <a:path w="1576070" h="511175">
                <a:moveTo>
                  <a:pt x="441172" y="241312"/>
                </a:moveTo>
                <a:lnTo>
                  <a:pt x="435267" y="179641"/>
                </a:lnTo>
                <a:lnTo>
                  <a:pt x="418414" y="127673"/>
                </a:lnTo>
                <a:lnTo>
                  <a:pt x="392747" y="86601"/>
                </a:lnTo>
                <a:lnTo>
                  <a:pt x="391845" y="85153"/>
                </a:lnTo>
                <a:lnTo>
                  <a:pt x="356819" y="51803"/>
                </a:lnTo>
                <a:lnTo>
                  <a:pt x="322008" y="30734"/>
                </a:lnTo>
                <a:lnTo>
                  <a:pt x="322008" y="245008"/>
                </a:lnTo>
                <a:lnTo>
                  <a:pt x="316547" y="299389"/>
                </a:lnTo>
                <a:lnTo>
                  <a:pt x="300736" y="343433"/>
                </a:lnTo>
                <a:lnTo>
                  <a:pt x="275463" y="377329"/>
                </a:lnTo>
                <a:lnTo>
                  <a:pt x="241617" y="401231"/>
                </a:lnTo>
                <a:lnTo>
                  <a:pt x="200088" y="415315"/>
                </a:lnTo>
                <a:lnTo>
                  <a:pt x="151752" y="419722"/>
                </a:lnTo>
                <a:lnTo>
                  <a:pt x="141351" y="419684"/>
                </a:lnTo>
                <a:lnTo>
                  <a:pt x="130746" y="419442"/>
                </a:lnTo>
                <a:lnTo>
                  <a:pt x="120827" y="418769"/>
                </a:lnTo>
                <a:lnTo>
                  <a:pt x="112496" y="417474"/>
                </a:lnTo>
                <a:lnTo>
                  <a:pt x="112496" y="91033"/>
                </a:lnTo>
                <a:lnTo>
                  <a:pt x="121119" y="89408"/>
                </a:lnTo>
                <a:lnTo>
                  <a:pt x="132499" y="87985"/>
                </a:lnTo>
                <a:lnTo>
                  <a:pt x="146659" y="86982"/>
                </a:lnTo>
                <a:lnTo>
                  <a:pt x="163601" y="86601"/>
                </a:lnTo>
                <a:lnTo>
                  <a:pt x="209257" y="90881"/>
                </a:lnTo>
                <a:lnTo>
                  <a:pt x="248094" y="103809"/>
                </a:lnTo>
                <a:lnTo>
                  <a:pt x="279450" y="125552"/>
                </a:lnTo>
                <a:lnTo>
                  <a:pt x="302653" y="156235"/>
                </a:lnTo>
                <a:lnTo>
                  <a:pt x="317055" y="196011"/>
                </a:lnTo>
                <a:lnTo>
                  <a:pt x="322008" y="245008"/>
                </a:lnTo>
                <a:lnTo>
                  <a:pt x="322008" y="30734"/>
                </a:lnTo>
                <a:lnTo>
                  <a:pt x="318211" y="28422"/>
                </a:lnTo>
                <a:lnTo>
                  <a:pt x="272313" y="12306"/>
                </a:lnTo>
                <a:lnTo>
                  <a:pt x="217411" y="2997"/>
                </a:lnTo>
                <a:lnTo>
                  <a:pt x="151752" y="0"/>
                </a:lnTo>
                <a:lnTo>
                  <a:pt x="110134" y="685"/>
                </a:lnTo>
                <a:lnTo>
                  <a:pt x="70319" y="2768"/>
                </a:lnTo>
                <a:lnTo>
                  <a:pt x="33286" y="6235"/>
                </a:lnTo>
                <a:lnTo>
                  <a:pt x="0" y="11099"/>
                </a:lnTo>
                <a:lnTo>
                  <a:pt x="0" y="500392"/>
                </a:lnTo>
                <a:lnTo>
                  <a:pt x="23342" y="503123"/>
                </a:lnTo>
                <a:lnTo>
                  <a:pt x="52374" y="505485"/>
                </a:lnTo>
                <a:lnTo>
                  <a:pt x="87236" y="507161"/>
                </a:lnTo>
                <a:lnTo>
                  <a:pt x="128054" y="507796"/>
                </a:lnTo>
                <a:lnTo>
                  <a:pt x="184556" y="505294"/>
                </a:lnTo>
                <a:lnTo>
                  <a:pt x="236435" y="497713"/>
                </a:lnTo>
                <a:lnTo>
                  <a:pt x="283171" y="484936"/>
                </a:lnTo>
                <a:lnTo>
                  <a:pt x="324205" y="466864"/>
                </a:lnTo>
                <a:lnTo>
                  <a:pt x="359029" y="443407"/>
                </a:lnTo>
                <a:lnTo>
                  <a:pt x="382054" y="419722"/>
                </a:lnTo>
                <a:lnTo>
                  <a:pt x="385749" y="415925"/>
                </a:lnTo>
                <a:lnTo>
                  <a:pt x="408393" y="382181"/>
                </a:lnTo>
                <a:lnTo>
                  <a:pt x="425894" y="341972"/>
                </a:lnTo>
                <a:lnTo>
                  <a:pt x="437172" y="295097"/>
                </a:lnTo>
                <a:lnTo>
                  <a:pt x="441172" y="241312"/>
                </a:lnTo>
                <a:close/>
              </a:path>
              <a:path w="1576070" h="511175">
                <a:moveTo>
                  <a:pt x="827582" y="502602"/>
                </a:moveTo>
                <a:lnTo>
                  <a:pt x="826503" y="478307"/>
                </a:lnTo>
                <a:lnTo>
                  <a:pt x="825550" y="450888"/>
                </a:lnTo>
                <a:lnTo>
                  <a:pt x="824865" y="420268"/>
                </a:lnTo>
                <a:lnTo>
                  <a:pt x="824611" y="386397"/>
                </a:lnTo>
                <a:lnTo>
                  <a:pt x="824611" y="140639"/>
                </a:lnTo>
                <a:lnTo>
                  <a:pt x="712089" y="140639"/>
                </a:lnTo>
                <a:lnTo>
                  <a:pt x="712089" y="365671"/>
                </a:lnTo>
                <a:lnTo>
                  <a:pt x="710641" y="373811"/>
                </a:lnTo>
                <a:lnTo>
                  <a:pt x="688695" y="406768"/>
                </a:lnTo>
                <a:lnTo>
                  <a:pt x="651395" y="419722"/>
                </a:lnTo>
                <a:lnTo>
                  <a:pt x="625627" y="413918"/>
                </a:lnTo>
                <a:lnTo>
                  <a:pt x="607910" y="397230"/>
                </a:lnTo>
                <a:lnTo>
                  <a:pt x="597687" y="370674"/>
                </a:lnTo>
                <a:lnTo>
                  <a:pt x="594398" y="335330"/>
                </a:lnTo>
                <a:lnTo>
                  <a:pt x="594398" y="140639"/>
                </a:lnTo>
                <a:lnTo>
                  <a:pt x="481888" y="140639"/>
                </a:lnTo>
                <a:lnTo>
                  <a:pt x="481888" y="353072"/>
                </a:lnTo>
                <a:lnTo>
                  <a:pt x="488022" y="412394"/>
                </a:lnTo>
                <a:lnTo>
                  <a:pt x="505383" y="456869"/>
                </a:lnTo>
                <a:lnTo>
                  <a:pt x="532409" y="487451"/>
                </a:lnTo>
                <a:lnTo>
                  <a:pt x="567537" y="505091"/>
                </a:lnTo>
                <a:lnTo>
                  <a:pt x="609206" y="510768"/>
                </a:lnTo>
                <a:lnTo>
                  <a:pt x="652399" y="504634"/>
                </a:lnTo>
                <a:lnTo>
                  <a:pt x="684987" y="489483"/>
                </a:lnTo>
                <a:lnTo>
                  <a:pt x="707986" y="470154"/>
                </a:lnTo>
                <a:lnTo>
                  <a:pt x="722452" y="451535"/>
                </a:lnTo>
                <a:lnTo>
                  <a:pt x="724674" y="451535"/>
                </a:lnTo>
                <a:lnTo>
                  <a:pt x="729869" y="502602"/>
                </a:lnTo>
                <a:lnTo>
                  <a:pt x="827582" y="502602"/>
                </a:lnTo>
                <a:close/>
              </a:path>
              <a:path w="1576070" h="511175">
                <a:moveTo>
                  <a:pt x="1244155" y="318274"/>
                </a:moveTo>
                <a:lnTo>
                  <a:pt x="1238161" y="266484"/>
                </a:lnTo>
                <a:lnTo>
                  <a:pt x="1220889" y="221424"/>
                </a:lnTo>
                <a:lnTo>
                  <a:pt x="1193355" y="184315"/>
                </a:lnTo>
                <a:lnTo>
                  <a:pt x="1156652" y="156324"/>
                </a:lnTo>
                <a:lnTo>
                  <a:pt x="1127175" y="144729"/>
                </a:lnTo>
                <a:lnTo>
                  <a:pt x="1127175" y="321259"/>
                </a:lnTo>
                <a:lnTo>
                  <a:pt x="1122210" y="365747"/>
                </a:lnTo>
                <a:lnTo>
                  <a:pt x="1107948" y="400088"/>
                </a:lnTo>
                <a:lnTo>
                  <a:pt x="1085354" y="422224"/>
                </a:lnTo>
                <a:lnTo>
                  <a:pt x="1055395" y="430072"/>
                </a:lnTo>
                <a:lnTo>
                  <a:pt x="1054658" y="430072"/>
                </a:lnTo>
                <a:lnTo>
                  <a:pt x="1023213" y="421817"/>
                </a:lnTo>
                <a:lnTo>
                  <a:pt x="1000252" y="399072"/>
                </a:lnTo>
                <a:lnTo>
                  <a:pt x="986155" y="364807"/>
                </a:lnTo>
                <a:lnTo>
                  <a:pt x="981367" y="322008"/>
                </a:lnTo>
                <a:lnTo>
                  <a:pt x="985443" y="282206"/>
                </a:lnTo>
                <a:lnTo>
                  <a:pt x="998397" y="247332"/>
                </a:lnTo>
                <a:lnTo>
                  <a:pt x="1021359" y="222580"/>
                </a:lnTo>
                <a:lnTo>
                  <a:pt x="1055395" y="213169"/>
                </a:lnTo>
                <a:lnTo>
                  <a:pt x="1088174" y="222580"/>
                </a:lnTo>
                <a:lnTo>
                  <a:pt x="1110449" y="247230"/>
                </a:lnTo>
                <a:lnTo>
                  <a:pt x="1123149" y="281889"/>
                </a:lnTo>
                <a:lnTo>
                  <a:pt x="1127175" y="321259"/>
                </a:lnTo>
                <a:lnTo>
                  <a:pt x="1127175" y="144729"/>
                </a:lnTo>
                <a:lnTo>
                  <a:pt x="1111783" y="138658"/>
                </a:lnTo>
                <a:lnTo>
                  <a:pt x="1059827" y="132511"/>
                </a:lnTo>
                <a:lnTo>
                  <a:pt x="1012253" y="136982"/>
                </a:lnTo>
                <a:lnTo>
                  <a:pt x="970229" y="150050"/>
                </a:lnTo>
                <a:lnTo>
                  <a:pt x="934402" y="171119"/>
                </a:lnTo>
                <a:lnTo>
                  <a:pt x="905408" y="199644"/>
                </a:lnTo>
                <a:lnTo>
                  <a:pt x="883894" y="235051"/>
                </a:lnTo>
                <a:lnTo>
                  <a:pt x="870508" y="276745"/>
                </a:lnTo>
                <a:lnTo>
                  <a:pt x="865911" y="324192"/>
                </a:lnTo>
                <a:lnTo>
                  <a:pt x="872426" y="378625"/>
                </a:lnTo>
                <a:lnTo>
                  <a:pt x="890930" y="424548"/>
                </a:lnTo>
                <a:lnTo>
                  <a:pt x="919848" y="461340"/>
                </a:lnTo>
                <a:lnTo>
                  <a:pt x="957580" y="488378"/>
                </a:lnTo>
                <a:lnTo>
                  <a:pt x="1002538" y="505066"/>
                </a:lnTo>
                <a:lnTo>
                  <a:pt x="1053160" y="510755"/>
                </a:lnTo>
                <a:lnTo>
                  <a:pt x="1053909" y="510755"/>
                </a:lnTo>
                <a:lnTo>
                  <a:pt x="1094740" y="507009"/>
                </a:lnTo>
                <a:lnTo>
                  <a:pt x="1133703" y="495655"/>
                </a:lnTo>
                <a:lnTo>
                  <a:pt x="1169187" y="476491"/>
                </a:lnTo>
                <a:lnTo>
                  <a:pt x="1199578" y="449364"/>
                </a:lnTo>
                <a:lnTo>
                  <a:pt x="1223276" y="414070"/>
                </a:lnTo>
                <a:lnTo>
                  <a:pt x="1238669" y="370433"/>
                </a:lnTo>
                <a:lnTo>
                  <a:pt x="1244155" y="318274"/>
                </a:lnTo>
                <a:close/>
              </a:path>
              <a:path w="1576070" h="511175">
                <a:moveTo>
                  <a:pt x="1575854" y="146558"/>
                </a:moveTo>
                <a:lnTo>
                  <a:pt x="1556600" y="140614"/>
                </a:lnTo>
                <a:lnTo>
                  <a:pt x="1535125" y="136194"/>
                </a:lnTo>
                <a:lnTo>
                  <a:pt x="1512557" y="133451"/>
                </a:lnTo>
                <a:lnTo>
                  <a:pt x="1489964" y="132499"/>
                </a:lnTo>
                <a:lnTo>
                  <a:pt x="1436077" y="137604"/>
                </a:lnTo>
                <a:lnTo>
                  <a:pt x="1389964" y="152133"/>
                </a:lnTo>
                <a:lnTo>
                  <a:pt x="1351838" y="174917"/>
                </a:lnTo>
                <a:lnTo>
                  <a:pt x="1321866" y="204762"/>
                </a:lnTo>
                <a:lnTo>
                  <a:pt x="1300238" y="240499"/>
                </a:lnTo>
                <a:lnTo>
                  <a:pt x="1287132" y="280949"/>
                </a:lnTo>
                <a:lnTo>
                  <a:pt x="1282712" y="324942"/>
                </a:lnTo>
                <a:lnTo>
                  <a:pt x="1287195" y="371144"/>
                </a:lnTo>
                <a:lnTo>
                  <a:pt x="1300264" y="411645"/>
                </a:lnTo>
                <a:lnTo>
                  <a:pt x="1321346" y="445947"/>
                </a:lnTo>
                <a:lnTo>
                  <a:pt x="1349870" y="473532"/>
                </a:lnTo>
                <a:lnTo>
                  <a:pt x="1385277" y="493864"/>
                </a:lnTo>
                <a:lnTo>
                  <a:pt x="1426984" y="506450"/>
                </a:lnTo>
                <a:lnTo>
                  <a:pt x="1474431" y="510755"/>
                </a:lnTo>
                <a:lnTo>
                  <a:pt x="1505470" y="509460"/>
                </a:lnTo>
                <a:lnTo>
                  <a:pt x="1556994" y="500468"/>
                </a:lnTo>
                <a:lnTo>
                  <a:pt x="1561782" y="410832"/>
                </a:lnTo>
                <a:lnTo>
                  <a:pt x="1548282" y="415810"/>
                </a:lnTo>
                <a:lnTo>
                  <a:pt x="1533194" y="419531"/>
                </a:lnTo>
                <a:lnTo>
                  <a:pt x="1516278" y="421868"/>
                </a:lnTo>
                <a:lnTo>
                  <a:pt x="1497355" y="422681"/>
                </a:lnTo>
                <a:lnTo>
                  <a:pt x="1458760" y="416090"/>
                </a:lnTo>
                <a:lnTo>
                  <a:pt x="1427226" y="396582"/>
                </a:lnTo>
                <a:lnTo>
                  <a:pt x="1405966" y="364591"/>
                </a:lnTo>
                <a:lnTo>
                  <a:pt x="1398155" y="320522"/>
                </a:lnTo>
                <a:lnTo>
                  <a:pt x="1404683" y="279692"/>
                </a:lnTo>
                <a:lnTo>
                  <a:pt x="1424178" y="247599"/>
                </a:lnTo>
                <a:lnTo>
                  <a:pt x="1454924" y="226606"/>
                </a:lnTo>
                <a:lnTo>
                  <a:pt x="1495171" y="219087"/>
                </a:lnTo>
                <a:lnTo>
                  <a:pt x="1515630" y="219989"/>
                </a:lnTo>
                <a:lnTo>
                  <a:pt x="1532737" y="222427"/>
                </a:lnTo>
                <a:lnTo>
                  <a:pt x="1546796" y="225971"/>
                </a:lnTo>
                <a:lnTo>
                  <a:pt x="1558086" y="230212"/>
                </a:lnTo>
                <a:lnTo>
                  <a:pt x="1575854" y="146558"/>
                </a:lnTo>
                <a:close/>
              </a:path>
            </a:pathLst>
          </a:custGeom>
          <a:solidFill>
            <a:srgbClr val="000000"/>
          </a:solidFill>
        </p:spPr>
        <p:txBody>
          <a:bodyPr wrap="square" lIns="0" tIns="0" rIns="0" bIns="0" rtlCol="0"/>
          <a:lstStyle/>
          <a:p>
            <a:endParaRPr/>
          </a:p>
        </p:txBody>
      </p:sp>
      <p:sp>
        <p:nvSpPr>
          <p:cNvPr id="12" name="object 3">
            <a:extLst>
              <a:ext uri="{FF2B5EF4-FFF2-40B4-BE49-F238E27FC236}">
                <a16:creationId xmlns:a16="http://schemas.microsoft.com/office/drawing/2014/main" id="{AB72D184-1BCC-8E4D-AB97-E7C9B55D20C7}"/>
              </a:ext>
            </a:extLst>
          </p:cNvPr>
          <p:cNvSpPr/>
          <p:nvPr userDrawn="1"/>
        </p:nvSpPr>
        <p:spPr>
          <a:xfrm>
            <a:off x="2412348" y="10245307"/>
            <a:ext cx="378460" cy="469900"/>
          </a:xfrm>
          <a:custGeom>
            <a:avLst/>
            <a:gdLst/>
            <a:ahLst/>
            <a:cxnLst/>
            <a:rect l="l" t="t" r="r" b="b"/>
            <a:pathLst>
              <a:path w="378460" h="469900">
                <a:moveTo>
                  <a:pt x="377967" y="0"/>
                </a:moveTo>
                <a:lnTo>
                  <a:pt x="273688" y="0"/>
                </a:lnTo>
                <a:lnTo>
                  <a:pt x="273688" y="266117"/>
                </a:lnTo>
                <a:lnTo>
                  <a:pt x="268116" y="319317"/>
                </a:lnTo>
                <a:lnTo>
                  <a:pt x="251744" y="356757"/>
                </a:lnTo>
                <a:lnTo>
                  <a:pt x="225083" y="378889"/>
                </a:lnTo>
                <a:lnTo>
                  <a:pt x="188643" y="386166"/>
                </a:lnTo>
                <a:lnTo>
                  <a:pt x="152992" y="378600"/>
                </a:lnTo>
                <a:lnTo>
                  <a:pt x="126738" y="355987"/>
                </a:lnTo>
                <a:lnTo>
                  <a:pt x="110518" y="318451"/>
                </a:lnTo>
                <a:lnTo>
                  <a:pt x="104970" y="266117"/>
                </a:lnTo>
                <a:lnTo>
                  <a:pt x="104970" y="0"/>
                </a:lnTo>
                <a:lnTo>
                  <a:pt x="0" y="0"/>
                </a:lnTo>
                <a:lnTo>
                  <a:pt x="0" y="257897"/>
                </a:lnTo>
                <a:lnTo>
                  <a:pt x="4140" y="316080"/>
                </a:lnTo>
                <a:lnTo>
                  <a:pt x="16320" y="364420"/>
                </a:lnTo>
                <a:lnTo>
                  <a:pt x="36180" y="403244"/>
                </a:lnTo>
                <a:lnTo>
                  <a:pt x="63360" y="432875"/>
                </a:lnTo>
                <a:lnTo>
                  <a:pt x="97498" y="453638"/>
                </a:lnTo>
                <a:lnTo>
                  <a:pt x="138234" y="465858"/>
                </a:lnTo>
                <a:lnTo>
                  <a:pt x="185209" y="469860"/>
                </a:lnTo>
                <a:lnTo>
                  <a:pt x="233897" y="465682"/>
                </a:lnTo>
                <a:lnTo>
                  <a:pt x="276216" y="453068"/>
                </a:lnTo>
                <a:lnTo>
                  <a:pt x="311756" y="431899"/>
                </a:lnTo>
                <a:lnTo>
                  <a:pt x="340111" y="402056"/>
                </a:lnTo>
                <a:lnTo>
                  <a:pt x="360870" y="363417"/>
                </a:lnTo>
                <a:lnTo>
                  <a:pt x="373625" y="315865"/>
                </a:lnTo>
                <a:lnTo>
                  <a:pt x="377967" y="259280"/>
                </a:lnTo>
                <a:lnTo>
                  <a:pt x="377967" y="0"/>
                </a:lnTo>
                <a:close/>
              </a:path>
            </a:pathLst>
          </a:custGeom>
          <a:solidFill>
            <a:srgbClr val="000000"/>
          </a:solidFill>
        </p:spPr>
        <p:txBody>
          <a:bodyPr wrap="square" lIns="0" tIns="0" rIns="0" bIns="0" rtlCol="0"/>
          <a:lstStyle/>
          <a:p>
            <a:endParaRPr/>
          </a:p>
        </p:txBody>
      </p:sp>
      <p:grpSp>
        <p:nvGrpSpPr>
          <p:cNvPr id="13" name="object 4">
            <a:extLst>
              <a:ext uri="{FF2B5EF4-FFF2-40B4-BE49-F238E27FC236}">
                <a16:creationId xmlns:a16="http://schemas.microsoft.com/office/drawing/2014/main" id="{A2800012-DA06-CF45-A47A-D4B30EA37B75}"/>
              </a:ext>
            </a:extLst>
          </p:cNvPr>
          <p:cNvGrpSpPr/>
          <p:nvPr userDrawn="1"/>
        </p:nvGrpSpPr>
        <p:grpSpPr>
          <a:xfrm>
            <a:off x="2842727" y="10117702"/>
            <a:ext cx="427355" cy="597535"/>
            <a:chOff x="2842727" y="10117702"/>
            <a:chExt cx="427355" cy="597535"/>
          </a:xfrm>
        </p:grpSpPr>
        <p:sp>
          <p:nvSpPr>
            <p:cNvPr id="14" name="object 5">
              <a:extLst>
                <a:ext uri="{FF2B5EF4-FFF2-40B4-BE49-F238E27FC236}">
                  <a16:creationId xmlns:a16="http://schemas.microsoft.com/office/drawing/2014/main" id="{039AC548-D805-B546-AF98-3B421C054969}"/>
                </a:ext>
              </a:extLst>
            </p:cNvPr>
            <p:cNvSpPr/>
            <p:nvPr/>
          </p:nvSpPr>
          <p:spPr>
            <a:xfrm>
              <a:off x="2842727" y="10237764"/>
              <a:ext cx="366395" cy="477520"/>
            </a:xfrm>
            <a:custGeom>
              <a:avLst/>
              <a:gdLst/>
              <a:ahLst/>
              <a:cxnLst/>
              <a:rect l="l" t="t" r="r" b="b"/>
              <a:pathLst>
                <a:path w="366394" h="477520">
                  <a:moveTo>
                    <a:pt x="252421" y="0"/>
                  </a:moveTo>
                  <a:lnTo>
                    <a:pt x="206913" y="3226"/>
                  </a:lnTo>
                  <a:lnTo>
                    <a:pt x="164136" y="12810"/>
                  </a:lnTo>
                  <a:lnTo>
                    <a:pt x="124791" y="28603"/>
                  </a:lnTo>
                  <a:lnTo>
                    <a:pt x="89578" y="50459"/>
                  </a:lnTo>
                  <a:lnTo>
                    <a:pt x="59197" y="78232"/>
                  </a:lnTo>
                  <a:lnTo>
                    <a:pt x="34348" y="111776"/>
                  </a:lnTo>
                  <a:lnTo>
                    <a:pt x="15732" y="150943"/>
                  </a:lnTo>
                  <a:lnTo>
                    <a:pt x="4049" y="195587"/>
                  </a:lnTo>
                  <a:lnTo>
                    <a:pt x="0" y="245563"/>
                  </a:lnTo>
                  <a:lnTo>
                    <a:pt x="3849" y="293331"/>
                  </a:lnTo>
                  <a:lnTo>
                    <a:pt x="15359" y="337340"/>
                  </a:lnTo>
                  <a:lnTo>
                    <a:pt x="34475" y="376785"/>
                  </a:lnTo>
                  <a:lnTo>
                    <a:pt x="61138" y="410861"/>
                  </a:lnTo>
                  <a:lnTo>
                    <a:pt x="95292" y="438765"/>
                  </a:lnTo>
                  <a:lnTo>
                    <a:pt x="136882" y="459692"/>
                  </a:lnTo>
                  <a:lnTo>
                    <a:pt x="185849" y="472838"/>
                  </a:lnTo>
                  <a:lnTo>
                    <a:pt x="242139" y="477399"/>
                  </a:lnTo>
                  <a:lnTo>
                    <a:pt x="281711" y="475535"/>
                  </a:lnTo>
                  <a:lnTo>
                    <a:pt x="315367" y="470716"/>
                  </a:lnTo>
                  <a:lnTo>
                    <a:pt x="342072" y="464093"/>
                  </a:lnTo>
                  <a:lnTo>
                    <a:pt x="360795" y="456823"/>
                  </a:lnTo>
                  <a:lnTo>
                    <a:pt x="345036" y="375213"/>
                  </a:lnTo>
                  <a:lnTo>
                    <a:pt x="327174" y="381031"/>
                  </a:lnTo>
                  <a:lnTo>
                    <a:pt x="305583" y="385825"/>
                  </a:lnTo>
                  <a:lnTo>
                    <a:pt x="281936" y="389081"/>
                  </a:lnTo>
                  <a:lnTo>
                    <a:pt x="257908" y="390281"/>
                  </a:lnTo>
                  <a:lnTo>
                    <a:pt x="206680" y="383477"/>
                  </a:lnTo>
                  <a:lnTo>
                    <a:pt x="165463" y="363832"/>
                  </a:lnTo>
                  <a:lnTo>
                    <a:pt x="135046" y="332499"/>
                  </a:lnTo>
                  <a:lnTo>
                    <a:pt x="116217" y="290629"/>
                  </a:lnTo>
                  <a:lnTo>
                    <a:pt x="109766" y="239374"/>
                  </a:lnTo>
                  <a:lnTo>
                    <a:pt x="117134" y="183960"/>
                  </a:lnTo>
                  <a:lnTo>
                    <a:pt x="137767" y="141083"/>
                  </a:lnTo>
                  <a:lnTo>
                    <a:pt x="169464" y="110615"/>
                  </a:lnTo>
                  <a:lnTo>
                    <a:pt x="210018" y="92429"/>
                  </a:lnTo>
                  <a:lnTo>
                    <a:pt x="257227" y="86395"/>
                  </a:lnTo>
                  <a:lnTo>
                    <a:pt x="283580" y="87824"/>
                  </a:lnTo>
                  <a:lnTo>
                    <a:pt x="307041" y="91638"/>
                  </a:lnTo>
                  <a:lnTo>
                    <a:pt x="327548" y="97129"/>
                  </a:lnTo>
                  <a:lnTo>
                    <a:pt x="345036" y="103588"/>
                  </a:lnTo>
                  <a:lnTo>
                    <a:pt x="366302" y="20575"/>
                  </a:lnTo>
                  <a:lnTo>
                    <a:pt x="348314" y="13309"/>
                  </a:lnTo>
                  <a:lnTo>
                    <a:pt x="322736" y="6686"/>
                  </a:lnTo>
                  <a:lnTo>
                    <a:pt x="290470" y="1864"/>
                  </a:lnTo>
                  <a:lnTo>
                    <a:pt x="252421" y="0"/>
                  </a:lnTo>
                  <a:close/>
                </a:path>
              </a:pathLst>
            </a:custGeom>
            <a:solidFill>
              <a:srgbClr val="000000"/>
            </a:solidFill>
          </p:spPr>
          <p:txBody>
            <a:bodyPr wrap="square" lIns="0" tIns="0" rIns="0" bIns="0" rtlCol="0"/>
            <a:lstStyle/>
            <a:p>
              <a:endParaRPr/>
            </a:p>
          </p:txBody>
        </p:sp>
        <p:pic>
          <p:nvPicPr>
            <p:cNvPr id="15" name="object 6">
              <a:extLst>
                <a:ext uri="{FF2B5EF4-FFF2-40B4-BE49-F238E27FC236}">
                  <a16:creationId xmlns:a16="http://schemas.microsoft.com/office/drawing/2014/main" id="{DAA5A1C9-3FFD-F741-93B2-F1CDA55129CC}"/>
                </a:ext>
              </a:extLst>
            </p:cNvPr>
            <p:cNvPicPr/>
            <p:nvPr/>
          </p:nvPicPr>
          <p:blipFill>
            <a:blip r:embed="rId2" cstate="email">
              <a:extLst>
                <a:ext uri="{28A0092B-C50C-407E-A947-70E740481C1C}">
                  <a14:useLocalDpi xmlns:a14="http://schemas.microsoft.com/office/drawing/2010/main"/>
                </a:ext>
              </a:extLst>
            </a:blip>
            <a:stretch>
              <a:fillRect/>
            </a:stretch>
          </p:blipFill>
          <p:spPr>
            <a:xfrm>
              <a:off x="3157442" y="10117702"/>
              <a:ext cx="112300" cy="112268"/>
            </a:xfrm>
            <a:prstGeom prst="rect">
              <a:avLst/>
            </a:prstGeom>
          </p:spPr>
        </p:pic>
      </p:grpSp>
      <p:sp>
        <p:nvSpPr>
          <p:cNvPr id="16" name="object 7">
            <a:extLst>
              <a:ext uri="{FF2B5EF4-FFF2-40B4-BE49-F238E27FC236}">
                <a16:creationId xmlns:a16="http://schemas.microsoft.com/office/drawing/2014/main" id="{2AF2BE2F-4D9A-CF4D-AF78-BAD6CC1B2837}"/>
              </a:ext>
            </a:extLst>
          </p:cNvPr>
          <p:cNvSpPr/>
          <p:nvPr userDrawn="1"/>
        </p:nvSpPr>
        <p:spPr>
          <a:xfrm>
            <a:off x="17840597" y="656116"/>
            <a:ext cx="2243455" cy="1060450"/>
          </a:xfrm>
          <a:custGeom>
            <a:avLst/>
            <a:gdLst/>
            <a:ahLst/>
            <a:cxnLst/>
            <a:rect l="l" t="t" r="r" b="b"/>
            <a:pathLst>
              <a:path w="2243455" h="1060450">
                <a:moveTo>
                  <a:pt x="2243429" y="0"/>
                </a:moveTo>
                <a:lnTo>
                  <a:pt x="0" y="0"/>
                </a:lnTo>
                <a:lnTo>
                  <a:pt x="0" y="1059999"/>
                </a:lnTo>
                <a:lnTo>
                  <a:pt x="2243429" y="1059999"/>
                </a:lnTo>
                <a:lnTo>
                  <a:pt x="2243429" y="0"/>
                </a:lnTo>
                <a:close/>
              </a:path>
            </a:pathLst>
          </a:custGeom>
          <a:solidFill>
            <a:srgbClr val="257CE1"/>
          </a:solidFill>
        </p:spPr>
        <p:txBody>
          <a:bodyPr wrap="square" lIns="0" tIns="0" rIns="0" bIns="0" rtlCol="0"/>
          <a:lstStyle/>
          <a:p>
            <a:endParaRPr/>
          </a:p>
        </p:txBody>
      </p:sp>
      <p:sp>
        <p:nvSpPr>
          <p:cNvPr id="18" name="Marcador de texto 17">
            <a:extLst>
              <a:ext uri="{FF2B5EF4-FFF2-40B4-BE49-F238E27FC236}">
                <a16:creationId xmlns:a16="http://schemas.microsoft.com/office/drawing/2014/main" id="{E6AC5AA0-C4FD-A742-898F-2F81DD6B4DF8}"/>
              </a:ext>
            </a:extLst>
          </p:cNvPr>
          <p:cNvSpPr>
            <a:spLocks noGrp="1"/>
          </p:cNvSpPr>
          <p:nvPr>
            <p:ph type="body" sz="quarter" idx="10"/>
          </p:nvPr>
        </p:nvSpPr>
        <p:spPr>
          <a:xfrm>
            <a:off x="727227" y="755454"/>
            <a:ext cx="16792423" cy="738664"/>
          </a:xfrm>
        </p:spPr>
        <p:txBody>
          <a:bodyPr/>
          <a:lstStyle>
            <a:lvl1pPr algn="r">
              <a:defRPr sz="4800" b="1">
                <a:latin typeface="Arial" panose="020B0604020202020204" pitchFamily="34" charset="0"/>
                <a:cs typeface="Arial" panose="020B0604020202020204" pitchFamily="34" charset="0"/>
              </a:defRPr>
            </a:lvl1pPr>
          </a:lstStyle>
          <a:p>
            <a:r>
              <a:rPr lang="es-ES" dirty="0"/>
              <a:t>Editar los estilos de texto del patrón</a:t>
            </a:r>
            <a:endParaRPr lang="es-CL"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12314421" y="714594"/>
            <a:ext cx="5259705" cy="915669"/>
          </a:xfrm>
          <a:prstGeom prst="rect">
            <a:avLst/>
          </a:prstGeom>
        </p:spPr>
        <p:txBody>
          <a:bodyPr wrap="square" lIns="0" tIns="0" rIns="0" bIns="0">
            <a:spAutoFit/>
          </a:bodyPr>
          <a:lstStyle>
            <a:lvl1pPr>
              <a:defRPr sz="5800" b="1" i="0">
                <a:solidFill>
                  <a:schemeClr val="tx1"/>
                </a:solidFill>
                <a:latin typeface="Arial"/>
                <a:cs typeface="Arial"/>
              </a:defRPr>
            </a:lvl1pPr>
          </a:lstStyle>
          <a:p>
            <a:endParaRPr/>
          </a:p>
        </p:txBody>
      </p:sp>
      <p:sp>
        <p:nvSpPr>
          <p:cNvPr id="3" name="Holder 3"/>
          <p:cNvSpPr>
            <a:spLocks noGrp="1"/>
          </p:cNvSpPr>
          <p:nvPr>
            <p:ph type="body" idx="1"/>
          </p:nvPr>
        </p:nvSpPr>
        <p:spPr>
          <a:xfrm>
            <a:off x="1005205" y="2601150"/>
            <a:ext cx="18093690" cy="7464171"/>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6835394" y="10517696"/>
            <a:ext cx="6433312" cy="565467"/>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1005205" y="10517696"/>
            <a:ext cx="4623943" cy="565467"/>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7/14/2023</a:t>
            </a:fld>
            <a:endParaRPr lang="en-US"/>
          </a:p>
        </p:txBody>
      </p:sp>
      <p:sp>
        <p:nvSpPr>
          <p:cNvPr id="6" name="Holder 6"/>
          <p:cNvSpPr>
            <a:spLocks noGrp="1"/>
          </p:cNvSpPr>
          <p:nvPr>
            <p:ph type="sldNum" sz="quarter" idx="7"/>
          </p:nvPr>
        </p:nvSpPr>
        <p:spPr>
          <a:xfrm>
            <a:off x="14474953" y="10517696"/>
            <a:ext cx="4623943" cy="565467"/>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‹Nº›</a:t>
            </a:fld>
            <a:endParaRPr/>
          </a:p>
        </p:txBody>
      </p:sp>
    </p:spTree>
  </p:cSld>
  <p:clrMap bg1="lt1" tx1="dk1" bg2="lt2" tx2="dk2" accent1="accent1" accent2="accent2" accent3="accent3" accent4="accent4" accent5="accent5" accent6="accent6" hlink="hlink" folHlink="folHlink"/>
  <p:sldLayoutIdLst>
    <p:sldLayoutId id="2147483661" r:id="rId1"/>
    <p:sldLayoutId id="2147483672" r:id="rId2"/>
    <p:sldLayoutId id="2147483662" r:id="rId3"/>
    <p:sldLayoutId id="2147483669" r:id="rId4"/>
    <p:sldLayoutId id="2147483664" r:id="rId5"/>
    <p:sldLayoutId id="2147483670" r:id="rId6"/>
    <p:sldLayoutId id="2147483677" r:id="rId7"/>
    <p:sldLayoutId id="2147483666" r:id="rId8"/>
    <p:sldLayoutId id="2147483665" r:id="rId9"/>
    <p:sldLayoutId id="2147483663" r:id="rId10"/>
    <p:sldLayoutId id="2147483673" r:id="rId11"/>
    <p:sldLayoutId id="2147483671" r:id="rId12"/>
    <p:sldLayoutId id="2147483678" r:id="rId13"/>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2.xml"/><Relationship Id="rId1" Type="http://schemas.openxmlformats.org/officeDocument/2006/relationships/slideLayout" Target="../slideLayouts/slideLayout8.xml"/><Relationship Id="rId4" Type="http://schemas.openxmlformats.org/officeDocument/2006/relationships/image" Target="../media/image27.png"/></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5.xml"/><Relationship Id="rId1" Type="http://schemas.openxmlformats.org/officeDocument/2006/relationships/slideLayout" Target="../slideLayouts/slideLayout8.xml"/><Relationship Id="rId4" Type="http://schemas.microsoft.com/office/2007/relationships/hdphoto" Target="../media/hdphoto1.wdp"/></Relationships>
</file>

<file path=ppt/slides/_rels/slide2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8.xml"/><Relationship Id="rId1" Type="http://schemas.openxmlformats.org/officeDocument/2006/relationships/slideLayout" Target="../slideLayouts/slideLayout8.xml"/><Relationship Id="rId4" Type="http://schemas.microsoft.com/office/2007/relationships/hdphoto" Target="../media/hdphoto2.wdp"/></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8.xml"/><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5.xml"/><Relationship Id="rId1" Type="http://schemas.openxmlformats.org/officeDocument/2006/relationships/slideLayout" Target="../slideLayouts/slideLayout8.xml"/><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570841C-0ACF-DE6F-43AC-3E3396A2923B}"/>
              </a:ext>
            </a:extLst>
          </p:cNvPr>
          <p:cNvSpPr>
            <a:spLocks noGrp="1"/>
          </p:cNvSpPr>
          <p:nvPr>
            <p:ph type="ctrTitle"/>
          </p:nvPr>
        </p:nvSpPr>
        <p:spPr>
          <a:xfrm>
            <a:off x="2919730" y="7026275"/>
            <a:ext cx="11582400" cy="2339102"/>
          </a:xfrm>
        </p:spPr>
        <p:txBody>
          <a:bodyPr wrap="square" lIns="0" tIns="0" rIns="0" bIns="0" anchor="t">
            <a:spAutoFit/>
          </a:bodyPr>
          <a:lstStyle/>
          <a:p>
            <a:r>
              <a:rPr lang="es-CL" sz="3800" spc="-10" dirty="0"/>
              <a:t>EXPERIENCIA DE APRENDIZAJE 3</a:t>
            </a:r>
            <a:br>
              <a:rPr lang="es-CL" sz="3800" spc="-10" dirty="0"/>
            </a:br>
            <a:r>
              <a:rPr lang="es-CL" sz="3800" b="0" dirty="0"/>
              <a:t>INTERFAZ GRÁFICA Y CONEXIÓN A BASE DE DATOS</a:t>
            </a:r>
            <a:br>
              <a:rPr lang="es-CL" sz="3800" dirty="0"/>
            </a:br>
            <a:r>
              <a:rPr lang="es-CL" sz="3800" dirty="0"/>
              <a:t> Contenedores y Componentes</a:t>
            </a:r>
          </a:p>
        </p:txBody>
      </p:sp>
      <p:sp>
        <p:nvSpPr>
          <p:cNvPr id="3" name="Subtítulo 2">
            <a:extLst>
              <a:ext uri="{FF2B5EF4-FFF2-40B4-BE49-F238E27FC236}">
                <a16:creationId xmlns:a16="http://schemas.microsoft.com/office/drawing/2014/main" id="{B839BAB8-5980-04D6-9003-ABBE79FC69B7}"/>
              </a:ext>
            </a:extLst>
          </p:cNvPr>
          <p:cNvSpPr>
            <a:spLocks noGrp="1"/>
          </p:cNvSpPr>
          <p:nvPr>
            <p:ph type="subTitle" idx="4"/>
          </p:nvPr>
        </p:nvSpPr>
        <p:spPr>
          <a:xfrm>
            <a:off x="2926080" y="9554269"/>
            <a:ext cx="8712681" cy="430887"/>
          </a:xfrm>
        </p:spPr>
        <p:txBody>
          <a:bodyPr/>
          <a:lstStyle/>
          <a:p>
            <a:pPr marL="0" lvl="0" indent="0" algn="ctr" rtl="0">
              <a:spcBef>
                <a:spcPts val="1000"/>
              </a:spcBef>
              <a:spcAft>
                <a:spcPts val="0"/>
              </a:spcAft>
              <a:buNone/>
            </a:pPr>
            <a:r>
              <a:rPr lang="es-MX" sz="2800" dirty="0"/>
              <a:t>PGY2121-Desarrollo de Software y Escritorio</a:t>
            </a:r>
          </a:p>
        </p:txBody>
      </p:sp>
    </p:spTree>
    <p:extLst>
      <p:ext uri="{BB962C8B-B14F-4D97-AF65-F5344CB8AC3E}">
        <p14:creationId xmlns:p14="http://schemas.microsoft.com/office/powerpoint/2010/main" val="36429326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1624723-9968-7E43-AF4C-4EA396BDB1BC}"/>
              </a:ext>
            </a:extLst>
          </p:cNvPr>
          <p:cNvSpPr>
            <a:spLocks noGrp="1"/>
          </p:cNvSpPr>
          <p:nvPr>
            <p:ph type="title"/>
          </p:nvPr>
        </p:nvSpPr>
        <p:spPr>
          <a:xfrm>
            <a:off x="222250" y="7407275"/>
            <a:ext cx="10393528" cy="1015663"/>
          </a:xfrm>
        </p:spPr>
        <p:txBody>
          <a:bodyPr/>
          <a:lstStyle/>
          <a:p>
            <a:r>
              <a:rPr lang="es-CL" sz="6600" dirty="0"/>
              <a:t>COMPONENTES</a:t>
            </a:r>
          </a:p>
        </p:txBody>
      </p:sp>
      <p:sp>
        <p:nvSpPr>
          <p:cNvPr id="3" name="Título 1">
            <a:extLst>
              <a:ext uri="{FF2B5EF4-FFF2-40B4-BE49-F238E27FC236}">
                <a16:creationId xmlns:a16="http://schemas.microsoft.com/office/drawing/2014/main" id="{E4D7CDB3-E365-8648-9D80-6AFDB724300B}"/>
              </a:ext>
            </a:extLst>
          </p:cNvPr>
          <p:cNvSpPr txBox="1">
            <a:spLocks/>
          </p:cNvSpPr>
          <p:nvPr/>
        </p:nvSpPr>
        <p:spPr>
          <a:xfrm>
            <a:off x="9089872" y="6188075"/>
            <a:ext cx="1905000" cy="1477328"/>
          </a:xfrm>
          <a:prstGeom prst="rect">
            <a:avLst/>
          </a:prstGeom>
        </p:spPr>
        <p:txBody>
          <a:bodyPr wrap="square" lIns="0" tIns="0" rIns="0" bIns="0">
            <a:spAutoFit/>
          </a:bodyPr>
          <a:lstStyle>
            <a:lvl1pPr>
              <a:defRPr sz="5000" b="1" i="0">
                <a:solidFill>
                  <a:schemeClr val="tx1"/>
                </a:solidFill>
                <a:latin typeface="Arial"/>
                <a:ea typeface="+mj-ea"/>
                <a:cs typeface="Arial"/>
              </a:defRPr>
            </a:lvl1pPr>
          </a:lstStyle>
          <a:p>
            <a:pPr algn="l"/>
            <a:r>
              <a:rPr lang="es-CL" sz="9600" dirty="0">
                <a:latin typeface="Arial Black" panose="020B0604020202020204" pitchFamily="34" charset="0"/>
                <a:cs typeface="Arial Black" panose="020B0604020202020204" pitchFamily="34" charset="0"/>
              </a:rPr>
              <a:t>03</a:t>
            </a:r>
          </a:p>
        </p:txBody>
      </p:sp>
    </p:spTree>
    <p:extLst>
      <p:ext uri="{BB962C8B-B14F-4D97-AF65-F5344CB8AC3E}">
        <p14:creationId xmlns:p14="http://schemas.microsoft.com/office/powerpoint/2010/main" val="37352452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11FCC6-3B49-9D46-8B62-80E94C906F0A}"/>
              </a:ext>
            </a:extLst>
          </p:cNvPr>
          <p:cNvSpPr>
            <a:spLocks noGrp="1"/>
          </p:cNvSpPr>
          <p:nvPr>
            <p:ph type="title"/>
          </p:nvPr>
        </p:nvSpPr>
        <p:spPr/>
        <p:txBody>
          <a:bodyPr/>
          <a:lstStyle/>
          <a:p>
            <a:r>
              <a:rPr lang="es-CL" dirty="0"/>
              <a:t>Componentes</a:t>
            </a:r>
          </a:p>
        </p:txBody>
      </p:sp>
      <p:sp>
        <p:nvSpPr>
          <p:cNvPr id="9" name="Marcador de texto 3">
            <a:extLst>
              <a:ext uri="{FF2B5EF4-FFF2-40B4-BE49-F238E27FC236}">
                <a16:creationId xmlns:a16="http://schemas.microsoft.com/office/drawing/2014/main" id="{065353A1-4022-2DDA-EAE3-A14E27284EFB}"/>
              </a:ext>
            </a:extLst>
          </p:cNvPr>
          <p:cNvSpPr txBox="1">
            <a:spLocks/>
          </p:cNvSpPr>
          <p:nvPr/>
        </p:nvSpPr>
        <p:spPr>
          <a:xfrm>
            <a:off x="755650" y="1920874"/>
            <a:ext cx="18664662" cy="8673881"/>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algn="just"/>
            <a:r>
              <a:rPr lang="es-CL" sz="3600" b="1" dirty="0">
                <a:solidFill>
                  <a:schemeClr val="tx1"/>
                </a:solidFill>
                <a:latin typeface="Arial" panose="020B0604020202020204" pitchFamily="34" charset="0"/>
                <a:cs typeface="Arial" panose="020B0604020202020204" pitchFamily="34" charset="0"/>
              </a:rPr>
              <a:t>Añadir Componentes a los Contenedores</a:t>
            </a:r>
          </a:p>
          <a:p>
            <a:pPr algn="just"/>
            <a:r>
              <a:rPr lang="es-CL" sz="3600" dirty="0">
                <a:solidFill>
                  <a:schemeClr val="tx1"/>
                </a:solidFill>
                <a:latin typeface="Arial" panose="020B0604020202020204" pitchFamily="34" charset="0"/>
                <a:cs typeface="Arial" panose="020B0604020202020204" pitchFamily="34" charset="0"/>
              </a:rPr>
              <a:t>Las interfaces gráficas de usuario se construyen con componentes, cada uno de los cuales está preparado para responder a distintos tipos de eventos.</a:t>
            </a:r>
          </a:p>
          <a:p>
            <a:pPr algn="just"/>
            <a:endParaRPr lang="es-CL" sz="3600" dirty="0">
              <a:solidFill>
                <a:schemeClr val="tx1"/>
              </a:solidFill>
              <a:latin typeface="Arial" panose="020B0604020202020204" pitchFamily="34" charset="0"/>
              <a:cs typeface="Arial" panose="020B0604020202020204" pitchFamily="34" charset="0"/>
            </a:endParaRPr>
          </a:p>
          <a:p>
            <a:pPr algn="just"/>
            <a:endParaRPr lang="es-CL" sz="3600" dirty="0">
              <a:solidFill>
                <a:schemeClr val="tx1"/>
              </a:solidFill>
              <a:latin typeface="Arial" panose="020B0604020202020204" pitchFamily="34" charset="0"/>
              <a:cs typeface="Arial" panose="020B0604020202020204" pitchFamily="34" charset="0"/>
            </a:endParaRPr>
          </a:p>
          <a:p>
            <a:pPr marL="3086100" lvl="6" indent="-342900" algn="just">
              <a:buFont typeface="Arial" panose="020B0604020202020204" pitchFamily="34" charset="0"/>
              <a:buChar char="•"/>
            </a:pPr>
            <a:r>
              <a:rPr lang="es-CL" sz="3600" b="1" dirty="0" err="1">
                <a:solidFill>
                  <a:srgbClr val="0070C0"/>
                </a:solidFill>
                <a:latin typeface="Arial" panose="020B0604020202020204" pitchFamily="34" charset="0"/>
                <a:cs typeface="Arial" panose="020B0604020202020204" pitchFamily="34" charset="0"/>
              </a:rPr>
              <a:t>JLabel</a:t>
            </a:r>
            <a:r>
              <a:rPr lang="es-CL" sz="3600" dirty="0">
                <a:solidFill>
                  <a:srgbClr val="0070C0"/>
                </a:solidFill>
                <a:latin typeface="Arial" panose="020B0604020202020204" pitchFamily="34" charset="0"/>
                <a:cs typeface="Arial" panose="020B0604020202020204" pitchFamily="34" charset="0"/>
              </a:rPr>
              <a:t>: etiqueta para mostrar texto.</a:t>
            </a:r>
          </a:p>
          <a:p>
            <a:pPr marL="3086100" lvl="6" indent="-342900" algn="just">
              <a:buFont typeface="Arial" panose="020B0604020202020204" pitchFamily="34" charset="0"/>
              <a:buChar char="•"/>
            </a:pPr>
            <a:r>
              <a:rPr lang="es-CL" sz="3600" b="1" dirty="0" err="1">
                <a:solidFill>
                  <a:srgbClr val="0070C0"/>
                </a:solidFill>
                <a:latin typeface="Arial" panose="020B0604020202020204" pitchFamily="34" charset="0"/>
                <a:cs typeface="Arial" panose="020B0604020202020204" pitchFamily="34" charset="0"/>
              </a:rPr>
              <a:t>JTextField</a:t>
            </a:r>
            <a:r>
              <a:rPr lang="es-CL" sz="3600" dirty="0">
                <a:solidFill>
                  <a:srgbClr val="0070C0"/>
                </a:solidFill>
                <a:latin typeface="Arial" panose="020B0604020202020204" pitchFamily="34" charset="0"/>
                <a:cs typeface="Arial" panose="020B0604020202020204" pitchFamily="34" charset="0"/>
              </a:rPr>
              <a:t> y </a:t>
            </a:r>
            <a:r>
              <a:rPr lang="es-CL" sz="3600" b="1" dirty="0" err="1">
                <a:solidFill>
                  <a:srgbClr val="0070C0"/>
                </a:solidFill>
                <a:latin typeface="Arial" panose="020B0604020202020204" pitchFamily="34" charset="0"/>
                <a:cs typeface="Arial" panose="020B0604020202020204" pitchFamily="34" charset="0"/>
              </a:rPr>
              <a:t>JTextArea</a:t>
            </a:r>
            <a:r>
              <a:rPr lang="es-CL" sz="3600" dirty="0">
                <a:solidFill>
                  <a:srgbClr val="0070C0"/>
                </a:solidFill>
                <a:latin typeface="Arial" panose="020B0604020202020204" pitchFamily="34" charset="0"/>
                <a:cs typeface="Arial" panose="020B0604020202020204" pitchFamily="34" charset="0"/>
              </a:rPr>
              <a:t>: cajas de texto para la entrada de datos.</a:t>
            </a:r>
          </a:p>
          <a:p>
            <a:pPr marL="3086100" lvl="6" indent="-342900" algn="just">
              <a:buFont typeface="Arial" panose="020B0604020202020204" pitchFamily="34" charset="0"/>
              <a:buChar char="•"/>
            </a:pPr>
            <a:r>
              <a:rPr lang="es-CL" sz="3600" b="1" dirty="0" err="1">
                <a:solidFill>
                  <a:srgbClr val="0070C0"/>
                </a:solidFill>
                <a:latin typeface="Arial" panose="020B0604020202020204" pitchFamily="34" charset="0"/>
                <a:cs typeface="Arial" panose="020B0604020202020204" pitchFamily="34" charset="0"/>
              </a:rPr>
              <a:t>JButton</a:t>
            </a:r>
            <a:r>
              <a:rPr lang="es-CL" sz="3600" dirty="0">
                <a:solidFill>
                  <a:srgbClr val="0070C0"/>
                </a:solidFill>
                <a:latin typeface="Arial" panose="020B0604020202020204" pitchFamily="34" charset="0"/>
                <a:cs typeface="Arial" panose="020B0604020202020204" pitchFamily="34" charset="0"/>
              </a:rPr>
              <a:t>: botón.</a:t>
            </a:r>
          </a:p>
          <a:p>
            <a:pPr marL="3086100" lvl="6" indent="-342900" algn="just">
              <a:buFont typeface="Arial" panose="020B0604020202020204" pitchFamily="34" charset="0"/>
              <a:buChar char="•"/>
            </a:pPr>
            <a:r>
              <a:rPr lang="es-CL" sz="3600" b="1" dirty="0" err="1">
                <a:solidFill>
                  <a:srgbClr val="0070C0"/>
                </a:solidFill>
                <a:latin typeface="Arial" panose="020B0604020202020204" pitchFamily="34" charset="0"/>
                <a:cs typeface="Arial" panose="020B0604020202020204" pitchFamily="34" charset="0"/>
              </a:rPr>
              <a:t>JCheckBox</a:t>
            </a:r>
            <a:r>
              <a:rPr lang="es-CL" sz="3600" dirty="0">
                <a:solidFill>
                  <a:srgbClr val="0070C0"/>
                </a:solidFill>
                <a:latin typeface="Arial" panose="020B0604020202020204" pitchFamily="34" charset="0"/>
                <a:cs typeface="Arial" panose="020B0604020202020204" pitchFamily="34" charset="0"/>
              </a:rPr>
              <a:t>: caja de comprobación, para elegir opciones.</a:t>
            </a:r>
          </a:p>
          <a:p>
            <a:pPr marL="3086100" lvl="6" indent="-342900" algn="just">
              <a:buFont typeface="Arial" panose="020B0604020202020204" pitchFamily="34" charset="0"/>
              <a:buChar char="•"/>
            </a:pPr>
            <a:r>
              <a:rPr lang="es-CL" sz="3600" b="1" dirty="0" err="1">
                <a:solidFill>
                  <a:srgbClr val="0070C0"/>
                </a:solidFill>
                <a:latin typeface="Arial" panose="020B0604020202020204" pitchFamily="34" charset="0"/>
                <a:cs typeface="Arial" panose="020B0604020202020204" pitchFamily="34" charset="0"/>
              </a:rPr>
              <a:t>JRadioButton</a:t>
            </a:r>
            <a:r>
              <a:rPr lang="es-CL" sz="3600" dirty="0">
                <a:solidFill>
                  <a:srgbClr val="0070C0"/>
                </a:solidFill>
                <a:latin typeface="Arial" panose="020B0604020202020204" pitchFamily="34" charset="0"/>
                <a:cs typeface="Arial" panose="020B0604020202020204" pitchFamily="34" charset="0"/>
              </a:rPr>
              <a:t>: para elegir opciones mutuamente excluyentes.</a:t>
            </a:r>
          </a:p>
          <a:p>
            <a:pPr marL="3086100" lvl="6" indent="-342900" algn="just">
              <a:buFont typeface="Arial" panose="020B0604020202020204" pitchFamily="34" charset="0"/>
              <a:buChar char="•"/>
            </a:pPr>
            <a:r>
              <a:rPr lang="es-CL" sz="3600" b="1" dirty="0" err="1">
                <a:solidFill>
                  <a:srgbClr val="0070C0"/>
                </a:solidFill>
                <a:latin typeface="Arial" panose="020B0604020202020204" pitchFamily="34" charset="0"/>
                <a:cs typeface="Arial" panose="020B0604020202020204" pitchFamily="34" charset="0"/>
              </a:rPr>
              <a:t>JComboBox</a:t>
            </a:r>
            <a:r>
              <a:rPr lang="es-CL" sz="3600" dirty="0">
                <a:solidFill>
                  <a:srgbClr val="0070C0"/>
                </a:solidFill>
                <a:latin typeface="Arial" panose="020B0604020202020204" pitchFamily="34" charset="0"/>
                <a:cs typeface="Arial" panose="020B0604020202020204" pitchFamily="34" charset="0"/>
              </a:rPr>
              <a:t>: lista desplegable de opciones.</a:t>
            </a:r>
          </a:p>
          <a:p>
            <a:pPr marL="3086100" lvl="6" indent="-342900" algn="just">
              <a:buFont typeface="Arial" panose="020B0604020202020204" pitchFamily="34" charset="0"/>
              <a:buChar char="•"/>
            </a:pPr>
            <a:r>
              <a:rPr lang="es-CL" sz="3600" b="1" dirty="0" err="1">
                <a:solidFill>
                  <a:srgbClr val="0070C0"/>
                </a:solidFill>
                <a:latin typeface="Arial" panose="020B0604020202020204" pitchFamily="34" charset="0"/>
                <a:cs typeface="Arial" panose="020B0604020202020204" pitchFamily="34" charset="0"/>
              </a:rPr>
              <a:t>JMenuBar</a:t>
            </a:r>
            <a:r>
              <a:rPr lang="es-CL" sz="3600" dirty="0">
                <a:solidFill>
                  <a:srgbClr val="0070C0"/>
                </a:solidFill>
                <a:latin typeface="Arial" panose="020B0604020202020204" pitchFamily="34" charset="0"/>
                <a:cs typeface="Arial" panose="020B0604020202020204" pitchFamily="34" charset="0"/>
              </a:rPr>
              <a:t>, </a:t>
            </a:r>
            <a:r>
              <a:rPr lang="es-CL" sz="3600" b="1" dirty="0" err="1">
                <a:solidFill>
                  <a:srgbClr val="0070C0"/>
                </a:solidFill>
                <a:latin typeface="Arial" panose="020B0604020202020204" pitchFamily="34" charset="0"/>
                <a:cs typeface="Arial" panose="020B0604020202020204" pitchFamily="34" charset="0"/>
              </a:rPr>
              <a:t>JMenu</a:t>
            </a:r>
            <a:r>
              <a:rPr lang="es-CL" sz="3600" dirty="0">
                <a:solidFill>
                  <a:srgbClr val="0070C0"/>
                </a:solidFill>
                <a:latin typeface="Arial" panose="020B0604020202020204" pitchFamily="34" charset="0"/>
                <a:cs typeface="Arial" panose="020B0604020202020204" pitchFamily="34" charset="0"/>
              </a:rPr>
              <a:t>, </a:t>
            </a:r>
            <a:r>
              <a:rPr lang="es-CL" sz="3600" b="1" dirty="0" err="1">
                <a:solidFill>
                  <a:srgbClr val="0070C0"/>
                </a:solidFill>
                <a:latin typeface="Arial" panose="020B0604020202020204" pitchFamily="34" charset="0"/>
                <a:cs typeface="Arial" panose="020B0604020202020204" pitchFamily="34" charset="0"/>
              </a:rPr>
              <a:t>JMenuItem</a:t>
            </a:r>
            <a:r>
              <a:rPr lang="es-CL" sz="3600" dirty="0">
                <a:solidFill>
                  <a:srgbClr val="0070C0"/>
                </a:solidFill>
                <a:latin typeface="Arial" panose="020B0604020202020204" pitchFamily="34" charset="0"/>
                <a:cs typeface="Arial" panose="020B0604020202020204" pitchFamily="34" charset="0"/>
              </a:rPr>
              <a:t>: barras de menú.</a:t>
            </a:r>
          </a:p>
          <a:p>
            <a:pPr marL="3086100" lvl="6" indent="-342900" algn="just">
              <a:buFont typeface="Arial" panose="020B0604020202020204" pitchFamily="34" charset="0"/>
              <a:buChar char="•"/>
            </a:pPr>
            <a:r>
              <a:rPr lang="es-CL" sz="3600" b="1" dirty="0" err="1">
                <a:solidFill>
                  <a:srgbClr val="0070C0"/>
                </a:solidFill>
                <a:latin typeface="Arial" panose="020B0604020202020204" pitchFamily="34" charset="0"/>
                <a:cs typeface="Arial" panose="020B0604020202020204" pitchFamily="34" charset="0"/>
              </a:rPr>
              <a:t>JOptionPane</a:t>
            </a:r>
            <a:r>
              <a:rPr lang="es-CL" sz="3600" dirty="0">
                <a:solidFill>
                  <a:srgbClr val="0070C0"/>
                </a:solidFill>
                <a:latin typeface="Arial" panose="020B0604020202020204" pitchFamily="34" charset="0"/>
                <a:cs typeface="Arial" panose="020B0604020202020204" pitchFamily="34" charset="0"/>
              </a:rPr>
              <a:t>: ventanas de diálogo.</a:t>
            </a:r>
          </a:p>
          <a:p>
            <a:pPr algn="just"/>
            <a:r>
              <a:rPr lang="es-CL" sz="3600" dirty="0">
                <a:solidFill>
                  <a:schemeClr val="tx1"/>
                </a:solidFill>
                <a:latin typeface="Arial" panose="020B0604020202020204" pitchFamily="34" charset="0"/>
                <a:cs typeface="Arial" panose="020B0604020202020204" pitchFamily="34" charset="0"/>
              </a:rPr>
              <a:t>	</a:t>
            </a:r>
          </a:p>
          <a:p>
            <a:pPr algn="just"/>
            <a:r>
              <a:rPr lang="es-CL" sz="3600" dirty="0">
                <a:solidFill>
                  <a:schemeClr val="tx2"/>
                </a:solidFill>
                <a:latin typeface="Arial" panose="020B0604020202020204" pitchFamily="34" charset="0"/>
                <a:ea typeface="Calibri"/>
                <a:cs typeface="Arial" panose="020B0604020202020204" pitchFamily="34" charset="0"/>
                <a:sym typeface="Calibri"/>
              </a:rPr>
              <a:t> </a:t>
            </a:r>
          </a:p>
          <a:p>
            <a:pPr algn="just"/>
            <a:r>
              <a:rPr lang="es-CL" sz="3600" b="1" dirty="0">
                <a:solidFill>
                  <a:schemeClr val="tx1"/>
                </a:solidFill>
                <a:latin typeface="Arial"/>
                <a:ea typeface="+mj-ea"/>
                <a:cs typeface="Arial"/>
                <a:sym typeface="Calibri"/>
              </a:rPr>
              <a:t>	</a:t>
            </a:r>
            <a:endParaRPr lang="es-ES_tradnl" sz="1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7708402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11FCC6-3B49-9D46-8B62-80E94C906F0A}"/>
              </a:ext>
            </a:extLst>
          </p:cNvPr>
          <p:cNvSpPr>
            <a:spLocks noGrp="1"/>
          </p:cNvSpPr>
          <p:nvPr>
            <p:ph type="title"/>
          </p:nvPr>
        </p:nvSpPr>
        <p:spPr/>
        <p:txBody>
          <a:bodyPr/>
          <a:lstStyle/>
          <a:p>
            <a:r>
              <a:rPr lang="es-CL" dirty="0"/>
              <a:t>Componentes</a:t>
            </a:r>
          </a:p>
        </p:txBody>
      </p:sp>
      <p:sp>
        <p:nvSpPr>
          <p:cNvPr id="9" name="Marcador de texto 3">
            <a:extLst>
              <a:ext uri="{FF2B5EF4-FFF2-40B4-BE49-F238E27FC236}">
                <a16:creationId xmlns:a16="http://schemas.microsoft.com/office/drawing/2014/main" id="{065353A1-4022-2DDA-EAE3-A14E27284EFB}"/>
              </a:ext>
            </a:extLst>
          </p:cNvPr>
          <p:cNvSpPr txBox="1">
            <a:spLocks/>
          </p:cNvSpPr>
          <p:nvPr/>
        </p:nvSpPr>
        <p:spPr>
          <a:xfrm>
            <a:off x="755650" y="1920874"/>
            <a:ext cx="18664662" cy="8673881"/>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r>
              <a:rPr lang="es-CL" sz="3600" b="1" i="1" dirty="0" err="1">
                <a:solidFill>
                  <a:schemeClr val="tx1"/>
                </a:solidFill>
                <a:latin typeface="Arial" panose="020B0604020202020204" pitchFamily="34" charset="0"/>
                <a:cs typeface="Arial" panose="020B0604020202020204" pitchFamily="34" charset="0"/>
              </a:rPr>
              <a:t>JLabel</a:t>
            </a:r>
            <a:endParaRPr lang="es-CL" sz="3600" b="1" i="1" dirty="0">
              <a:solidFill>
                <a:schemeClr val="tx1"/>
              </a:solidFill>
              <a:latin typeface="Arial" panose="020B0604020202020204" pitchFamily="34" charset="0"/>
              <a:cs typeface="Arial" panose="020B0604020202020204" pitchFamily="34" charset="0"/>
            </a:endParaRPr>
          </a:p>
          <a:p>
            <a:pPr algn="just"/>
            <a:r>
              <a:rPr lang="es-CL" sz="3600" dirty="0">
                <a:solidFill>
                  <a:schemeClr val="tx1"/>
                </a:solidFill>
                <a:latin typeface="Arial" panose="020B0604020202020204" pitchFamily="34" charset="0"/>
                <a:cs typeface="Arial" panose="020B0604020202020204" pitchFamily="34" charset="0"/>
              </a:rPr>
              <a:t>Con la clase </a:t>
            </a:r>
            <a:r>
              <a:rPr lang="es-CL" sz="3600" dirty="0" err="1">
                <a:solidFill>
                  <a:schemeClr val="tx1"/>
                </a:solidFill>
                <a:latin typeface="Arial" panose="020B0604020202020204" pitchFamily="34" charset="0"/>
                <a:cs typeface="Arial" panose="020B0604020202020204" pitchFamily="34" charset="0"/>
              </a:rPr>
              <a:t>JLabel</a:t>
            </a:r>
            <a:r>
              <a:rPr lang="es-CL" sz="3600" dirty="0">
                <a:solidFill>
                  <a:schemeClr val="tx1"/>
                </a:solidFill>
                <a:latin typeface="Arial" panose="020B0604020202020204" pitchFamily="34" charset="0"/>
                <a:cs typeface="Arial" panose="020B0604020202020204" pitchFamily="34" charset="0"/>
              </a:rPr>
              <a:t>, se puede mostrar texto no seleccionable e imágenes.</a:t>
            </a:r>
          </a:p>
          <a:p>
            <a:pPr algn="just"/>
            <a:endParaRPr lang="es-CL" sz="3600" dirty="0">
              <a:solidFill>
                <a:schemeClr val="tx1"/>
              </a:solidFill>
              <a:latin typeface="Arial" panose="020B0604020202020204" pitchFamily="34" charset="0"/>
              <a:cs typeface="Arial" panose="020B0604020202020204" pitchFamily="34" charset="0"/>
            </a:endParaRPr>
          </a:p>
          <a:p>
            <a:r>
              <a:rPr lang="es-CL" sz="3600" b="1" dirty="0">
                <a:solidFill>
                  <a:srgbClr val="0070C0"/>
                </a:solidFill>
                <a:latin typeface="Arial" panose="020B0604020202020204" pitchFamily="34" charset="0"/>
                <a:cs typeface="Arial" panose="020B0604020202020204" pitchFamily="34" charset="0"/>
              </a:rPr>
              <a:t>Prefijo</a:t>
            </a:r>
            <a:r>
              <a:rPr lang="es-CL" sz="3600" dirty="0">
                <a:solidFill>
                  <a:schemeClr val="tx1"/>
                </a:solidFill>
                <a:latin typeface="Arial" panose="020B0604020202020204" pitchFamily="34" charset="0"/>
                <a:cs typeface="Arial" panose="020B0604020202020204" pitchFamily="34" charset="0"/>
              </a:rPr>
              <a:t>: </a:t>
            </a:r>
            <a:r>
              <a:rPr lang="es-CL" sz="3600" dirty="0" err="1">
                <a:solidFill>
                  <a:schemeClr val="tx1"/>
                </a:solidFill>
                <a:latin typeface="Arial" panose="020B0604020202020204" pitchFamily="34" charset="0"/>
                <a:cs typeface="Arial" panose="020B0604020202020204" pitchFamily="34" charset="0"/>
              </a:rPr>
              <a:t>lbl</a:t>
            </a:r>
            <a:endParaRPr lang="es-CL" sz="3600" dirty="0">
              <a:solidFill>
                <a:schemeClr val="tx1"/>
              </a:solidFill>
              <a:latin typeface="Arial" panose="020B0604020202020204" pitchFamily="34" charset="0"/>
              <a:cs typeface="Arial" panose="020B0604020202020204" pitchFamily="34" charset="0"/>
            </a:endParaRPr>
          </a:p>
          <a:p>
            <a:endParaRPr lang="es-CL" sz="3600" dirty="0">
              <a:solidFill>
                <a:schemeClr val="tx1"/>
              </a:solidFill>
              <a:latin typeface="Arial" panose="020B0604020202020204" pitchFamily="34" charset="0"/>
              <a:cs typeface="Arial" panose="020B0604020202020204" pitchFamily="34" charset="0"/>
            </a:endParaRPr>
          </a:p>
          <a:p>
            <a:r>
              <a:rPr lang="es-CL" sz="3600" b="1" dirty="0">
                <a:solidFill>
                  <a:srgbClr val="0070C0"/>
                </a:solidFill>
                <a:latin typeface="Arial" panose="020B0604020202020204" pitchFamily="34" charset="0"/>
                <a:cs typeface="Arial" panose="020B0604020202020204" pitchFamily="34" charset="0"/>
              </a:rPr>
              <a:t>Propiedades</a:t>
            </a:r>
          </a:p>
          <a:p>
            <a:r>
              <a:rPr lang="es-CL" sz="3600" dirty="0">
                <a:solidFill>
                  <a:schemeClr val="tx1"/>
                </a:solidFill>
                <a:latin typeface="Arial" panose="020B0604020202020204" pitchFamily="34" charset="0"/>
                <a:cs typeface="Arial" panose="020B0604020202020204" pitchFamily="34" charset="0"/>
              </a:rPr>
              <a:t>  	</a:t>
            </a:r>
            <a:r>
              <a:rPr lang="es-CL" sz="3600" dirty="0" err="1">
                <a:solidFill>
                  <a:schemeClr val="tx1"/>
                </a:solidFill>
                <a:latin typeface="Arial" panose="020B0604020202020204" pitchFamily="34" charset="0"/>
                <a:cs typeface="Arial" panose="020B0604020202020204" pitchFamily="34" charset="0"/>
              </a:rPr>
              <a:t>text</a:t>
            </a:r>
            <a:r>
              <a:rPr lang="es-CL" sz="3600" dirty="0">
                <a:solidFill>
                  <a:schemeClr val="tx1"/>
                </a:solidFill>
                <a:latin typeface="Arial" panose="020B0604020202020204" pitchFamily="34" charset="0"/>
                <a:cs typeface="Arial" panose="020B0604020202020204" pitchFamily="34" charset="0"/>
              </a:rPr>
              <a:t>: Permite modificar el texto de la etiqueta</a:t>
            </a:r>
          </a:p>
          <a:p>
            <a:r>
              <a:rPr lang="es-CL" sz="3600" dirty="0">
                <a:solidFill>
                  <a:schemeClr val="tx1"/>
                </a:solidFill>
                <a:latin typeface="Arial" panose="020B0604020202020204" pitchFamily="34" charset="0"/>
                <a:cs typeface="Arial" panose="020B0604020202020204" pitchFamily="34" charset="0"/>
              </a:rPr>
              <a:t>	</a:t>
            </a:r>
            <a:r>
              <a:rPr lang="es-CL" sz="3600" dirty="0" err="1">
                <a:solidFill>
                  <a:schemeClr val="tx1"/>
                </a:solidFill>
                <a:latin typeface="Arial" panose="020B0604020202020204" pitchFamily="34" charset="0"/>
                <a:cs typeface="Arial" panose="020B0604020202020204" pitchFamily="34" charset="0"/>
              </a:rPr>
              <a:t>icon</a:t>
            </a:r>
            <a:r>
              <a:rPr lang="es-CL" sz="3600" dirty="0">
                <a:solidFill>
                  <a:schemeClr val="tx1"/>
                </a:solidFill>
                <a:latin typeface="Arial" panose="020B0604020202020204" pitchFamily="34" charset="0"/>
                <a:cs typeface="Arial" panose="020B0604020202020204" pitchFamily="34" charset="0"/>
              </a:rPr>
              <a:t>: Permite agregar una imagen</a:t>
            </a:r>
          </a:p>
          <a:p>
            <a:endParaRPr lang="es-CL" sz="3600" dirty="0">
              <a:solidFill>
                <a:schemeClr val="tx1"/>
              </a:solidFill>
              <a:latin typeface="Arial" panose="020B0604020202020204" pitchFamily="34" charset="0"/>
              <a:cs typeface="Arial" panose="020B0604020202020204" pitchFamily="34" charset="0"/>
            </a:endParaRPr>
          </a:p>
          <a:p>
            <a:r>
              <a:rPr lang="es-CL" sz="3600" b="1" dirty="0">
                <a:solidFill>
                  <a:srgbClr val="0070C0"/>
                </a:solidFill>
                <a:latin typeface="Arial" panose="020B0604020202020204" pitchFamily="34" charset="0"/>
                <a:cs typeface="Arial" panose="020B0604020202020204" pitchFamily="34" charset="0"/>
              </a:rPr>
              <a:t>Métodos</a:t>
            </a:r>
          </a:p>
          <a:p>
            <a:r>
              <a:rPr lang="es-CL" sz="3600" dirty="0">
                <a:solidFill>
                  <a:schemeClr val="tx1"/>
                </a:solidFill>
                <a:latin typeface="Arial" panose="020B0604020202020204" pitchFamily="34" charset="0"/>
                <a:cs typeface="Arial" panose="020B0604020202020204" pitchFamily="34" charset="0"/>
              </a:rPr>
              <a:t>	</a:t>
            </a:r>
            <a:r>
              <a:rPr lang="es-CL" sz="3600" dirty="0" err="1">
                <a:solidFill>
                  <a:schemeClr val="tx1"/>
                </a:solidFill>
                <a:latin typeface="Arial" panose="020B0604020202020204" pitchFamily="34" charset="0"/>
                <a:cs typeface="Arial" panose="020B0604020202020204" pitchFamily="34" charset="0"/>
              </a:rPr>
              <a:t>setText</a:t>
            </a:r>
            <a:r>
              <a:rPr lang="es-CL" sz="3600" dirty="0">
                <a:solidFill>
                  <a:schemeClr val="tx1"/>
                </a:solidFill>
                <a:latin typeface="Arial" panose="020B0604020202020204" pitchFamily="34" charset="0"/>
                <a:cs typeface="Arial" panose="020B0604020202020204" pitchFamily="34" charset="0"/>
              </a:rPr>
              <a:t>(String): Cambia el texto de la etiqueta</a:t>
            </a:r>
          </a:p>
          <a:p>
            <a:r>
              <a:rPr lang="es-CL" sz="3600" dirty="0">
                <a:solidFill>
                  <a:schemeClr val="tx1"/>
                </a:solidFill>
                <a:latin typeface="Arial" panose="020B0604020202020204" pitchFamily="34" charset="0"/>
                <a:cs typeface="Arial" panose="020B0604020202020204" pitchFamily="34" charset="0"/>
              </a:rPr>
              <a:t>	</a:t>
            </a:r>
            <a:r>
              <a:rPr lang="es-CL" sz="3600" dirty="0" err="1">
                <a:solidFill>
                  <a:schemeClr val="tx1"/>
                </a:solidFill>
                <a:latin typeface="Arial" panose="020B0604020202020204" pitchFamily="34" charset="0"/>
                <a:cs typeface="Arial" panose="020B0604020202020204" pitchFamily="34" charset="0"/>
              </a:rPr>
              <a:t>getText</a:t>
            </a:r>
            <a:r>
              <a:rPr lang="es-CL" sz="3600" dirty="0">
                <a:solidFill>
                  <a:schemeClr val="tx1"/>
                </a:solidFill>
                <a:latin typeface="Arial" panose="020B0604020202020204" pitchFamily="34" charset="0"/>
                <a:cs typeface="Arial" panose="020B0604020202020204" pitchFamily="34" charset="0"/>
              </a:rPr>
              <a:t>(): Obtiene el texto de la etiqueta</a:t>
            </a:r>
          </a:p>
          <a:p>
            <a:r>
              <a:rPr lang="es-CL" sz="3600" dirty="0">
                <a:solidFill>
                  <a:schemeClr val="tx1"/>
                </a:solidFill>
                <a:latin typeface="Arial" panose="020B0604020202020204" pitchFamily="34" charset="0"/>
                <a:cs typeface="Arial" panose="020B0604020202020204" pitchFamily="34" charset="0"/>
              </a:rPr>
              <a:t>	</a:t>
            </a:r>
            <a:r>
              <a:rPr lang="es-CL" sz="3600" dirty="0" err="1">
                <a:solidFill>
                  <a:schemeClr val="tx1"/>
                </a:solidFill>
                <a:latin typeface="Arial" panose="020B0604020202020204" pitchFamily="34" charset="0"/>
                <a:cs typeface="Arial" panose="020B0604020202020204" pitchFamily="34" charset="0"/>
              </a:rPr>
              <a:t>setVisible</a:t>
            </a:r>
            <a:r>
              <a:rPr lang="es-CL" sz="3600" dirty="0">
                <a:solidFill>
                  <a:schemeClr val="tx1"/>
                </a:solidFill>
                <a:latin typeface="Arial" panose="020B0604020202020204" pitchFamily="34" charset="0"/>
                <a:cs typeface="Arial" panose="020B0604020202020204" pitchFamily="34" charset="0"/>
              </a:rPr>
              <a:t>(</a:t>
            </a:r>
            <a:r>
              <a:rPr lang="es-CL" sz="3600" dirty="0" err="1">
                <a:solidFill>
                  <a:schemeClr val="tx1"/>
                </a:solidFill>
                <a:latin typeface="Arial" panose="020B0604020202020204" pitchFamily="34" charset="0"/>
                <a:cs typeface="Arial" panose="020B0604020202020204" pitchFamily="34" charset="0"/>
              </a:rPr>
              <a:t>boolean</a:t>
            </a:r>
            <a:r>
              <a:rPr lang="es-CL" sz="3600" dirty="0">
                <a:solidFill>
                  <a:schemeClr val="tx1"/>
                </a:solidFill>
                <a:latin typeface="Arial" panose="020B0604020202020204" pitchFamily="34" charset="0"/>
                <a:cs typeface="Arial" panose="020B0604020202020204" pitchFamily="34" charset="0"/>
              </a:rPr>
              <a:t>): Cambia el estado visible/invisible</a:t>
            </a:r>
          </a:p>
          <a:p>
            <a:r>
              <a:rPr lang="es-CL" sz="3600" dirty="0">
                <a:solidFill>
                  <a:schemeClr val="tx1"/>
                </a:solidFill>
                <a:latin typeface="Arial" panose="020B0604020202020204" pitchFamily="34" charset="0"/>
                <a:cs typeface="Arial" panose="020B0604020202020204" pitchFamily="34" charset="0"/>
              </a:rPr>
              <a:t>	</a:t>
            </a:r>
            <a:r>
              <a:rPr lang="es-CL" sz="3600" dirty="0" err="1">
                <a:solidFill>
                  <a:schemeClr val="tx1"/>
                </a:solidFill>
                <a:latin typeface="Arial" panose="020B0604020202020204" pitchFamily="34" charset="0"/>
                <a:cs typeface="Arial" panose="020B0604020202020204" pitchFamily="34" charset="0"/>
              </a:rPr>
              <a:t>setEnabled</a:t>
            </a:r>
            <a:r>
              <a:rPr lang="es-CL" sz="3600" dirty="0">
                <a:solidFill>
                  <a:schemeClr val="tx1"/>
                </a:solidFill>
                <a:latin typeface="Arial" panose="020B0604020202020204" pitchFamily="34" charset="0"/>
                <a:cs typeface="Arial" panose="020B0604020202020204" pitchFamily="34" charset="0"/>
              </a:rPr>
              <a:t>(</a:t>
            </a:r>
            <a:r>
              <a:rPr lang="es-CL" sz="3600" dirty="0" err="1">
                <a:solidFill>
                  <a:schemeClr val="tx1"/>
                </a:solidFill>
                <a:latin typeface="Arial" panose="020B0604020202020204" pitchFamily="34" charset="0"/>
                <a:cs typeface="Arial" panose="020B0604020202020204" pitchFamily="34" charset="0"/>
              </a:rPr>
              <a:t>boolean</a:t>
            </a:r>
            <a:r>
              <a:rPr lang="es-CL" sz="3600" dirty="0">
                <a:solidFill>
                  <a:schemeClr val="tx1"/>
                </a:solidFill>
                <a:latin typeface="Arial" panose="020B0604020202020204" pitchFamily="34" charset="0"/>
                <a:cs typeface="Arial" panose="020B0604020202020204" pitchFamily="34" charset="0"/>
              </a:rPr>
              <a:t>): Cambia el estado habilitado/deshabilitado</a:t>
            </a:r>
          </a:p>
          <a:p>
            <a:pPr algn="just"/>
            <a:r>
              <a:rPr lang="es-CL" sz="3600" dirty="0">
                <a:solidFill>
                  <a:schemeClr val="tx1"/>
                </a:solidFill>
                <a:latin typeface="Arial" panose="020B0604020202020204" pitchFamily="34" charset="0"/>
                <a:cs typeface="Arial" panose="020B0604020202020204" pitchFamily="34" charset="0"/>
              </a:rPr>
              <a:t>	</a:t>
            </a:r>
          </a:p>
          <a:p>
            <a:pPr algn="just"/>
            <a:r>
              <a:rPr lang="es-CL" sz="3600" dirty="0">
                <a:solidFill>
                  <a:schemeClr val="tx2"/>
                </a:solidFill>
                <a:latin typeface="Arial" panose="020B0604020202020204" pitchFamily="34" charset="0"/>
                <a:ea typeface="Calibri"/>
                <a:cs typeface="Arial" panose="020B0604020202020204" pitchFamily="34" charset="0"/>
                <a:sym typeface="Calibri"/>
              </a:rPr>
              <a:t> </a:t>
            </a:r>
          </a:p>
          <a:p>
            <a:pPr algn="just"/>
            <a:r>
              <a:rPr lang="es-CL" sz="3600" b="1" dirty="0">
                <a:solidFill>
                  <a:schemeClr val="tx1"/>
                </a:solidFill>
                <a:latin typeface="Arial"/>
                <a:ea typeface="+mj-ea"/>
                <a:cs typeface="Arial"/>
                <a:sym typeface="Calibri"/>
              </a:rPr>
              <a:t>	</a:t>
            </a:r>
            <a:endParaRPr lang="es-ES_tradnl" sz="1200" dirty="0">
              <a:latin typeface="Calibri" panose="020F0502020204030204" pitchFamily="34" charset="0"/>
              <a:cs typeface="Calibri" panose="020F0502020204030204" pitchFamily="34" charset="0"/>
            </a:endParaRPr>
          </a:p>
        </p:txBody>
      </p:sp>
      <p:pic>
        <p:nvPicPr>
          <p:cNvPr id="3" name="Imagen 2">
            <a:extLst>
              <a:ext uri="{FF2B5EF4-FFF2-40B4-BE49-F238E27FC236}">
                <a16:creationId xmlns:a16="http://schemas.microsoft.com/office/drawing/2014/main" id="{2DD63FC7-CD92-FFCE-4464-72B548B9C67D}"/>
              </a:ext>
            </a:extLst>
          </p:cNvPr>
          <p:cNvPicPr>
            <a:picLocks noChangeAspect="1"/>
          </p:cNvPicPr>
          <p:nvPr/>
        </p:nvPicPr>
        <p:blipFill>
          <a:blip r:embed="rId3"/>
          <a:stretch>
            <a:fillRect/>
          </a:stretch>
        </p:blipFill>
        <p:spPr>
          <a:xfrm>
            <a:off x="15005050" y="3978275"/>
            <a:ext cx="2233914" cy="966017"/>
          </a:xfrm>
          <a:prstGeom prst="rect">
            <a:avLst/>
          </a:prstGeom>
          <a:ln>
            <a:solidFill>
              <a:schemeClr val="tx1"/>
            </a:solidFill>
          </a:ln>
        </p:spPr>
      </p:pic>
    </p:spTree>
    <p:extLst>
      <p:ext uri="{BB962C8B-B14F-4D97-AF65-F5344CB8AC3E}">
        <p14:creationId xmlns:p14="http://schemas.microsoft.com/office/powerpoint/2010/main" val="29125691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11FCC6-3B49-9D46-8B62-80E94C906F0A}"/>
              </a:ext>
            </a:extLst>
          </p:cNvPr>
          <p:cNvSpPr>
            <a:spLocks noGrp="1"/>
          </p:cNvSpPr>
          <p:nvPr>
            <p:ph type="title"/>
          </p:nvPr>
        </p:nvSpPr>
        <p:spPr/>
        <p:txBody>
          <a:bodyPr/>
          <a:lstStyle/>
          <a:p>
            <a:r>
              <a:rPr lang="es-CL" dirty="0"/>
              <a:t>Componentes</a:t>
            </a:r>
          </a:p>
        </p:txBody>
      </p:sp>
      <p:sp>
        <p:nvSpPr>
          <p:cNvPr id="9" name="Marcador de texto 3">
            <a:extLst>
              <a:ext uri="{FF2B5EF4-FFF2-40B4-BE49-F238E27FC236}">
                <a16:creationId xmlns:a16="http://schemas.microsoft.com/office/drawing/2014/main" id="{065353A1-4022-2DDA-EAE3-A14E27284EFB}"/>
              </a:ext>
            </a:extLst>
          </p:cNvPr>
          <p:cNvSpPr txBox="1">
            <a:spLocks/>
          </p:cNvSpPr>
          <p:nvPr/>
        </p:nvSpPr>
        <p:spPr>
          <a:xfrm>
            <a:off x="755650" y="1920874"/>
            <a:ext cx="18664662" cy="8673881"/>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r>
              <a:rPr lang="es-CL" sz="3600" b="1" i="1" dirty="0" err="1">
                <a:solidFill>
                  <a:schemeClr val="tx1"/>
                </a:solidFill>
                <a:latin typeface="Arial" panose="020B0604020202020204" pitchFamily="34" charset="0"/>
                <a:cs typeface="Arial" panose="020B0604020202020204" pitchFamily="34" charset="0"/>
              </a:rPr>
              <a:t>JTextField</a:t>
            </a:r>
            <a:endParaRPr lang="es-CL" sz="3600" b="1" i="1" dirty="0">
              <a:solidFill>
                <a:schemeClr val="tx1"/>
              </a:solidFill>
              <a:latin typeface="Arial" panose="020B0604020202020204" pitchFamily="34" charset="0"/>
              <a:cs typeface="Arial" panose="020B0604020202020204" pitchFamily="34" charset="0"/>
            </a:endParaRPr>
          </a:p>
          <a:p>
            <a:pPr algn="just"/>
            <a:r>
              <a:rPr lang="es-CL" sz="3600" dirty="0">
                <a:solidFill>
                  <a:schemeClr val="tx1"/>
                </a:solidFill>
                <a:latin typeface="Arial" panose="020B0604020202020204" pitchFamily="34" charset="0"/>
                <a:cs typeface="Arial" panose="020B0604020202020204" pitchFamily="34" charset="0"/>
              </a:rPr>
              <a:t>Un campo de texto es un control básico que permite al usuario ingresar texto.</a:t>
            </a:r>
          </a:p>
          <a:p>
            <a:endParaRPr lang="es-CL" sz="3600" dirty="0">
              <a:solidFill>
                <a:schemeClr val="tx1"/>
              </a:solidFill>
              <a:latin typeface="Arial" panose="020B0604020202020204" pitchFamily="34" charset="0"/>
              <a:cs typeface="Arial" panose="020B0604020202020204" pitchFamily="34" charset="0"/>
            </a:endParaRPr>
          </a:p>
          <a:p>
            <a:r>
              <a:rPr lang="es-CL" sz="3600" b="1" dirty="0">
                <a:solidFill>
                  <a:srgbClr val="0070C0"/>
                </a:solidFill>
                <a:latin typeface="Arial" panose="020B0604020202020204" pitchFamily="34" charset="0"/>
                <a:cs typeface="Arial" panose="020B0604020202020204" pitchFamily="34" charset="0"/>
              </a:rPr>
              <a:t>Prefijo</a:t>
            </a:r>
            <a:r>
              <a:rPr lang="es-CL" sz="3600" dirty="0">
                <a:solidFill>
                  <a:schemeClr val="tx1"/>
                </a:solidFill>
                <a:latin typeface="Arial" panose="020B0604020202020204" pitchFamily="34" charset="0"/>
                <a:cs typeface="Arial" panose="020B0604020202020204" pitchFamily="34" charset="0"/>
              </a:rPr>
              <a:t>: </a:t>
            </a:r>
            <a:r>
              <a:rPr lang="es-CL" sz="3600" dirty="0" err="1">
                <a:solidFill>
                  <a:schemeClr val="tx1"/>
                </a:solidFill>
                <a:latin typeface="Arial" panose="020B0604020202020204" pitchFamily="34" charset="0"/>
                <a:cs typeface="Arial" panose="020B0604020202020204" pitchFamily="34" charset="0"/>
              </a:rPr>
              <a:t>txt</a:t>
            </a:r>
            <a:endParaRPr lang="es-CL" sz="3600" dirty="0">
              <a:solidFill>
                <a:schemeClr val="tx1"/>
              </a:solidFill>
              <a:latin typeface="Arial" panose="020B0604020202020204" pitchFamily="34" charset="0"/>
              <a:cs typeface="Arial" panose="020B0604020202020204" pitchFamily="34" charset="0"/>
            </a:endParaRPr>
          </a:p>
          <a:p>
            <a:endParaRPr lang="es-CL" sz="3600" dirty="0">
              <a:solidFill>
                <a:schemeClr val="tx1"/>
              </a:solidFill>
              <a:latin typeface="Arial" panose="020B0604020202020204" pitchFamily="34" charset="0"/>
              <a:cs typeface="Arial" panose="020B0604020202020204" pitchFamily="34" charset="0"/>
            </a:endParaRPr>
          </a:p>
          <a:p>
            <a:r>
              <a:rPr lang="es-CL" sz="3600" b="1" dirty="0">
                <a:solidFill>
                  <a:srgbClr val="0070C0"/>
                </a:solidFill>
                <a:latin typeface="Arial" panose="020B0604020202020204" pitchFamily="34" charset="0"/>
                <a:cs typeface="Arial" panose="020B0604020202020204" pitchFamily="34" charset="0"/>
              </a:rPr>
              <a:t>Propiedades</a:t>
            </a:r>
          </a:p>
          <a:p>
            <a:r>
              <a:rPr lang="es-CL" sz="3600" dirty="0">
                <a:solidFill>
                  <a:schemeClr val="tx1"/>
                </a:solidFill>
                <a:latin typeface="Arial" panose="020B0604020202020204" pitchFamily="34" charset="0"/>
                <a:cs typeface="Arial" panose="020B0604020202020204" pitchFamily="34" charset="0"/>
              </a:rPr>
              <a:t>  	</a:t>
            </a:r>
            <a:r>
              <a:rPr lang="es-CL" sz="3600" dirty="0" err="1">
                <a:solidFill>
                  <a:schemeClr val="tx1"/>
                </a:solidFill>
                <a:latin typeface="Arial" panose="020B0604020202020204" pitchFamily="34" charset="0"/>
                <a:cs typeface="Arial" panose="020B0604020202020204" pitchFamily="34" charset="0"/>
              </a:rPr>
              <a:t>text</a:t>
            </a:r>
            <a:r>
              <a:rPr lang="es-CL" sz="3600" dirty="0">
                <a:solidFill>
                  <a:schemeClr val="tx1"/>
                </a:solidFill>
                <a:latin typeface="Arial" panose="020B0604020202020204" pitchFamily="34" charset="0"/>
                <a:cs typeface="Arial" panose="020B0604020202020204" pitchFamily="34" charset="0"/>
              </a:rPr>
              <a:t>: Permite modificar el texto del campo de texto</a:t>
            </a:r>
          </a:p>
          <a:p>
            <a:endParaRPr lang="es-CL" sz="3600" dirty="0">
              <a:solidFill>
                <a:schemeClr val="tx1"/>
              </a:solidFill>
              <a:latin typeface="Arial" panose="020B0604020202020204" pitchFamily="34" charset="0"/>
              <a:cs typeface="Arial" panose="020B0604020202020204" pitchFamily="34" charset="0"/>
            </a:endParaRPr>
          </a:p>
          <a:p>
            <a:r>
              <a:rPr lang="es-CL" sz="3600" b="1" dirty="0">
                <a:solidFill>
                  <a:srgbClr val="0070C0"/>
                </a:solidFill>
                <a:latin typeface="Arial" panose="020B0604020202020204" pitchFamily="34" charset="0"/>
                <a:cs typeface="Arial" panose="020B0604020202020204" pitchFamily="34" charset="0"/>
              </a:rPr>
              <a:t>Métodos</a:t>
            </a:r>
          </a:p>
          <a:p>
            <a:r>
              <a:rPr lang="es-CL" sz="3600" dirty="0">
                <a:solidFill>
                  <a:schemeClr val="tx1"/>
                </a:solidFill>
                <a:latin typeface="Arial" panose="020B0604020202020204" pitchFamily="34" charset="0"/>
                <a:cs typeface="Arial" panose="020B0604020202020204" pitchFamily="34" charset="0"/>
              </a:rPr>
              <a:t>	</a:t>
            </a:r>
            <a:r>
              <a:rPr lang="es-CL" sz="3600" dirty="0" err="1">
                <a:solidFill>
                  <a:schemeClr val="tx1"/>
                </a:solidFill>
                <a:latin typeface="Arial" panose="020B0604020202020204" pitchFamily="34" charset="0"/>
                <a:cs typeface="Arial" panose="020B0604020202020204" pitchFamily="34" charset="0"/>
              </a:rPr>
              <a:t>setText</a:t>
            </a:r>
            <a:r>
              <a:rPr lang="es-CL" sz="3600" dirty="0">
                <a:solidFill>
                  <a:schemeClr val="tx1"/>
                </a:solidFill>
                <a:latin typeface="Arial" panose="020B0604020202020204" pitchFamily="34" charset="0"/>
                <a:cs typeface="Arial" panose="020B0604020202020204" pitchFamily="34" charset="0"/>
              </a:rPr>
              <a:t>(String): Cambia el texto del campo de texto</a:t>
            </a:r>
          </a:p>
          <a:p>
            <a:r>
              <a:rPr lang="es-CL" sz="3600" dirty="0">
                <a:solidFill>
                  <a:schemeClr val="tx1"/>
                </a:solidFill>
                <a:latin typeface="Arial" panose="020B0604020202020204" pitchFamily="34" charset="0"/>
                <a:cs typeface="Arial" panose="020B0604020202020204" pitchFamily="34" charset="0"/>
              </a:rPr>
              <a:t>	</a:t>
            </a:r>
            <a:r>
              <a:rPr lang="es-CL" sz="3600" b="1" dirty="0" err="1">
                <a:solidFill>
                  <a:schemeClr val="tx1"/>
                </a:solidFill>
                <a:latin typeface="Arial" panose="020B0604020202020204" pitchFamily="34" charset="0"/>
                <a:cs typeface="Arial" panose="020B0604020202020204" pitchFamily="34" charset="0"/>
              </a:rPr>
              <a:t>getText</a:t>
            </a:r>
            <a:r>
              <a:rPr lang="es-CL" sz="3600" dirty="0">
                <a:solidFill>
                  <a:schemeClr val="tx1"/>
                </a:solidFill>
                <a:latin typeface="Arial" panose="020B0604020202020204" pitchFamily="34" charset="0"/>
                <a:cs typeface="Arial" panose="020B0604020202020204" pitchFamily="34" charset="0"/>
              </a:rPr>
              <a:t>(): Obtiene el texto escrito en el campo</a:t>
            </a:r>
          </a:p>
          <a:p>
            <a:r>
              <a:rPr lang="es-CL" sz="3600" dirty="0">
                <a:solidFill>
                  <a:schemeClr val="tx1"/>
                </a:solidFill>
                <a:latin typeface="Arial" panose="020B0604020202020204" pitchFamily="34" charset="0"/>
                <a:cs typeface="Arial" panose="020B0604020202020204" pitchFamily="34" charset="0"/>
              </a:rPr>
              <a:t>	</a:t>
            </a:r>
            <a:r>
              <a:rPr lang="es-CL" sz="3600" dirty="0" err="1">
                <a:solidFill>
                  <a:schemeClr val="tx1"/>
                </a:solidFill>
                <a:latin typeface="Arial" panose="020B0604020202020204" pitchFamily="34" charset="0"/>
                <a:cs typeface="Arial" panose="020B0604020202020204" pitchFamily="34" charset="0"/>
              </a:rPr>
              <a:t>setVisible</a:t>
            </a:r>
            <a:r>
              <a:rPr lang="es-CL" sz="3600" dirty="0">
                <a:solidFill>
                  <a:schemeClr val="tx1"/>
                </a:solidFill>
                <a:latin typeface="Arial" panose="020B0604020202020204" pitchFamily="34" charset="0"/>
                <a:cs typeface="Arial" panose="020B0604020202020204" pitchFamily="34" charset="0"/>
              </a:rPr>
              <a:t>(</a:t>
            </a:r>
            <a:r>
              <a:rPr lang="es-CL" sz="3600" dirty="0" err="1">
                <a:solidFill>
                  <a:schemeClr val="tx1"/>
                </a:solidFill>
                <a:latin typeface="Arial" panose="020B0604020202020204" pitchFamily="34" charset="0"/>
                <a:cs typeface="Arial" panose="020B0604020202020204" pitchFamily="34" charset="0"/>
              </a:rPr>
              <a:t>boolean</a:t>
            </a:r>
            <a:r>
              <a:rPr lang="es-CL" sz="3600" dirty="0">
                <a:solidFill>
                  <a:schemeClr val="tx1"/>
                </a:solidFill>
                <a:latin typeface="Arial" panose="020B0604020202020204" pitchFamily="34" charset="0"/>
                <a:cs typeface="Arial" panose="020B0604020202020204" pitchFamily="34" charset="0"/>
              </a:rPr>
              <a:t>): Cambia el estado visible/invisible</a:t>
            </a:r>
          </a:p>
          <a:p>
            <a:r>
              <a:rPr lang="es-CL" sz="3600" dirty="0">
                <a:solidFill>
                  <a:schemeClr val="tx1"/>
                </a:solidFill>
                <a:latin typeface="Arial" panose="020B0604020202020204" pitchFamily="34" charset="0"/>
                <a:cs typeface="Arial" panose="020B0604020202020204" pitchFamily="34" charset="0"/>
              </a:rPr>
              <a:t>	</a:t>
            </a:r>
            <a:r>
              <a:rPr lang="es-CL" sz="3600" dirty="0" err="1">
                <a:solidFill>
                  <a:schemeClr val="tx1"/>
                </a:solidFill>
                <a:latin typeface="Arial" panose="020B0604020202020204" pitchFamily="34" charset="0"/>
                <a:cs typeface="Arial" panose="020B0604020202020204" pitchFamily="34" charset="0"/>
              </a:rPr>
              <a:t>setEnabled</a:t>
            </a:r>
            <a:r>
              <a:rPr lang="es-CL" sz="3600" dirty="0">
                <a:solidFill>
                  <a:schemeClr val="tx1"/>
                </a:solidFill>
                <a:latin typeface="Arial" panose="020B0604020202020204" pitchFamily="34" charset="0"/>
                <a:cs typeface="Arial" panose="020B0604020202020204" pitchFamily="34" charset="0"/>
              </a:rPr>
              <a:t>(</a:t>
            </a:r>
            <a:r>
              <a:rPr lang="es-CL" sz="3600" dirty="0" err="1">
                <a:solidFill>
                  <a:schemeClr val="tx1"/>
                </a:solidFill>
                <a:latin typeface="Arial" panose="020B0604020202020204" pitchFamily="34" charset="0"/>
                <a:cs typeface="Arial" panose="020B0604020202020204" pitchFamily="34" charset="0"/>
              </a:rPr>
              <a:t>boolean</a:t>
            </a:r>
            <a:r>
              <a:rPr lang="es-CL" sz="3600" dirty="0">
                <a:solidFill>
                  <a:schemeClr val="tx1"/>
                </a:solidFill>
                <a:latin typeface="Arial" panose="020B0604020202020204" pitchFamily="34" charset="0"/>
                <a:cs typeface="Arial" panose="020B0604020202020204" pitchFamily="34" charset="0"/>
              </a:rPr>
              <a:t>): Cambia el estado habilitado/deshabilitado</a:t>
            </a:r>
          </a:p>
          <a:p>
            <a:pPr algn="just"/>
            <a:r>
              <a:rPr lang="es-CL" sz="3600" dirty="0">
                <a:solidFill>
                  <a:schemeClr val="tx1"/>
                </a:solidFill>
                <a:latin typeface="Arial" panose="020B0604020202020204" pitchFamily="34" charset="0"/>
                <a:cs typeface="Arial" panose="020B0604020202020204" pitchFamily="34" charset="0"/>
              </a:rPr>
              <a:t>	</a:t>
            </a:r>
          </a:p>
          <a:p>
            <a:pPr algn="just"/>
            <a:r>
              <a:rPr lang="es-CL" sz="3600" dirty="0">
                <a:solidFill>
                  <a:schemeClr val="tx2"/>
                </a:solidFill>
                <a:latin typeface="Arial" panose="020B0604020202020204" pitchFamily="34" charset="0"/>
                <a:ea typeface="Calibri"/>
                <a:cs typeface="Arial" panose="020B0604020202020204" pitchFamily="34" charset="0"/>
                <a:sym typeface="Calibri"/>
              </a:rPr>
              <a:t> </a:t>
            </a:r>
          </a:p>
          <a:p>
            <a:pPr algn="just"/>
            <a:r>
              <a:rPr lang="es-CL" sz="3600" b="1" dirty="0">
                <a:solidFill>
                  <a:schemeClr val="tx1"/>
                </a:solidFill>
                <a:latin typeface="Arial"/>
                <a:ea typeface="+mj-ea"/>
                <a:cs typeface="Arial"/>
                <a:sym typeface="Calibri"/>
              </a:rPr>
              <a:t>	</a:t>
            </a:r>
            <a:endParaRPr lang="es-ES_tradnl" sz="1200" dirty="0">
              <a:latin typeface="Calibri" panose="020F0502020204030204" pitchFamily="34" charset="0"/>
              <a:cs typeface="Calibri" panose="020F0502020204030204" pitchFamily="34" charset="0"/>
            </a:endParaRPr>
          </a:p>
        </p:txBody>
      </p:sp>
      <p:pic>
        <p:nvPicPr>
          <p:cNvPr id="4" name="Imagen 3">
            <a:extLst>
              <a:ext uri="{FF2B5EF4-FFF2-40B4-BE49-F238E27FC236}">
                <a16:creationId xmlns:a16="http://schemas.microsoft.com/office/drawing/2014/main" id="{6EFEB34C-228E-C7BD-4182-EE951503E234}"/>
              </a:ext>
            </a:extLst>
          </p:cNvPr>
          <p:cNvPicPr>
            <a:picLocks noChangeAspect="1"/>
          </p:cNvPicPr>
          <p:nvPr/>
        </p:nvPicPr>
        <p:blipFill>
          <a:blip r:embed="rId3"/>
          <a:stretch>
            <a:fillRect/>
          </a:stretch>
        </p:blipFill>
        <p:spPr>
          <a:xfrm>
            <a:off x="12719050" y="3609975"/>
            <a:ext cx="5966806" cy="2044700"/>
          </a:xfrm>
          <a:prstGeom prst="rect">
            <a:avLst/>
          </a:prstGeom>
        </p:spPr>
      </p:pic>
    </p:spTree>
    <p:extLst>
      <p:ext uri="{BB962C8B-B14F-4D97-AF65-F5344CB8AC3E}">
        <p14:creationId xmlns:p14="http://schemas.microsoft.com/office/powerpoint/2010/main" val="29773480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11FCC6-3B49-9D46-8B62-80E94C906F0A}"/>
              </a:ext>
            </a:extLst>
          </p:cNvPr>
          <p:cNvSpPr>
            <a:spLocks noGrp="1"/>
          </p:cNvSpPr>
          <p:nvPr>
            <p:ph type="title"/>
          </p:nvPr>
        </p:nvSpPr>
        <p:spPr/>
        <p:txBody>
          <a:bodyPr/>
          <a:lstStyle/>
          <a:p>
            <a:r>
              <a:rPr lang="es-CL" dirty="0"/>
              <a:t>Componentes</a:t>
            </a:r>
          </a:p>
        </p:txBody>
      </p:sp>
      <p:sp>
        <p:nvSpPr>
          <p:cNvPr id="9" name="Marcador de texto 3">
            <a:extLst>
              <a:ext uri="{FF2B5EF4-FFF2-40B4-BE49-F238E27FC236}">
                <a16:creationId xmlns:a16="http://schemas.microsoft.com/office/drawing/2014/main" id="{065353A1-4022-2DDA-EAE3-A14E27284EFB}"/>
              </a:ext>
            </a:extLst>
          </p:cNvPr>
          <p:cNvSpPr txBox="1">
            <a:spLocks/>
          </p:cNvSpPr>
          <p:nvPr/>
        </p:nvSpPr>
        <p:spPr>
          <a:xfrm>
            <a:off x="755650" y="1920874"/>
            <a:ext cx="18664662" cy="8673881"/>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r>
              <a:rPr lang="es-CL" sz="3600" b="1" i="1" dirty="0" err="1">
                <a:solidFill>
                  <a:schemeClr val="tx1"/>
                </a:solidFill>
                <a:latin typeface="Arial" panose="020B0604020202020204" pitchFamily="34" charset="0"/>
                <a:cs typeface="Arial" panose="020B0604020202020204" pitchFamily="34" charset="0"/>
              </a:rPr>
              <a:t>JTextArea</a:t>
            </a:r>
            <a:endParaRPr lang="es-CL" sz="3600" b="1" i="1" dirty="0">
              <a:solidFill>
                <a:schemeClr val="tx1"/>
              </a:solidFill>
              <a:latin typeface="Arial" panose="020B0604020202020204" pitchFamily="34" charset="0"/>
              <a:cs typeface="Arial" panose="020B0604020202020204" pitchFamily="34" charset="0"/>
            </a:endParaRPr>
          </a:p>
          <a:p>
            <a:pPr algn="just"/>
            <a:r>
              <a:rPr lang="es-CL" sz="3600" dirty="0">
                <a:solidFill>
                  <a:schemeClr val="tx1"/>
                </a:solidFill>
                <a:latin typeface="Arial" panose="020B0604020202020204" pitchFamily="34" charset="0"/>
                <a:cs typeface="Arial" panose="020B0604020202020204" pitchFamily="34" charset="0"/>
              </a:rPr>
              <a:t>Un </a:t>
            </a:r>
            <a:r>
              <a:rPr lang="es-CL" sz="3600" dirty="0" err="1">
                <a:solidFill>
                  <a:schemeClr val="tx1"/>
                </a:solidFill>
                <a:latin typeface="Arial" panose="020B0604020202020204" pitchFamily="34" charset="0"/>
                <a:cs typeface="Arial" panose="020B0604020202020204" pitchFamily="34" charset="0"/>
              </a:rPr>
              <a:t>JTextArea</a:t>
            </a:r>
            <a:r>
              <a:rPr lang="es-CL" sz="3600" dirty="0">
                <a:solidFill>
                  <a:schemeClr val="tx1"/>
                </a:solidFill>
                <a:latin typeface="Arial" panose="020B0604020202020204" pitchFamily="34" charset="0"/>
                <a:cs typeface="Arial" panose="020B0604020202020204" pitchFamily="34" charset="0"/>
              </a:rPr>
              <a:t> es un componente básico del Swing de Java y su función principal es la de capturar texto ingresado por el teclado. Su funcionamiento es idéntico a </a:t>
            </a:r>
            <a:r>
              <a:rPr lang="es-CL" sz="3600" dirty="0" err="1">
                <a:solidFill>
                  <a:schemeClr val="tx1"/>
                </a:solidFill>
                <a:latin typeface="Arial" panose="020B0604020202020204" pitchFamily="34" charset="0"/>
                <a:cs typeface="Arial" panose="020B0604020202020204" pitchFamily="34" charset="0"/>
              </a:rPr>
              <a:t>JTextField</a:t>
            </a:r>
            <a:r>
              <a:rPr lang="es-CL" sz="3600" dirty="0">
                <a:solidFill>
                  <a:schemeClr val="tx1"/>
                </a:solidFill>
                <a:latin typeface="Arial" panose="020B0604020202020204" pitchFamily="34" charset="0"/>
                <a:cs typeface="Arial" panose="020B0604020202020204" pitchFamily="34" charset="0"/>
              </a:rPr>
              <a:t>, con la diferencia que tiene la propiedad de ser multilínea.</a:t>
            </a:r>
          </a:p>
          <a:p>
            <a:endParaRPr lang="es-CL" sz="3600" b="1" dirty="0">
              <a:latin typeface="Arial" panose="020B0604020202020204" pitchFamily="34" charset="0"/>
              <a:cs typeface="Arial" panose="020B0604020202020204" pitchFamily="34" charset="0"/>
            </a:endParaRPr>
          </a:p>
          <a:p>
            <a:r>
              <a:rPr lang="es-CL" sz="3600" b="1" dirty="0">
                <a:solidFill>
                  <a:srgbClr val="0070C0"/>
                </a:solidFill>
                <a:latin typeface="Arial" panose="020B0604020202020204" pitchFamily="34" charset="0"/>
                <a:cs typeface="Arial" panose="020B0604020202020204" pitchFamily="34" charset="0"/>
              </a:rPr>
              <a:t>Prefijo</a:t>
            </a:r>
            <a:r>
              <a:rPr lang="es-CL" sz="3600" dirty="0">
                <a:solidFill>
                  <a:schemeClr val="tx1"/>
                </a:solidFill>
                <a:latin typeface="Arial" panose="020B0604020202020204" pitchFamily="34" charset="0"/>
                <a:cs typeface="Arial" panose="020B0604020202020204" pitchFamily="34" charset="0"/>
              </a:rPr>
              <a:t>: </a:t>
            </a:r>
            <a:r>
              <a:rPr lang="es-CL" sz="3600" dirty="0" err="1">
                <a:solidFill>
                  <a:schemeClr val="tx1"/>
                </a:solidFill>
                <a:latin typeface="Arial" panose="020B0604020202020204" pitchFamily="34" charset="0"/>
                <a:cs typeface="Arial" panose="020B0604020202020204" pitchFamily="34" charset="0"/>
              </a:rPr>
              <a:t>txa</a:t>
            </a:r>
            <a:endParaRPr lang="es-CL" sz="3600" dirty="0">
              <a:solidFill>
                <a:schemeClr val="tx1"/>
              </a:solidFill>
              <a:latin typeface="Arial" panose="020B0604020202020204" pitchFamily="34" charset="0"/>
              <a:cs typeface="Arial" panose="020B0604020202020204" pitchFamily="34" charset="0"/>
            </a:endParaRPr>
          </a:p>
          <a:p>
            <a:endParaRPr lang="es-CL" sz="3600" dirty="0">
              <a:solidFill>
                <a:schemeClr val="tx1"/>
              </a:solidFill>
              <a:latin typeface="Arial" panose="020B0604020202020204" pitchFamily="34" charset="0"/>
              <a:cs typeface="Arial" panose="020B0604020202020204" pitchFamily="34" charset="0"/>
            </a:endParaRPr>
          </a:p>
          <a:p>
            <a:r>
              <a:rPr lang="es-CL" sz="3600" b="1" dirty="0">
                <a:solidFill>
                  <a:srgbClr val="0070C0"/>
                </a:solidFill>
                <a:latin typeface="Arial" panose="020B0604020202020204" pitchFamily="34" charset="0"/>
                <a:cs typeface="Arial" panose="020B0604020202020204" pitchFamily="34" charset="0"/>
              </a:rPr>
              <a:t>Propiedades</a:t>
            </a:r>
          </a:p>
          <a:p>
            <a:r>
              <a:rPr lang="es-CL" sz="3600" dirty="0">
                <a:solidFill>
                  <a:schemeClr val="tx1"/>
                </a:solidFill>
                <a:latin typeface="Arial" panose="020B0604020202020204" pitchFamily="34" charset="0"/>
                <a:cs typeface="Arial" panose="020B0604020202020204" pitchFamily="34" charset="0"/>
              </a:rPr>
              <a:t>  	</a:t>
            </a:r>
            <a:r>
              <a:rPr lang="es-CL" sz="3600" dirty="0" err="1">
                <a:solidFill>
                  <a:schemeClr val="tx1"/>
                </a:solidFill>
                <a:latin typeface="Arial" panose="020B0604020202020204" pitchFamily="34" charset="0"/>
                <a:cs typeface="Arial" panose="020B0604020202020204" pitchFamily="34" charset="0"/>
              </a:rPr>
              <a:t>text</a:t>
            </a:r>
            <a:r>
              <a:rPr lang="es-CL" sz="3600" dirty="0">
                <a:solidFill>
                  <a:schemeClr val="tx1"/>
                </a:solidFill>
                <a:latin typeface="Arial" panose="020B0604020202020204" pitchFamily="34" charset="0"/>
                <a:cs typeface="Arial" panose="020B0604020202020204" pitchFamily="34" charset="0"/>
              </a:rPr>
              <a:t>: Permite modificar el texto del área de texto</a:t>
            </a:r>
          </a:p>
          <a:p>
            <a:endParaRPr lang="es-CL" sz="3600" dirty="0">
              <a:solidFill>
                <a:schemeClr val="tx1"/>
              </a:solidFill>
              <a:latin typeface="Arial" panose="020B0604020202020204" pitchFamily="34" charset="0"/>
              <a:cs typeface="Arial" panose="020B0604020202020204" pitchFamily="34" charset="0"/>
            </a:endParaRPr>
          </a:p>
          <a:p>
            <a:r>
              <a:rPr lang="es-CL" sz="3600" b="1" dirty="0">
                <a:solidFill>
                  <a:srgbClr val="0070C0"/>
                </a:solidFill>
                <a:latin typeface="Arial" panose="020B0604020202020204" pitchFamily="34" charset="0"/>
                <a:cs typeface="Arial" panose="020B0604020202020204" pitchFamily="34" charset="0"/>
              </a:rPr>
              <a:t>Métodos</a:t>
            </a:r>
          </a:p>
          <a:p>
            <a:r>
              <a:rPr lang="es-CL" sz="3600" dirty="0">
                <a:solidFill>
                  <a:schemeClr val="tx1"/>
                </a:solidFill>
                <a:latin typeface="Arial" panose="020B0604020202020204" pitchFamily="34" charset="0"/>
                <a:cs typeface="Arial" panose="020B0604020202020204" pitchFamily="34" charset="0"/>
              </a:rPr>
              <a:t>	</a:t>
            </a:r>
            <a:r>
              <a:rPr lang="es-CL" sz="3600" dirty="0" err="1">
                <a:solidFill>
                  <a:schemeClr val="tx1"/>
                </a:solidFill>
                <a:latin typeface="Arial" panose="020B0604020202020204" pitchFamily="34" charset="0"/>
                <a:cs typeface="Arial" panose="020B0604020202020204" pitchFamily="34" charset="0"/>
              </a:rPr>
              <a:t>setText</a:t>
            </a:r>
            <a:r>
              <a:rPr lang="es-CL" sz="3600" dirty="0">
                <a:solidFill>
                  <a:schemeClr val="tx1"/>
                </a:solidFill>
                <a:latin typeface="Arial" panose="020B0604020202020204" pitchFamily="34" charset="0"/>
                <a:cs typeface="Arial" panose="020B0604020202020204" pitchFamily="34" charset="0"/>
              </a:rPr>
              <a:t>(String): Cambia el texto del área de texto</a:t>
            </a:r>
          </a:p>
          <a:p>
            <a:r>
              <a:rPr lang="es-CL" sz="3600" dirty="0">
                <a:solidFill>
                  <a:schemeClr val="tx1"/>
                </a:solidFill>
                <a:latin typeface="Arial" panose="020B0604020202020204" pitchFamily="34" charset="0"/>
                <a:cs typeface="Arial" panose="020B0604020202020204" pitchFamily="34" charset="0"/>
              </a:rPr>
              <a:t>	</a:t>
            </a:r>
            <a:r>
              <a:rPr lang="es-CL" sz="3600" b="1" dirty="0" err="1">
                <a:solidFill>
                  <a:schemeClr val="tx1"/>
                </a:solidFill>
                <a:latin typeface="Arial" panose="020B0604020202020204" pitchFamily="34" charset="0"/>
                <a:cs typeface="Arial" panose="020B0604020202020204" pitchFamily="34" charset="0"/>
              </a:rPr>
              <a:t>getText</a:t>
            </a:r>
            <a:r>
              <a:rPr lang="es-CL" sz="3600" dirty="0">
                <a:solidFill>
                  <a:schemeClr val="tx1"/>
                </a:solidFill>
                <a:latin typeface="Arial" panose="020B0604020202020204" pitchFamily="34" charset="0"/>
                <a:cs typeface="Arial" panose="020B0604020202020204" pitchFamily="34" charset="0"/>
              </a:rPr>
              <a:t>(): Obtiene el texto escrito en el </a:t>
            </a:r>
            <a:r>
              <a:rPr lang="es-CL" sz="3600" dirty="0" err="1">
                <a:solidFill>
                  <a:schemeClr val="tx1"/>
                </a:solidFill>
                <a:latin typeface="Arial" panose="020B0604020202020204" pitchFamily="34" charset="0"/>
                <a:cs typeface="Arial" panose="020B0604020202020204" pitchFamily="34" charset="0"/>
              </a:rPr>
              <a:t>textarea</a:t>
            </a:r>
            <a:endParaRPr lang="es-CL" sz="3600" dirty="0">
              <a:solidFill>
                <a:schemeClr val="tx1"/>
              </a:solidFill>
              <a:latin typeface="Arial" panose="020B0604020202020204" pitchFamily="34" charset="0"/>
              <a:cs typeface="Arial" panose="020B0604020202020204" pitchFamily="34" charset="0"/>
            </a:endParaRPr>
          </a:p>
          <a:p>
            <a:r>
              <a:rPr lang="es-CL" sz="3600" dirty="0">
                <a:solidFill>
                  <a:schemeClr val="tx1"/>
                </a:solidFill>
                <a:latin typeface="Arial" panose="020B0604020202020204" pitchFamily="34" charset="0"/>
                <a:cs typeface="Arial" panose="020B0604020202020204" pitchFamily="34" charset="0"/>
              </a:rPr>
              <a:t>	</a:t>
            </a:r>
            <a:r>
              <a:rPr lang="es-CL" sz="3600" dirty="0" err="1">
                <a:solidFill>
                  <a:schemeClr val="tx1"/>
                </a:solidFill>
                <a:latin typeface="Arial" panose="020B0604020202020204" pitchFamily="34" charset="0"/>
                <a:cs typeface="Arial" panose="020B0604020202020204" pitchFamily="34" charset="0"/>
              </a:rPr>
              <a:t>setVisible</a:t>
            </a:r>
            <a:r>
              <a:rPr lang="es-CL" sz="3600" dirty="0">
                <a:solidFill>
                  <a:schemeClr val="tx1"/>
                </a:solidFill>
                <a:latin typeface="Arial" panose="020B0604020202020204" pitchFamily="34" charset="0"/>
                <a:cs typeface="Arial" panose="020B0604020202020204" pitchFamily="34" charset="0"/>
              </a:rPr>
              <a:t>(</a:t>
            </a:r>
            <a:r>
              <a:rPr lang="es-CL" sz="3600" dirty="0" err="1">
                <a:solidFill>
                  <a:schemeClr val="tx1"/>
                </a:solidFill>
                <a:latin typeface="Arial" panose="020B0604020202020204" pitchFamily="34" charset="0"/>
                <a:cs typeface="Arial" panose="020B0604020202020204" pitchFamily="34" charset="0"/>
              </a:rPr>
              <a:t>boolean</a:t>
            </a:r>
            <a:r>
              <a:rPr lang="es-CL" sz="3600" dirty="0">
                <a:solidFill>
                  <a:schemeClr val="tx1"/>
                </a:solidFill>
                <a:latin typeface="Arial" panose="020B0604020202020204" pitchFamily="34" charset="0"/>
                <a:cs typeface="Arial" panose="020B0604020202020204" pitchFamily="34" charset="0"/>
              </a:rPr>
              <a:t>): Cambia el estado visible/invisible</a:t>
            </a:r>
          </a:p>
          <a:p>
            <a:r>
              <a:rPr lang="es-CL" sz="3600" dirty="0">
                <a:solidFill>
                  <a:schemeClr val="tx1"/>
                </a:solidFill>
                <a:latin typeface="Arial" panose="020B0604020202020204" pitchFamily="34" charset="0"/>
                <a:cs typeface="Arial" panose="020B0604020202020204" pitchFamily="34" charset="0"/>
              </a:rPr>
              <a:t>	</a:t>
            </a:r>
            <a:r>
              <a:rPr lang="es-CL" sz="3600" dirty="0" err="1">
                <a:solidFill>
                  <a:schemeClr val="tx1"/>
                </a:solidFill>
                <a:latin typeface="Arial" panose="020B0604020202020204" pitchFamily="34" charset="0"/>
                <a:cs typeface="Arial" panose="020B0604020202020204" pitchFamily="34" charset="0"/>
              </a:rPr>
              <a:t>setEnabled</a:t>
            </a:r>
            <a:r>
              <a:rPr lang="es-CL" sz="3600" dirty="0">
                <a:solidFill>
                  <a:schemeClr val="tx1"/>
                </a:solidFill>
                <a:latin typeface="Arial" panose="020B0604020202020204" pitchFamily="34" charset="0"/>
                <a:cs typeface="Arial" panose="020B0604020202020204" pitchFamily="34" charset="0"/>
              </a:rPr>
              <a:t>(</a:t>
            </a:r>
            <a:r>
              <a:rPr lang="es-CL" sz="3600" dirty="0" err="1">
                <a:solidFill>
                  <a:schemeClr val="tx1"/>
                </a:solidFill>
                <a:latin typeface="Arial" panose="020B0604020202020204" pitchFamily="34" charset="0"/>
                <a:cs typeface="Arial" panose="020B0604020202020204" pitchFamily="34" charset="0"/>
              </a:rPr>
              <a:t>boolean</a:t>
            </a:r>
            <a:r>
              <a:rPr lang="es-CL" sz="3600" dirty="0">
                <a:solidFill>
                  <a:schemeClr val="tx1"/>
                </a:solidFill>
                <a:latin typeface="Arial" panose="020B0604020202020204" pitchFamily="34" charset="0"/>
                <a:cs typeface="Arial" panose="020B0604020202020204" pitchFamily="34" charset="0"/>
              </a:rPr>
              <a:t>): Cambia el estado habilitado/deshabilitado</a:t>
            </a:r>
          </a:p>
          <a:p>
            <a:pPr algn="just"/>
            <a:r>
              <a:rPr lang="es-CL" sz="3600" dirty="0">
                <a:solidFill>
                  <a:schemeClr val="tx1"/>
                </a:solidFill>
                <a:latin typeface="Arial" panose="020B0604020202020204" pitchFamily="34" charset="0"/>
                <a:cs typeface="Arial" panose="020B0604020202020204" pitchFamily="34" charset="0"/>
              </a:rPr>
              <a:t>	</a:t>
            </a:r>
          </a:p>
          <a:p>
            <a:pPr algn="just"/>
            <a:r>
              <a:rPr lang="es-CL" sz="3600" dirty="0">
                <a:solidFill>
                  <a:schemeClr val="tx2"/>
                </a:solidFill>
                <a:latin typeface="Arial" panose="020B0604020202020204" pitchFamily="34" charset="0"/>
                <a:ea typeface="Calibri"/>
                <a:cs typeface="Arial" panose="020B0604020202020204" pitchFamily="34" charset="0"/>
                <a:sym typeface="Calibri"/>
              </a:rPr>
              <a:t> </a:t>
            </a:r>
          </a:p>
          <a:p>
            <a:pPr algn="just"/>
            <a:r>
              <a:rPr lang="es-CL" sz="3600" b="1" dirty="0">
                <a:solidFill>
                  <a:schemeClr val="tx1"/>
                </a:solidFill>
                <a:latin typeface="Arial"/>
                <a:ea typeface="+mj-ea"/>
                <a:cs typeface="Arial"/>
                <a:sym typeface="Calibri"/>
              </a:rPr>
              <a:t>	</a:t>
            </a:r>
            <a:endParaRPr lang="es-ES_tradnl" sz="1200" dirty="0">
              <a:latin typeface="Calibri" panose="020F0502020204030204" pitchFamily="34" charset="0"/>
              <a:cs typeface="Calibri" panose="020F0502020204030204" pitchFamily="34" charset="0"/>
            </a:endParaRPr>
          </a:p>
        </p:txBody>
      </p:sp>
      <p:pic>
        <p:nvPicPr>
          <p:cNvPr id="3" name="Imagen 2">
            <a:extLst>
              <a:ext uri="{FF2B5EF4-FFF2-40B4-BE49-F238E27FC236}">
                <a16:creationId xmlns:a16="http://schemas.microsoft.com/office/drawing/2014/main" id="{A191B6F2-99CE-730E-1FBA-9B09FC9ECB63}"/>
              </a:ext>
            </a:extLst>
          </p:cNvPr>
          <p:cNvPicPr>
            <a:picLocks noChangeAspect="1"/>
          </p:cNvPicPr>
          <p:nvPr/>
        </p:nvPicPr>
        <p:blipFill>
          <a:blip r:embed="rId3"/>
          <a:stretch>
            <a:fillRect/>
          </a:stretch>
        </p:blipFill>
        <p:spPr>
          <a:xfrm>
            <a:off x="12871450" y="4130675"/>
            <a:ext cx="5999289" cy="2551422"/>
          </a:xfrm>
          <a:prstGeom prst="rect">
            <a:avLst/>
          </a:prstGeom>
          <a:ln>
            <a:solidFill>
              <a:schemeClr val="tx1"/>
            </a:solidFill>
          </a:ln>
        </p:spPr>
      </p:pic>
    </p:spTree>
    <p:extLst>
      <p:ext uri="{BB962C8B-B14F-4D97-AF65-F5344CB8AC3E}">
        <p14:creationId xmlns:p14="http://schemas.microsoft.com/office/powerpoint/2010/main" val="28441662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11FCC6-3B49-9D46-8B62-80E94C906F0A}"/>
              </a:ext>
            </a:extLst>
          </p:cNvPr>
          <p:cNvSpPr>
            <a:spLocks noGrp="1"/>
          </p:cNvSpPr>
          <p:nvPr>
            <p:ph type="title"/>
          </p:nvPr>
        </p:nvSpPr>
        <p:spPr/>
        <p:txBody>
          <a:bodyPr/>
          <a:lstStyle/>
          <a:p>
            <a:r>
              <a:rPr lang="es-CL" dirty="0"/>
              <a:t>Componentes</a:t>
            </a:r>
          </a:p>
        </p:txBody>
      </p:sp>
      <p:sp>
        <p:nvSpPr>
          <p:cNvPr id="9" name="Marcador de texto 3">
            <a:extLst>
              <a:ext uri="{FF2B5EF4-FFF2-40B4-BE49-F238E27FC236}">
                <a16:creationId xmlns:a16="http://schemas.microsoft.com/office/drawing/2014/main" id="{065353A1-4022-2DDA-EAE3-A14E27284EFB}"/>
              </a:ext>
            </a:extLst>
          </p:cNvPr>
          <p:cNvSpPr txBox="1">
            <a:spLocks/>
          </p:cNvSpPr>
          <p:nvPr/>
        </p:nvSpPr>
        <p:spPr>
          <a:xfrm>
            <a:off x="755650" y="1920874"/>
            <a:ext cx="18664662" cy="8673881"/>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r>
              <a:rPr lang="es-CL" sz="3600" b="1" i="1" dirty="0" err="1">
                <a:solidFill>
                  <a:schemeClr val="tx1"/>
                </a:solidFill>
                <a:latin typeface="Arial" panose="020B0604020202020204" pitchFamily="34" charset="0"/>
                <a:cs typeface="Arial" panose="020B0604020202020204" pitchFamily="34" charset="0"/>
              </a:rPr>
              <a:t>JButton</a:t>
            </a:r>
            <a:endParaRPr lang="es-CL" sz="3600" b="1" i="1" dirty="0">
              <a:solidFill>
                <a:schemeClr val="tx1"/>
              </a:solidFill>
              <a:latin typeface="Arial" panose="020B0604020202020204" pitchFamily="34" charset="0"/>
              <a:cs typeface="Arial" panose="020B0604020202020204" pitchFamily="34" charset="0"/>
            </a:endParaRPr>
          </a:p>
          <a:p>
            <a:pPr algn="just"/>
            <a:r>
              <a:rPr lang="es-CL" sz="3600" dirty="0">
                <a:solidFill>
                  <a:schemeClr val="tx1"/>
                </a:solidFill>
                <a:latin typeface="Arial" panose="020B0604020202020204" pitchFamily="34" charset="0"/>
                <a:cs typeface="Arial" panose="020B0604020202020204" pitchFamily="34" charset="0"/>
              </a:rPr>
              <a:t>Es el botón.</a:t>
            </a:r>
          </a:p>
          <a:p>
            <a:pPr algn="just"/>
            <a:endParaRPr lang="es-CL" sz="3600" dirty="0">
              <a:solidFill>
                <a:schemeClr val="tx1"/>
              </a:solidFill>
              <a:latin typeface="Arial" panose="020B0604020202020204" pitchFamily="34" charset="0"/>
              <a:cs typeface="Arial" panose="020B0604020202020204" pitchFamily="34" charset="0"/>
            </a:endParaRPr>
          </a:p>
          <a:p>
            <a:r>
              <a:rPr lang="es-CL" sz="3600" b="1" dirty="0">
                <a:solidFill>
                  <a:srgbClr val="0070C0"/>
                </a:solidFill>
                <a:latin typeface="Arial" panose="020B0604020202020204" pitchFamily="34" charset="0"/>
                <a:cs typeface="Arial" panose="020B0604020202020204" pitchFamily="34" charset="0"/>
              </a:rPr>
              <a:t>Prefijo</a:t>
            </a:r>
            <a:r>
              <a:rPr lang="es-CL" sz="3600" dirty="0">
                <a:solidFill>
                  <a:schemeClr val="tx1"/>
                </a:solidFill>
                <a:latin typeface="Arial" panose="020B0604020202020204" pitchFamily="34" charset="0"/>
                <a:cs typeface="Arial" panose="020B0604020202020204" pitchFamily="34" charset="0"/>
              </a:rPr>
              <a:t>: </a:t>
            </a:r>
            <a:r>
              <a:rPr lang="es-CL" sz="3600" dirty="0" err="1">
                <a:solidFill>
                  <a:schemeClr val="tx1"/>
                </a:solidFill>
                <a:latin typeface="Arial" panose="020B0604020202020204" pitchFamily="34" charset="0"/>
                <a:cs typeface="Arial" panose="020B0604020202020204" pitchFamily="34" charset="0"/>
              </a:rPr>
              <a:t>btn</a:t>
            </a:r>
            <a:endParaRPr lang="es-CL" sz="3600" dirty="0">
              <a:solidFill>
                <a:schemeClr val="tx1"/>
              </a:solidFill>
              <a:latin typeface="Arial" panose="020B0604020202020204" pitchFamily="34" charset="0"/>
              <a:cs typeface="Arial" panose="020B0604020202020204" pitchFamily="34" charset="0"/>
            </a:endParaRPr>
          </a:p>
          <a:p>
            <a:endParaRPr lang="es-CL" sz="3600" dirty="0">
              <a:solidFill>
                <a:schemeClr val="tx1"/>
              </a:solidFill>
              <a:latin typeface="Arial" panose="020B0604020202020204" pitchFamily="34" charset="0"/>
              <a:cs typeface="Arial" panose="020B0604020202020204" pitchFamily="34" charset="0"/>
            </a:endParaRPr>
          </a:p>
          <a:p>
            <a:r>
              <a:rPr lang="es-CL" sz="3600" b="1" dirty="0">
                <a:solidFill>
                  <a:srgbClr val="0070C0"/>
                </a:solidFill>
                <a:latin typeface="Arial" panose="020B0604020202020204" pitchFamily="34" charset="0"/>
                <a:cs typeface="Arial" panose="020B0604020202020204" pitchFamily="34" charset="0"/>
              </a:rPr>
              <a:t>Propiedades</a:t>
            </a:r>
          </a:p>
          <a:p>
            <a:r>
              <a:rPr lang="es-CL" sz="3600" dirty="0">
                <a:solidFill>
                  <a:schemeClr val="tx1"/>
                </a:solidFill>
                <a:latin typeface="Arial" panose="020B0604020202020204" pitchFamily="34" charset="0"/>
                <a:cs typeface="Arial" panose="020B0604020202020204" pitchFamily="34" charset="0"/>
              </a:rPr>
              <a:t>  	</a:t>
            </a:r>
            <a:r>
              <a:rPr lang="es-CL" sz="3600" dirty="0" err="1">
                <a:solidFill>
                  <a:schemeClr val="tx1"/>
                </a:solidFill>
                <a:latin typeface="Arial" panose="020B0604020202020204" pitchFamily="34" charset="0"/>
                <a:cs typeface="Arial" panose="020B0604020202020204" pitchFamily="34" charset="0"/>
              </a:rPr>
              <a:t>text</a:t>
            </a:r>
            <a:r>
              <a:rPr lang="es-CL" sz="3600" dirty="0">
                <a:solidFill>
                  <a:schemeClr val="tx1"/>
                </a:solidFill>
                <a:latin typeface="Arial" panose="020B0604020202020204" pitchFamily="34" charset="0"/>
                <a:cs typeface="Arial" panose="020B0604020202020204" pitchFamily="34" charset="0"/>
              </a:rPr>
              <a:t>: Permite modificar el texto del botón</a:t>
            </a:r>
          </a:p>
          <a:p>
            <a:r>
              <a:rPr lang="es-CL" sz="3600" dirty="0">
                <a:solidFill>
                  <a:schemeClr val="tx1"/>
                </a:solidFill>
                <a:latin typeface="Arial" panose="020B0604020202020204" pitchFamily="34" charset="0"/>
                <a:cs typeface="Arial" panose="020B0604020202020204" pitchFamily="34" charset="0"/>
              </a:rPr>
              <a:t>	</a:t>
            </a:r>
          </a:p>
          <a:p>
            <a:r>
              <a:rPr lang="es-CL" sz="3600" b="1" dirty="0">
                <a:solidFill>
                  <a:srgbClr val="0070C0"/>
                </a:solidFill>
                <a:latin typeface="Arial" panose="020B0604020202020204" pitchFamily="34" charset="0"/>
                <a:cs typeface="Arial" panose="020B0604020202020204" pitchFamily="34" charset="0"/>
              </a:rPr>
              <a:t>Métodos</a:t>
            </a:r>
          </a:p>
          <a:p>
            <a:r>
              <a:rPr lang="es-CL" sz="3600" dirty="0">
                <a:solidFill>
                  <a:schemeClr val="tx1"/>
                </a:solidFill>
                <a:latin typeface="Arial" panose="020B0604020202020204" pitchFamily="34" charset="0"/>
                <a:cs typeface="Arial" panose="020B0604020202020204" pitchFamily="34" charset="0"/>
              </a:rPr>
              <a:t>	</a:t>
            </a:r>
            <a:r>
              <a:rPr lang="es-CL" sz="3600" dirty="0" err="1">
                <a:solidFill>
                  <a:schemeClr val="tx1"/>
                </a:solidFill>
                <a:latin typeface="Arial" panose="020B0604020202020204" pitchFamily="34" charset="0"/>
                <a:cs typeface="Arial" panose="020B0604020202020204" pitchFamily="34" charset="0"/>
              </a:rPr>
              <a:t>setText</a:t>
            </a:r>
            <a:r>
              <a:rPr lang="es-CL" sz="3600" dirty="0">
                <a:solidFill>
                  <a:schemeClr val="tx1"/>
                </a:solidFill>
                <a:latin typeface="Arial" panose="020B0604020202020204" pitchFamily="34" charset="0"/>
                <a:cs typeface="Arial" panose="020B0604020202020204" pitchFamily="34" charset="0"/>
              </a:rPr>
              <a:t>(String): Cambia el texto del botón</a:t>
            </a:r>
          </a:p>
          <a:p>
            <a:r>
              <a:rPr lang="es-CL" sz="3600" dirty="0">
                <a:solidFill>
                  <a:schemeClr val="tx1"/>
                </a:solidFill>
                <a:latin typeface="Arial" panose="020B0604020202020204" pitchFamily="34" charset="0"/>
                <a:cs typeface="Arial" panose="020B0604020202020204" pitchFamily="34" charset="0"/>
              </a:rPr>
              <a:t>	</a:t>
            </a:r>
            <a:r>
              <a:rPr lang="es-CL" sz="3600" dirty="0" err="1">
                <a:solidFill>
                  <a:schemeClr val="tx1"/>
                </a:solidFill>
                <a:latin typeface="Arial" panose="020B0604020202020204" pitchFamily="34" charset="0"/>
                <a:cs typeface="Arial" panose="020B0604020202020204" pitchFamily="34" charset="0"/>
              </a:rPr>
              <a:t>getText</a:t>
            </a:r>
            <a:r>
              <a:rPr lang="es-CL" sz="3600" dirty="0">
                <a:solidFill>
                  <a:schemeClr val="tx1"/>
                </a:solidFill>
                <a:latin typeface="Arial" panose="020B0604020202020204" pitchFamily="34" charset="0"/>
                <a:cs typeface="Arial" panose="020B0604020202020204" pitchFamily="34" charset="0"/>
              </a:rPr>
              <a:t>(): Obtiene el texto del botón</a:t>
            </a:r>
          </a:p>
          <a:p>
            <a:r>
              <a:rPr lang="es-CL" sz="3600" dirty="0">
                <a:solidFill>
                  <a:schemeClr val="tx1"/>
                </a:solidFill>
                <a:latin typeface="Arial" panose="020B0604020202020204" pitchFamily="34" charset="0"/>
                <a:cs typeface="Arial" panose="020B0604020202020204" pitchFamily="34" charset="0"/>
              </a:rPr>
              <a:t>	</a:t>
            </a:r>
            <a:r>
              <a:rPr lang="es-CL" sz="3600" dirty="0" err="1">
                <a:solidFill>
                  <a:schemeClr val="tx1"/>
                </a:solidFill>
                <a:latin typeface="Arial" panose="020B0604020202020204" pitchFamily="34" charset="0"/>
                <a:cs typeface="Arial" panose="020B0604020202020204" pitchFamily="34" charset="0"/>
              </a:rPr>
              <a:t>setVisible</a:t>
            </a:r>
            <a:r>
              <a:rPr lang="es-CL" sz="3600" dirty="0">
                <a:solidFill>
                  <a:schemeClr val="tx1"/>
                </a:solidFill>
                <a:latin typeface="Arial" panose="020B0604020202020204" pitchFamily="34" charset="0"/>
                <a:cs typeface="Arial" panose="020B0604020202020204" pitchFamily="34" charset="0"/>
              </a:rPr>
              <a:t>(</a:t>
            </a:r>
            <a:r>
              <a:rPr lang="es-CL" sz="3600" dirty="0" err="1">
                <a:solidFill>
                  <a:schemeClr val="tx1"/>
                </a:solidFill>
                <a:latin typeface="Arial" panose="020B0604020202020204" pitchFamily="34" charset="0"/>
                <a:cs typeface="Arial" panose="020B0604020202020204" pitchFamily="34" charset="0"/>
              </a:rPr>
              <a:t>boolean</a:t>
            </a:r>
            <a:r>
              <a:rPr lang="es-CL" sz="3600" dirty="0">
                <a:solidFill>
                  <a:schemeClr val="tx1"/>
                </a:solidFill>
                <a:latin typeface="Arial" panose="020B0604020202020204" pitchFamily="34" charset="0"/>
                <a:cs typeface="Arial" panose="020B0604020202020204" pitchFamily="34" charset="0"/>
              </a:rPr>
              <a:t>): Cambia el estado visible/invisible</a:t>
            </a:r>
          </a:p>
          <a:p>
            <a:r>
              <a:rPr lang="es-CL" sz="3600" dirty="0">
                <a:solidFill>
                  <a:schemeClr val="tx1"/>
                </a:solidFill>
                <a:latin typeface="Arial" panose="020B0604020202020204" pitchFamily="34" charset="0"/>
                <a:cs typeface="Arial" panose="020B0604020202020204" pitchFamily="34" charset="0"/>
              </a:rPr>
              <a:t>	</a:t>
            </a:r>
            <a:r>
              <a:rPr lang="es-CL" sz="3600" dirty="0" err="1">
                <a:solidFill>
                  <a:schemeClr val="tx1"/>
                </a:solidFill>
                <a:latin typeface="Arial" panose="020B0604020202020204" pitchFamily="34" charset="0"/>
                <a:cs typeface="Arial" panose="020B0604020202020204" pitchFamily="34" charset="0"/>
              </a:rPr>
              <a:t>setEnabled</a:t>
            </a:r>
            <a:r>
              <a:rPr lang="es-CL" sz="3600" dirty="0">
                <a:solidFill>
                  <a:schemeClr val="tx1"/>
                </a:solidFill>
                <a:latin typeface="Arial" panose="020B0604020202020204" pitchFamily="34" charset="0"/>
                <a:cs typeface="Arial" panose="020B0604020202020204" pitchFamily="34" charset="0"/>
              </a:rPr>
              <a:t>(</a:t>
            </a:r>
            <a:r>
              <a:rPr lang="es-CL" sz="3600" dirty="0" err="1">
                <a:solidFill>
                  <a:schemeClr val="tx1"/>
                </a:solidFill>
                <a:latin typeface="Arial" panose="020B0604020202020204" pitchFamily="34" charset="0"/>
                <a:cs typeface="Arial" panose="020B0604020202020204" pitchFamily="34" charset="0"/>
              </a:rPr>
              <a:t>boolean</a:t>
            </a:r>
            <a:r>
              <a:rPr lang="es-CL" sz="3600" dirty="0">
                <a:solidFill>
                  <a:schemeClr val="tx1"/>
                </a:solidFill>
                <a:latin typeface="Arial" panose="020B0604020202020204" pitchFamily="34" charset="0"/>
                <a:cs typeface="Arial" panose="020B0604020202020204" pitchFamily="34" charset="0"/>
              </a:rPr>
              <a:t>): Cambia el estado habilitado/deshabilitado</a:t>
            </a:r>
          </a:p>
          <a:p>
            <a:pPr lvl="1"/>
            <a:r>
              <a:rPr lang="es-CL" sz="3600" dirty="0">
                <a:solidFill>
                  <a:schemeClr val="tx1"/>
                </a:solidFill>
                <a:latin typeface="Arial" panose="020B0604020202020204" pitchFamily="34" charset="0"/>
                <a:cs typeface="Arial" panose="020B0604020202020204" pitchFamily="34" charset="0"/>
              </a:rPr>
              <a:t>	</a:t>
            </a:r>
            <a:r>
              <a:rPr lang="es-CL" sz="3600" dirty="0" err="1">
                <a:solidFill>
                  <a:schemeClr val="tx1"/>
                </a:solidFill>
                <a:latin typeface="Arial" panose="020B0604020202020204" pitchFamily="34" charset="0"/>
                <a:cs typeface="Arial" panose="020B0604020202020204" pitchFamily="34" charset="0"/>
              </a:rPr>
              <a:t>doClick</a:t>
            </a:r>
            <a:r>
              <a:rPr lang="es-CL" sz="3600" dirty="0">
                <a:solidFill>
                  <a:schemeClr val="tx1"/>
                </a:solidFill>
                <a:latin typeface="Arial" panose="020B0604020202020204" pitchFamily="34" charset="0"/>
                <a:cs typeface="Arial" panose="020B0604020202020204" pitchFamily="34" charset="0"/>
              </a:rPr>
              <a:t>(): Ejecuta el </a:t>
            </a:r>
            <a:r>
              <a:rPr lang="es-CL" sz="3600" dirty="0" err="1">
                <a:solidFill>
                  <a:schemeClr val="tx1"/>
                </a:solidFill>
                <a:latin typeface="Arial" panose="020B0604020202020204" pitchFamily="34" charset="0"/>
                <a:cs typeface="Arial" panose="020B0604020202020204" pitchFamily="34" charset="0"/>
              </a:rPr>
              <a:t>ActionListener</a:t>
            </a:r>
            <a:r>
              <a:rPr lang="es-CL" sz="3600" dirty="0">
                <a:solidFill>
                  <a:schemeClr val="tx1"/>
                </a:solidFill>
                <a:latin typeface="Arial" panose="020B0604020202020204" pitchFamily="34" charset="0"/>
                <a:cs typeface="Arial" panose="020B0604020202020204" pitchFamily="34" charset="0"/>
              </a:rPr>
              <a:t> (</a:t>
            </a:r>
            <a:r>
              <a:rPr lang="es-CL" sz="3600" dirty="0" err="1">
                <a:solidFill>
                  <a:schemeClr val="tx1"/>
                </a:solidFill>
                <a:latin typeface="Arial" panose="020B0604020202020204" pitchFamily="34" charset="0"/>
                <a:cs typeface="Arial" panose="020B0604020202020204" pitchFamily="34" charset="0"/>
              </a:rPr>
              <a:t>click</a:t>
            </a:r>
            <a:r>
              <a:rPr lang="es-CL" sz="3600" dirty="0">
                <a:solidFill>
                  <a:schemeClr val="tx1"/>
                </a:solidFill>
                <a:latin typeface="Arial" panose="020B0604020202020204" pitchFamily="34" charset="0"/>
                <a:cs typeface="Arial" panose="020B0604020202020204" pitchFamily="34" charset="0"/>
              </a:rPr>
              <a:t>) asociado al botón</a:t>
            </a:r>
          </a:p>
          <a:p>
            <a:pPr algn="just"/>
            <a:r>
              <a:rPr lang="es-CL" sz="3600" dirty="0">
                <a:solidFill>
                  <a:schemeClr val="tx1"/>
                </a:solidFill>
                <a:latin typeface="Arial" panose="020B0604020202020204" pitchFamily="34" charset="0"/>
                <a:cs typeface="Arial" panose="020B0604020202020204" pitchFamily="34" charset="0"/>
              </a:rPr>
              <a:t>	</a:t>
            </a:r>
          </a:p>
          <a:p>
            <a:pPr algn="just"/>
            <a:r>
              <a:rPr lang="es-CL" sz="3600" dirty="0">
                <a:solidFill>
                  <a:schemeClr val="tx2"/>
                </a:solidFill>
                <a:latin typeface="Arial" panose="020B0604020202020204" pitchFamily="34" charset="0"/>
                <a:ea typeface="Calibri"/>
                <a:cs typeface="Arial" panose="020B0604020202020204" pitchFamily="34" charset="0"/>
                <a:sym typeface="Calibri"/>
              </a:rPr>
              <a:t> </a:t>
            </a:r>
          </a:p>
          <a:p>
            <a:pPr algn="just"/>
            <a:r>
              <a:rPr lang="es-CL" sz="3600" b="1" dirty="0">
                <a:solidFill>
                  <a:schemeClr val="tx1"/>
                </a:solidFill>
                <a:latin typeface="Arial"/>
                <a:ea typeface="+mj-ea"/>
                <a:cs typeface="Arial"/>
                <a:sym typeface="Calibri"/>
              </a:rPr>
              <a:t>	</a:t>
            </a:r>
            <a:endParaRPr lang="es-ES_tradnl" sz="1200" dirty="0">
              <a:latin typeface="Calibri" panose="020F0502020204030204" pitchFamily="34" charset="0"/>
              <a:cs typeface="Calibri" panose="020F0502020204030204" pitchFamily="34" charset="0"/>
            </a:endParaRPr>
          </a:p>
        </p:txBody>
      </p:sp>
      <p:pic>
        <p:nvPicPr>
          <p:cNvPr id="4" name="Imagen 3">
            <a:extLst>
              <a:ext uri="{FF2B5EF4-FFF2-40B4-BE49-F238E27FC236}">
                <a16:creationId xmlns:a16="http://schemas.microsoft.com/office/drawing/2014/main" id="{4E4DCB67-F440-7084-8C52-D9C9ADCEFF0C}"/>
              </a:ext>
            </a:extLst>
          </p:cNvPr>
          <p:cNvPicPr>
            <a:picLocks noChangeAspect="1"/>
          </p:cNvPicPr>
          <p:nvPr/>
        </p:nvPicPr>
        <p:blipFill>
          <a:blip r:embed="rId3"/>
          <a:stretch>
            <a:fillRect/>
          </a:stretch>
        </p:blipFill>
        <p:spPr>
          <a:xfrm>
            <a:off x="10904591" y="2454275"/>
            <a:ext cx="3471895" cy="1664607"/>
          </a:xfrm>
          <a:prstGeom prst="rect">
            <a:avLst/>
          </a:prstGeom>
        </p:spPr>
      </p:pic>
    </p:spTree>
    <p:extLst>
      <p:ext uri="{BB962C8B-B14F-4D97-AF65-F5344CB8AC3E}">
        <p14:creationId xmlns:p14="http://schemas.microsoft.com/office/powerpoint/2010/main" val="13590359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11FCC6-3B49-9D46-8B62-80E94C906F0A}"/>
              </a:ext>
            </a:extLst>
          </p:cNvPr>
          <p:cNvSpPr>
            <a:spLocks noGrp="1"/>
          </p:cNvSpPr>
          <p:nvPr>
            <p:ph type="title"/>
          </p:nvPr>
        </p:nvSpPr>
        <p:spPr/>
        <p:txBody>
          <a:bodyPr/>
          <a:lstStyle/>
          <a:p>
            <a:r>
              <a:rPr lang="es-CL" dirty="0"/>
              <a:t>Componentes</a:t>
            </a:r>
          </a:p>
        </p:txBody>
      </p:sp>
      <p:sp>
        <p:nvSpPr>
          <p:cNvPr id="9" name="Marcador de texto 3">
            <a:extLst>
              <a:ext uri="{FF2B5EF4-FFF2-40B4-BE49-F238E27FC236}">
                <a16:creationId xmlns:a16="http://schemas.microsoft.com/office/drawing/2014/main" id="{065353A1-4022-2DDA-EAE3-A14E27284EFB}"/>
              </a:ext>
            </a:extLst>
          </p:cNvPr>
          <p:cNvSpPr txBox="1">
            <a:spLocks/>
          </p:cNvSpPr>
          <p:nvPr/>
        </p:nvSpPr>
        <p:spPr>
          <a:xfrm>
            <a:off x="755650" y="1920874"/>
            <a:ext cx="18664662" cy="8673881"/>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algn="just"/>
            <a:r>
              <a:rPr lang="es-CL" sz="3600" b="1" i="1" dirty="0" err="1">
                <a:solidFill>
                  <a:schemeClr val="tx1"/>
                </a:solidFill>
                <a:latin typeface="Arial" panose="020B0604020202020204" pitchFamily="34" charset="0"/>
                <a:cs typeface="Arial" panose="020B0604020202020204" pitchFamily="34" charset="0"/>
              </a:rPr>
              <a:t>JCheckBox</a:t>
            </a:r>
            <a:endParaRPr lang="es-CL" sz="3600" b="1" i="1" dirty="0">
              <a:solidFill>
                <a:schemeClr val="tx1"/>
              </a:solidFill>
              <a:latin typeface="Arial" panose="020B0604020202020204" pitchFamily="34" charset="0"/>
              <a:cs typeface="Arial" panose="020B0604020202020204" pitchFamily="34" charset="0"/>
            </a:endParaRPr>
          </a:p>
          <a:p>
            <a:pPr algn="just"/>
            <a:r>
              <a:rPr lang="es-CL" sz="3600" dirty="0">
                <a:solidFill>
                  <a:schemeClr val="tx1"/>
                </a:solidFill>
                <a:latin typeface="Arial" panose="020B0604020202020204" pitchFamily="34" charset="0"/>
                <a:cs typeface="Arial" panose="020B0604020202020204" pitchFamily="34" charset="0"/>
              </a:rPr>
              <a:t>Se utilizan frecuentemente como botones de estado. Proporcionan información true si la caja se ha seleccionado y false en otro caso. Permite seleccionar más de una opción.</a:t>
            </a:r>
          </a:p>
          <a:p>
            <a:pPr algn="just"/>
            <a:endParaRPr lang="es-CL" sz="3600" b="1" dirty="0">
              <a:latin typeface="Arial" panose="020B0604020202020204" pitchFamily="34" charset="0"/>
              <a:cs typeface="Arial" panose="020B0604020202020204" pitchFamily="34" charset="0"/>
            </a:endParaRPr>
          </a:p>
          <a:p>
            <a:r>
              <a:rPr lang="es-CL" sz="3600" b="1" dirty="0">
                <a:solidFill>
                  <a:srgbClr val="0070C0"/>
                </a:solidFill>
                <a:latin typeface="Arial" panose="020B0604020202020204" pitchFamily="34" charset="0"/>
                <a:cs typeface="Arial" panose="020B0604020202020204" pitchFamily="34" charset="0"/>
              </a:rPr>
              <a:t>Prefijo</a:t>
            </a:r>
            <a:r>
              <a:rPr lang="es-CL" sz="3600" dirty="0">
                <a:solidFill>
                  <a:schemeClr val="tx1"/>
                </a:solidFill>
                <a:latin typeface="Arial" panose="020B0604020202020204" pitchFamily="34" charset="0"/>
                <a:cs typeface="Arial" panose="020B0604020202020204" pitchFamily="34" charset="0"/>
              </a:rPr>
              <a:t>: </a:t>
            </a:r>
            <a:r>
              <a:rPr lang="es-CL" sz="3600" dirty="0" err="1">
                <a:solidFill>
                  <a:schemeClr val="tx1"/>
                </a:solidFill>
                <a:latin typeface="Arial" panose="020B0604020202020204" pitchFamily="34" charset="0"/>
                <a:cs typeface="Arial" panose="020B0604020202020204" pitchFamily="34" charset="0"/>
              </a:rPr>
              <a:t>chk</a:t>
            </a:r>
            <a:endParaRPr lang="es-CL" sz="3600" dirty="0">
              <a:solidFill>
                <a:schemeClr val="tx1"/>
              </a:solidFill>
              <a:latin typeface="Arial" panose="020B0604020202020204" pitchFamily="34" charset="0"/>
              <a:cs typeface="Arial" panose="020B0604020202020204" pitchFamily="34" charset="0"/>
            </a:endParaRPr>
          </a:p>
          <a:p>
            <a:endParaRPr lang="es-CL" sz="3600" dirty="0">
              <a:solidFill>
                <a:schemeClr val="tx1"/>
              </a:solidFill>
              <a:latin typeface="Arial" panose="020B0604020202020204" pitchFamily="34" charset="0"/>
              <a:cs typeface="Arial" panose="020B0604020202020204" pitchFamily="34" charset="0"/>
            </a:endParaRPr>
          </a:p>
          <a:p>
            <a:r>
              <a:rPr lang="es-CL" sz="3600" b="1" dirty="0">
                <a:solidFill>
                  <a:srgbClr val="0070C0"/>
                </a:solidFill>
                <a:latin typeface="Arial" panose="020B0604020202020204" pitchFamily="34" charset="0"/>
                <a:cs typeface="Arial" panose="020B0604020202020204" pitchFamily="34" charset="0"/>
              </a:rPr>
              <a:t>Propiedades</a:t>
            </a:r>
          </a:p>
          <a:p>
            <a:r>
              <a:rPr lang="es-CL" sz="3600" dirty="0">
                <a:solidFill>
                  <a:schemeClr val="tx1"/>
                </a:solidFill>
                <a:latin typeface="Arial" panose="020B0604020202020204" pitchFamily="34" charset="0"/>
                <a:cs typeface="Arial" panose="020B0604020202020204" pitchFamily="34" charset="0"/>
              </a:rPr>
              <a:t>  	</a:t>
            </a:r>
            <a:r>
              <a:rPr lang="es-CL" sz="3600" dirty="0" err="1">
                <a:solidFill>
                  <a:schemeClr val="tx1"/>
                </a:solidFill>
                <a:latin typeface="Arial" panose="020B0604020202020204" pitchFamily="34" charset="0"/>
                <a:cs typeface="Arial" panose="020B0604020202020204" pitchFamily="34" charset="0"/>
              </a:rPr>
              <a:t>selected</a:t>
            </a:r>
            <a:r>
              <a:rPr lang="es-CL" sz="3600" dirty="0">
                <a:solidFill>
                  <a:schemeClr val="tx1"/>
                </a:solidFill>
                <a:latin typeface="Arial" panose="020B0604020202020204" pitchFamily="34" charset="0"/>
                <a:cs typeface="Arial" panose="020B0604020202020204" pitchFamily="34" charset="0"/>
              </a:rPr>
              <a:t>: Permite marcar el objeto por defecto</a:t>
            </a:r>
          </a:p>
          <a:p>
            <a:endParaRPr lang="es-CL" sz="3600" dirty="0">
              <a:solidFill>
                <a:schemeClr val="tx1"/>
              </a:solidFill>
              <a:latin typeface="Arial" panose="020B0604020202020204" pitchFamily="34" charset="0"/>
              <a:cs typeface="Arial" panose="020B0604020202020204" pitchFamily="34" charset="0"/>
            </a:endParaRPr>
          </a:p>
          <a:p>
            <a:r>
              <a:rPr lang="es-CL" sz="3600" b="1" dirty="0">
                <a:solidFill>
                  <a:srgbClr val="0070C0"/>
                </a:solidFill>
                <a:latin typeface="Arial" panose="020B0604020202020204" pitchFamily="34" charset="0"/>
                <a:cs typeface="Arial" panose="020B0604020202020204" pitchFamily="34" charset="0"/>
              </a:rPr>
              <a:t>Métodos</a:t>
            </a:r>
          </a:p>
          <a:p>
            <a:pPr algn="just"/>
            <a:r>
              <a:rPr lang="es-CL" sz="3600" dirty="0">
                <a:solidFill>
                  <a:schemeClr val="tx1"/>
                </a:solidFill>
                <a:latin typeface="Arial" panose="020B0604020202020204" pitchFamily="34" charset="0"/>
                <a:cs typeface="Arial" panose="020B0604020202020204" pitchFamily="34" charset="0"/>
              </a:rPr>
              <a:t>	</a:t>
            </a:r>
            <a:r>
              <a:rPr lang="es-CL" sz="3600" dirty="0" err="1">
                <a:solidFill>
                  <a:schemeClr val="tx1"/>
                </a:solidFill>
                <a:latin typeface="Arial" panose="020B0604020202020204" pitchFamily="34" charset="0"/>
                <a:cs typeface="Arial" panose="020B0604020202020204" pitchFamily="34" charset="0"/>
              </a:rPr>
              <a:t>getText</a:t>
            </a:r>
            <a:r>
              <a:rPr lang="es-CL" sz="3600" dirty="0">
                <a:solidFill>
                  <a:schemeClr val="tx1"/>
                </a:solidFill>
                <a:latin typeface="Arial" panose="020B0604020202020204" pitchFamily="34" charset="0"/>
                <a:cs typeface="Arial" panose="020B0604020202020204" pitchFamily="34" charset="0"/>
              </a:rPr>
              <a:t>(): Obtiene el texto del objeto</a:t>
            </a:r>
          </a:p>
          <a:p>
            <a:pPr algn="just"/>
            <a:r>
              <a:rPr lang="es-CL" sz="3600" dirty="0">
                <a:solidFill>
                  <a:schemeClr val="tx1"/>
                </a:solidFill>
                <a:latin typeface="Arial" panose="020B0604020202020204" pitchFamily="34" charset="0"/>
                <a:cs typeface="Arial" panose="020B0604020202020204" pitchFamily="34" charset="0"/>
              </a:rPr>
              <a:t>	</a:t>
            </a:r>
            <a:r>
              <a:rPr lang="es-CL" sz="3600" b="1" dirty="0" err="1">
                <a:solidFill>
                  <a:schemeClr val="tx1"/>
                </a:solidFill>
                <a:latin typeface="Arial" panose="020B0604020202020204" pitchFamily="34" charset="0"/>
                <a:cs typeface="Arial" panose="020B0604020202020204" pitchFamily="34" charset="0"/>
              </a:rPr>
              <a:t>isSelected</a:t>
            </a:r>
            <a:r>
              <a:rPr lang="es-CL" sz="3600" dirty="0">
                <a:solidFill>
                  <a:schemeClr val="tx1"/>
                </a:solidFill>
                <a:latin typeface="Arial" panose="020B0604020202020204" pitchFamily="34" charset="0"/>
                <a:cs typeface="Arial" panose="020B0604020202020204" pitchFamily="34" charset="0"/>
              </a:rPr>
              <a:t>(): devuelve true si el objeto se encuentra seleccionado, false </a:t>
            </a:r>
          </a:p>
          <a:p>
            <a:pPr algn="just"/>
            <a:r>
              <a:rPr lang="es-CL" sz="3600" dirty="0">
                <a:solidFill>
                  <a:schemeClr val="tx1"/>
                </a:solidFill>
                <a:latin typeface="Arial" panose="020B0604020202020204" pitchFamily="34" charset="0"/>
                <a:cs typeface="Arial" panose="020B0604020202020204" pitchFamily="34" charset="0"/>
              </a:rPr>
              <a:t>                                        en caso contrario</a:t>
            </a:r>
          </a:p>
          <a:p>
            <a:pPr algn="just"/>
            <a:r>
              <a:rPr lang="es-CL" sz="3600" dirty="0">
                <a:solidFill>
                  <a:schemeClr val="tx1"/>
                </a:solidFill>
                <a:latin typeface="Arial" panose="020B0604020202020204" pitchFamily="34" charset="0"/>
                <a:cs typeface="Arial" panose="020B0604020202020204" pitchFamily="34" charset="0"/>
              </a:rPr>
              <a:t>	</a:t>
            </a:r>
            <a:r>
              <a:rPr lang="es-CL" sz="3600" dirty="0" err="1">
                <a:solidFill>
                  <a:schemeClr val="tx1"/>
                </a:solidFill>
                <a:latin typeface="Arial" panose="020B0604020202020204" pitchFamily="34" charset="0"/>
                <a:cs typeface="Arial" panose="020B0604020202020204" pitchFamily="34" charset="0"/>
              </a:rPr>
              <a:t>setSelected</a:t>
            </a:r>
            <a:r>
              <a:rPr lang="es-CL" sz="3600" dirty="0">
                <a:solidFill>
                  <a:schemeClr val="tx1"/>
                </a:solidFill>
                <a:latin typeface="Arial" panose="020B0604020202020204" pitchFamily="34" charset="0"/>
                <a:cs typeface="Arial" panose="020B0604020202020204" pitchFamily="34" charset="0"/>
              </a:rPr>
              <a:t>(</a:t>
            </a:r>
            <a:r>
              <a:rPr lang="es-CL" sz="3600" dirty="0" err="1">
                <a:solidFill>
                  <a:schemeClr val="tx1"/>
                </a:solidFill>
                <a:latin typeface="Arial" panose="020B0604020202020204" pitchFamily="34" charset="0"/>
                <a:cs typeface="Arial" panose="020B0604020202020204" pitchFamily="34" charset="0"/>
              </a:rPr>
              <a:t>boolean</a:t>
            </a:r>
            <a:r>
              <a:rPr lang="es-CL" sz="3600" dirty="0">
                <a:solidFill>
                  <a:schemeClr val="tx1"/>
                </a:solidFill>
                <a:latin typeface="Arial" panose="020B0604020202020204" pitchFamily="34" charset="0"/>
                <a:cs typeface="Arial" panose="020B0604020202020204" pitchFamily="34" charset="0"/>
              </a:rPr>
              <a:t>): permite seleccionar un objeto (true) o</a:t>
            </a:r>
          </a:p>
          <a:p>
            <a:pPr algn="just"/>
            <a:r>
              <a:rPr lang="es-CL" sz="3600" dirty="0">
                <a:solidFill>
                  <a:schemeClr val="tx1"/>
                </a:solidFill>
                <a:latin typeface="Arial" panose="020B0604020202020204" pitchFamily="34" charset="0"/>
                <a:cs typeface="Arial" panose="020B0604020202020204" pitchFamily="34" charset="0"/>
              </a:rPr>
              <a:t>                desmarcarlo (false)</a:t>
            </a:r>
          </a:p>
          <a:p>
            <a:pPr algn="just"/>
            <a:r>
              <a:rPr lang="es-CL" sz="3600" dirty="0">
                <a:solidFill>
                  <a:schemeClr val="tx1"/>
                </a:solidFill>
                <a:latin typeface="Arial" panose="020B0604020202020204" pitchFamily="34" charset="0"/>
                <a:cs typeface="Arial" panose="020B0604020202020204" pitchFamily="34" charset="0"/>
              </a:rPr>
              <a:t>	</a:t>
            </a:r>
          </a:p>
          <a:p>
            <a:pPr algn="just"/>
            <a:r>
              <a:rPr lang="es-CL" sz="3600" dirty="0">
                <a:solidFill>
                  <a:schemeClr val="tx2"/>
                </a:solidFill>
                <a:latin typeface="Arial" panose="020B0604020202020204" pitchFamily="34" charset="0"/>
                <a:ea typeface="Calibri"/>
                <a:cs typeface="Arial" panose="020B0604020202020204" pitchFamily="34" charset="0"/>
                <a:sym typeface="Calibri"/>
              </a:rPr>
              <a:t> </a:t>
            </a:r>
          </a:p>
          <a:p>
            <a:pPr algn="just"/>
            <a:r>
              <a:rPr lang="es-CL" sz="3600" b="1" dirty="0">
                <a:solidFill>
                  <a:schemeClr val="tx1"/>
                </a:solidFill>
                <a:latin typeface="Arial"/>
                <a:ea typeface="+mj-ea"/>
                <a:cs typeface="Arial"/>
                <a:sym typeface="Calibri"/>
              </a:rPr>
              <a:t>	</a:t>
            </a:r>
            <a:endParaRPr lang="es-ES_tradnl" sz="1200" dirty="0">
              <a:latin typeface="Calibri" panose="020F0502020204030204" pitchFamily="34" charset="0"/>
              <a:cs typeface="Calibri" panose="020F0502020204030204" pitchFamily="34" charset="0"/>
            </a:endParaRPr>
          </a:p>
        </p:txBody>
      </p:sp>
      <p:pic>
        <p:nvPicPr>
          <p:cNvPr id="3" name="Imagen 2">
            <a:extLst>
              <a:ext uri="{FF2B5EF4-FFF2-40B4-BE49-F238E27FC236}">
                <a16:creationId xmlns:a16="http://schemas.microsoft.com/office/drawing/2014/main" id="{FC60974F-BA0E-1338-DF5B-2DFDA757F476}"/>
              </a:ext>
            </a:extLst>
          </p:cNvPr>
          <p:cNvPicPr>
            <a:picLocks noChangeAspect="1"/>
          </p:cNvPicPr>
          <p:nvPr/>
        </p:nvPicPr>
        <p:blipFill>
          <a:blip r:embed="rId3"/>
          <a:stretch>
            <a:fillRect/>
          </a:stretch>
        </p:blipFill>
        <p:spPr>
          <a:xfrm>
            <a:off x="14014450" y="4211325"/>
            <a:ext cx="3009537" cy="2886699"/>
          </a:xfrm>
          <a:prstGeom prst="rect">
            <a:avLst/>
          </a:prstGeom>
          <a:ln>
            <a:solidFill>
              <a:schemeClr val="tx1"/>
            </a:solidFill>
          </a:ln>
        </p:spPr>
      </p:pic>
    </p:spTree>
    <p:extLst>
      <p:ext uri="{BB962C8B-B14F-4D97-AF65-F5344CB8AC3E}">
        <p14:creationId xmlns:p14="http://schemas.microsoft.com/office/powerpoint/2010/main" val="38365322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11FCC6-3B49-9D46-8B62-80E94C906F0A}"/>
              </a:ext>
            </a:extLst>
          </p:cNvPr>
          <p:cNvSpPr>
            <a:spLocks noGrp="1"/>
          </p:cNvSpPr>
          <p:nvPr>
            <p:ph type="title"/>
          </p:nvPr>
        </p:nvSpPr>
        <p:spPr/>
        <p:txBody>
          <a:bodyPr/>
          <a:lstStyle/>
          <a:p>
            <a:r>
              <a:rPr lang="es-CL" dirty="0"/>
              <a:t>Componentes</a:t>
            </a:r>
          </a:p>
        </p:txBody>
      </p:sp>
      <p:sp>
        <p:nvSpPr>
          <p:cNvPr id="9" name="Marcador de texto 3">
            <a:extLst>
              <a:ext uri="{FF2B5EF4-FFF2-40B4-BE49-F238E27FC236}">
                <a16:creationId xmlns:a16="http://schemas.microsoft.com/office/drawing/2014/main" id="{065353A1-4022-2DDA-EAE3-A14E27284EFB}"/>
              </a:ext>
            </a:extLst>
          </p:cNvPr>
          <p:cNvSpPr txBox="1">
            <a:spLocks/>
          </p:cNvSpPr>
          <p:nvPr/>
        </p:nvSpPr>
        <p:spPr>
          <a:xfrm>
            <a:off x="755650" y="1920874"/>
            <a:ext cx="18664662" cy="8673881"/>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algn="just"/>
            <a:r>
              <a:rPr lang="es-CL" sz="3600" b="1" i="1" dirty="0" err="1">
                <a:solidFill>
                  <a:schemeClr val="tx1"/>
                </a:solidFill>
                <a:latin typeface="Arial" panose="020B0604020202020204" pitchFamily="34" charset="0"/>
                <a:cs typeface="Arial" panose="020B0604020202020204" pitchFamily="34" charset="0"/>
              </a:rPr>
              <a:t>JRadioButton</a:t>
            </a:r>
            <a:endParaRPr lang="es-CL" sz="3600" b="1" i="1" dirty="0">
              <a:solidFill>
                <a:schemeClr val="tx1"/>
              </a:solidFill>
              <a:latin typeface="Arial" panose="020B0604020202020204" pitchFamily="34" charset="0"/>
              <a:cs typeface="Arial" panose="020B0604020202020204" pitchFamily="34" charset="0"/>
            </a:endParaRPr>
          </a:p>
          <a:p>
            <a:pPr algn="just"/>
            <a:r>
              <a:rPr lang="es-CL" sz="3600" dirty="0">
                <a:solidFill>
                  <a:schemeClr val="tx1"/>
                </a:solidFill>
                <a:latin typeface="Arial" panose="020B0604020202020204" pitchFamily="34" charset="0"/>
                <a:cs typeface="Arial" panose="020B0604020202020204" pitchFamily="34" charset="0"/>
              </a:rPr>
              <a:t>Proporcionan información true si se ha seleccionado y false en otro caso. Es un elemento que permite seleccionar una opción y sólo una, sobre un conjunto de posibilidades.</a:t>
            </a:r>
          </a:p>
          <a:p>
            <a:pPr algn="just"/>
            <a:endParaRPr lang="es-CL" sz="3600" b="1" dirty="0">
              <a:latin typeface="Arial" panose="020B0604020202020204" pitchFamily="34" charset="0"/>
              <a:cs typeface="Arial" panose="020B0604020202020204" pitchFamily="34" charset="0"/>
            </a:endParaRPr>
          </a:p>
          <a:p>
            <a:r>
              <a:rPr lang="es-CL" sz="3600" b="1" dirty="0">
                <a:solidFill>
                  <a:srgbClr val="0070C0"/>
                </a:solidFill>
                <a:latin typeface="Arial" panose="020B0604020202020204" pitchFamily="34" charset="0"/>
                <a:cs typeface="Arial" panose="020B0604020202020204" pitchFamily="34" charset="0"/>
              </a:rPr>
              <a:t>Prefijo</a:t>
            </a:r>
            <a:r>
              <a:rPr lang="es-CL" sz="3600" dirty="0">
                <a:solidFill>
                  <a:schemeClr val="tx1"/>
                </a:solidFill>
                <a:latin typeface="Arial" panose="020B0604020202020204" pitchFamily="34" charset="0"/>
                <a:cs typeface="Arial" panose="020B0604020202020204" pitchFamily="34" charset="0"/>
              </a:rPr>
              <a:t>: </a:t>
            </a:r>
            <a:r>
              <a:rPr lang="es-CL" sz="3600" dirty="0" err="1">
                <a:solidFill>
                  <a:schemeClr val="tx1"/>
                </a:solidFill>
                <a:latin typeface="Arial" panose="020B0604020202020204" pitchFamily="34" charset="0"/>
                <a:cs typeface="Arial" panose="020B0604020202020204" pitchFamily="34" charset="0"/>
              </a:rPr>
              <a:t>opt</a:t>
            </a:r>
            <a:endParaRPr lang="es-CL" sz="3600" dirty="0">
              <a:solidFill>
                <a:schemeClr val="tx1"/>
              </a:solidFill>
              <a:latin typeface="Arial" panose="020B0604020202020204" pitchFamily="34" charset="0"/>
              <a:cs typeface="Arial" panose="020B0604020202020204" pitchFamily="34" charset="0"/>
            </a:endParaRPr>
          </a:p>
          <a:p>
            <a:endParaRPr lang="es-CL" sz="3600" dirty="0">
              <a:solidFill>
                <a:schemeClr val="tx1"/>
              </a:solidFill>
              <a:latin typeface="Arial" panose="020B0604020202020204" pitchFamily="34" charset="0"/>
              <a:cs typeface="Arial" panose="020B0604020202020204" pitchFamily="34" charset="0"/>
            </a:endParaRPr>
          </a:p>
          <a:p>
            <a:r>
              <a:rPr lang="es-CL" sz="3600" b="1" dirty="0">
                <a:solidFill>
                  <a:srgbClr val="0070C0"/>
                </a:solidFill>
                <a:latin typeface="Arial" panose="020B0604020202020204" pitchFamily="34" charset="0"/>
                <a:cs typeface="Arial" panose="020B0604020202020204" pitchFamily="34" charset="0"/>
              </a:rPr>
              <a:t>Propiedades</a:t>
            </a:r>
          </a:p>
          <a:p>
            <a:r>
              <a:rPr lang="es-CL" sz="3600" dirty="0">
                <a:solidFill>
                  <a:schemeClr val="tx1"/>
                </a:solidFill>
                <a:latin typeface="Arial" panose="020B0604020202020204" pitchFamily="34" charset="0"/>
                <a:cs typeface="Arial" panose="020B0604020202020204" pitchFamily="34" charset="0"/>
              </a:rPr>
              <a:t>  	 </a:t>
            </a:r>
            <a:r>
              <a:rPr lang="es-CL" sz="3600" dirty="0" err="1">
                <a:solidFill>
                  <a:schemeClr val="tx1"/>
                </a:solidFill>
                <a:latin typeface="Arial" panose="020B0604020202020204" pitchFamily="34" charset="0"/>
                <a:cs typeface="Arial" panose="020B0604020202020204" pitchFamily="34" charset="0"/>
              </a:rPr>
              <a:t>selected</a:t>
            </a:r>
            <a:r>
              <a:rPr lang="es-CL" sz="3600" dirty="0">
                <a:solidFill>
                  <a:schemeClr val="tx1"/>
                </a:solidFill>
                <a:latin typeface="Arial" panose="020B0604020202020204" pitchFamily="34" charset="0"/>
                <a:cs typeface="Arial" panose="020B0604020202020204" pitchFamily="34" charset="0"/>
              </a:rPr>
              <a:t>: Permite marcar el objeto por defecto</a:t>
            </a:r>
          </a:p>
          <a:p>
            <a:r>
              <a:rPr lang="es-CL" sz="3600" dirty="0">
                <a:solidFill>
                  <a:schemeClr val="tx1"/>
                </a:solidFill>
                <a:latin typeface="Arial" panose="020B0604020202020204" pitchFamily="34" charset="0"/>
                <a:cs typeface="Arial" panose="020B0604020202020204" pitchFamily="34" charset="0"/>
              </a:rPr>
              <a:t>	 </a:t>
            </a:r>
            <a:r>
              <a:rPr lang="es-CL" sz="3600" dirty="0" err="1">
                <a:solidFill>
                  <a:schemeClr val="tx1"/>
                </a:solidFill>
                <a:latin typeface="Arial" panose="020B0604020202020204" pitchFamily="34" charset="0"/>
                <a:cs typeface="Arial" panose="020B0604020202020204" pitchFamily="34" charset="0"/>
              </a:rPr>
              <a:t>ButtonGroup</a:t>
            </a:r>
            <a:r>
              <a:rPr lang="es-CL" sz="3600" dirty="0">
                <a:solidFill>
                  <a:schemeClr val="tx1"/>
                </a:solidFill>
                <a:latin typeface="Arial" panose="020B0604020202020204" pitchFamily="34" charset="0"/>
                <a:cs typeface="Arial" panose="020B0604020202020204" pitchFamily="34" charset="0"/>
              </a:rPr>
              <a:t>: asocia el objeto a un grupo</a:t>
            </a:r>
          </a:p>
          <a:p>
            <a:endParaRPr lang="es-CL" sz="3600" dirty="0">
              <a:solidFill>
                <a:schemeClr val="tx1"/>
              </a:solidFill>
              <a:latin typeface="Arial" panose="020B0604020202020204" pitchFamily="34" charset="0"/>
              <a:cs typeface="Arial" panose="020B0604020202020204" pitchFamily="34" charset="0"/>
            </a:endParaRPr>
          </a:p>
          <a:p>
            <a:endParaRPr lang="es-CL" sz="3600" dirty="0">
              <a:solidFill>
                <a:schemeClr val="tx1"/>
              </a:solidFill>
              <a:latin typeface="Arial" panose="020B0604020202020204" pitchFamily="34" charset="0"/>
              <a:cs typeface="Arial" panose="020B0604020202020204" pitchFamily="34" charset="0"/>
            </a:endParaRPr>
          </a:p>
          <a:p>
            <a:r>
              <a:rPr lang="es-CL" sz="3600" b="1" dirty="0">
                <a:solidFill>
                  <a:srgbClr val="0070C0"/>
                </a:solidFill>
                <a:latin typeface="Arial" panose="020B0604020202020204" pitchFamily="34" charset="0"/>
                <a:cs typeface="Arial" panose="020B0604020202020204" pitchFamily="34" charset="0"/>
              </a:rPr>
              <a:t>Métodos</a:t>
            </a:r>
          </a:p>
          <a:p>
            <a:r>
              <a:rPr lang="es-CL" sz="3600" dirty="0">
                <a:solidFill>
                  <a:schemeClr val="tx1"/>
                </a:solidFill>
                <a:latin typeface="Arial" panose="020B0604020202020204" pitchFamily="34" charset="0"/>
                <a:cs typeface="Arial" panose="020B0604020202020204" pitchFamily="34" charset="0"/>
              </a:rPr>
              <a:t>	</a:t>
            </a:r>
            <a:r>
              <a:rPr lang="es-CL" sz="3600" dirty="0" err="1">
                <a:solidFill>
                  <a:schemeClr val="tx1"/>
                </a:solidFill>
                <a:latin typeface="Arial" panose="020B0604020202020204" pitchFamily="34" charset="0"/>
                <a:cs typeface="Arial" panose="020B0604020202020204" pitchFamily="34" charset="0"/>
              </a:rPr>
              <a:t>getText</a:t>
            </a:r>
            <a:r>
              <a:rPr lang="es-CL" sz="3600" dirty="0">
                <a:solidFill>
                  <a:schemeClr val="tx1"/>
                </a:solidFill>
                <a:latin typeface="Arial" panose="020B0604020202020204" pitchFamily="34" charset="0"/>
                <a:cs typeface="Arial" panose="020B0604020202020204" pitchFamily="34" charset="0"/>
              </a:rPr>
              <a:t>(): Obtiene el texto del objeto</a:t>
            </a:r>
          </a:p>
          <a:p>
            <a:r>
              <a:rPr lang="es-CL" sz="3600" dirty="0">
                <a:solidFill>
                  <a:schemeClr val="tx1"/>
                </a:solidFill>
                <a:latin typeface="Arial" panose="020B0604020202020204" pitchFamily="34" charset="0"/>
                <a:cs typeface="Arial" panose="020B0604020202020204" pitchFamily="34" charset="0"/>
              </a:rPr>
              <a:t>	</a:t>
            </a:r>
            <a:r>
              <a:rPr lang="es-CL" sz="3600" b="1" dirty="0" err="1">
                <a:solidFill>
                  <a:schemeClr val="tx1"/>
                </a:solidFill>
                <a:latin typeface="Arial" panose="020B0604020202020204" pitchFamily="34" charset="0"/>
                <a:cs typeface="Arial" panose="020B0604020202020204" pitchFamily="34" charset="0"/>
              </a:rPr>
              <a:t>isSelected</a:t>
            </a:r>
            <a:r>
              <a:rPr lang="es-CL" sz="3600" dirty="0">
                <a:solidFill>
                  <a:schemeClr val="tx1"/>
                </a:solidFill>
                <a:latin typeface="Arial" panose="020B0604020202020204" pitchFamily="34" charset="0"/>
                <a:cs typeface="Arial" panose="020B0604020202020204" pitchFamily="34" charset="0"/>
              </a:rPr>
              <a:t>(): devuelve true si el objeto se encuentra seleccionado, false</a:t>
            </a:r>
          </a:p>
          <a:p>
            <a:r>
              <a:rPr lang="es-CL" sz="3600" dirty="0">
                <a:solidFill>
                  <a:schemeClr val="tx1"/>
                </a:solidFill>
                <a:latin typeface="Arial" panose="020B0604020202020204" pitchFamily="34" charset="0"/>
                <a:cs typeface="Arial" panose="020B0604020202020204" pitchFamily="34" charset="0"/>
              </a:rPr>
              <a:t>                                        en caso contrario</a:t>
            </a:r>
          </a:p>
          <a:p>
            <a:r>
              <a:rPr lang="es-CL" sz="3600" dirty="0">
                <a:solidFill>
                  <a:schemeClr val="tx1"/>
                </a:solidFill>
                <a:latin typeface="Arial" panose="020B0604020202020204" pitchFamily="34" charset="0"/>
                <a:cs typeface="Arial" panose="020B0604020202020204" pitchFamily="34" charset="0"/>
              </a:rPr>
              <a:t>	</a:t>
            </a:r>
            <a:r>
              <a:rPr lang="es-CL" sz="3600" dirty="0" err="1">
                <a:solidFill>
                  <a:schemeClr val="tx1"/>
                </a:solidFill>
                <a:latin typeface="Arial" panose="020B0604020202020204" pitchFamily="34" charset="0"/>
                <a:cs typeface="Arial" panose="020B0604020202020204" pitchFamily="34" charset="0"/>
              </a:rPr>
              <a:t>setSelected</a:t>
            </a:r>
            <a:r>
              <a:rPr lang="es-CL" sz="3600" dirty="0">
                <a:solidFill>
                  <a:schemeClr val="tx1"/>
                </a:solidFill>
                <a:latin typeface="Arial" panose="020B0604020202020204" pitchFamily="34" charset="0"/>
                <a:cs typeface="Arial" panose="020B0604020202020204" pitchFamily="34" charset="0"/>
              </a:rPr>
              <a:t>(</a:t>
            </a:r>
            <a:r>
              <a:rPr lang="es-CL" sz="3600" dirty="0" err="1">
                <a:solidFill>
                  <a:schemeClr val="tx1"/>
                </a:solidFill>
                <a:latin typeface="Arial" panose="020B0604020202020204" pitchFamily="34" charset="0"/>
                <a:cs typeface="Arial" panose="020B0604020202020204" pitchFamily="34" charset="0"/>
              </a:rPr>
              <a:t>boolean</a:t>
            </a:r>
            <a:r>
              <a:rPr lang="es-CL" sz="3600" dirty="0">
                <a:solidFill>
                  <a:schemeClr val="tx1"/>
                </a:solidFill>
                <a:latin typeface="Arial" panose="020B0604020202020204" pitchFamily="34" charset="0"/>
                <a:cs typeface="Arial" panose="020B0604020202020204" pitchFamily="34" charset="0"/>
              </a:rPr>
              <a:t>): permite seleccionar un objeto</a:t>
            </a:r>
          </a:p>
          <a:p>
            <a:pPr algn="just"/>
            <a:r>
              <a:rPr lang="es-CL" sz="3600" dirty="0">
                <a:solidFill>
                  <a:schemeClr val="tx1"/>
                </a:solidFill>
                <a:latin typeface="Arial" panose="020B0604020202020204" pitchFamily="34" charset="0"/>
                <a:cs typeface="Arial" panose="020B0604020202020204" pitchFamily="34" charset="0"/>
              </a:rPr>
              <a:t>	</a:t>
            </a:r>
          </a:p>
          <a:p>
            <a:pPr algn="just"/>
            <a:r>
              <a:rPr lang="es-CL" sz="3600" dirty="0">
                <a:solidFill>
                  <a:schemeClr val="tx2"/>
                </a:solidFill>
                <a:latin typeface="Arial" panose="020B0604020202020204" pitchFamily="34" charset="0"/>
                <a:ea typeface="Calibri"/>
                <a:cs typeface="Arial" panose="020B0604020202020204" pitchFamily="34" charset="0"/>
                <a:sym typeface="Calibri"/>
              </a:rPr>
              <a:t> </a:t>
            </a:r>
          </a:p>
          <a:p>
            <a:pPr algn="just"/>
            <a:r>
              <a:rPr lang="es-CL" sz="3600" b="1" dirty="0">
                <a:solidFill>
                  <a:schemeClr val="tx1"/>
                </a:solidFill>
                <a:latin typeface="Arial"/>
                <a:ea typeface="+mj-ea"/>
                <a:cs typeface="Arial"/>
                <a:sym typeface="Calibri"/>
              </a:rPr>
              <a:t>	</a:t>
            </a:r>
            <a:endParaRPr lang="es-ES_tradnl" sz="1200" dirty="0">
              <a:latin typeface="Calibri" panose="020F0502020204030204" pitchFamily="34" charset="0"/>
              <a:cs typeface="Calibri" panose="020F0502020204030204" pitchFamily="34" charset="0"/>
            </a:endParaRPr>
          </a:p>
        </p:txBody>
      </p:sp>
      <p:pic>
        <p:nvPicPr>
          <p:cNvPr id="4" name="Imagen 3">
            <a:extLst>
              <a:ext uri="{FF2B5EF4-FFF2-40B4-BE49-F238E27FC236}">
                <a16:creationId xmlns:a16="http://schemas.microsoft.com/office/drawing/2014/main" id="{C29271F5-F067-171D-8E06-5BC903EFED3D}"/>
              </a:ext>
            </a:extLst>
          </p:cNvPr>
          <p:cNvPicPr>
            <a:picLocks noChangeAspect="1"/>
          </p:cNvPicPr>
          <p:nvPr/>
        </p:nvPicPr>
        <p:blipFill>
          <a:blip r:embed="rId3"/>
          <a:stretch>
            <a:fillRect/>
          </a:stretch>
        </p:blipFill>
        <p:spPr>
          <a:xfrm>
            <a:off x="12109450" y="3902075"/>
            <a:ext cx="6690112" cy="1519011"/>
          </a:xfrm>
          <a:prstGeom prst="rect">
            <a:avLst/>
          </a:prstGeom>
          <a:ln>
            <a:solidFill>
              <a:schemeClr val="tx1"/>
            </a:solidFill>
          </a:ln>
        </p:spPr>
      </p:pic>
      <p:pic>
        <p:nvPicPr>
          <p:cNvPr id="5" name="Imagen 4">
            <a:extLst>
              <a:ext uri="{FF2B5EF4-FFF2-40B4-BE49-F238E27FC236}">
                <a16:creationId xmlns:a16="http://schemas.microsoft.com/office/drawing/2014/main" id="{06191124-C309-0C34-872B-02FB6CD7F121}"/>
              </a:ext>
            </a:extLst>
          </p:cNvPr>
          <p:cNvPicPr>
            <a:picLocks noChangeAspect="1"/>
          </p:cNvPicPr>
          <p:nvPr/>
        </p:nvPicPr>
        <p:blipFill>
          <a:blip r:embed="rId4"/>
          <a:stretch>
            <a:fillRect/>
          </a:stretch>
        </p:blipFill>
        <p:spPr>
          <a:xfrm>
            <a:off x="2660650" y="7086896"/>
            <a:ext cx="12016397" cy="630782"/>
          </a:xfrm>
          <a:prstGeom prst="rect">
            <a:avLst/>
          </a:prstGeom>
          <a:ln>
            <a:solidFill>
              <a:schemeClr val="tx1"/>
            </a:solidFill>
          </a:ln>
        </p:spPr>
      </p:pic>
    </p:spTree>
    <p:extLst>
      <p:ext uri="{BB962C8B-B14F-4D97-AF65-F5344CB8AC3E}">
        <p14:creationId xmlns:p14="http://schemas.microsoft.com/office/powerpoint/2010/main" val="18464734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11FCC6-3B49-9D46-8B62-80E94C906F0A}"/>
              </a:ext>
            </a:extLst>
          </p:cNvPr>
          <p:cNvSpPr>
            <a:spLocks noGrp="1"/>
          </p:cNvSpPr>
          <p:nvPr>
            <p:ph type="title"/>
          </p:nvPr>
        </p:nvSpPr>
        <p:spPr/>
        <p:txBody>
          <a:bodyPr/>
          <a:lstStyle/>
          <a:p>
            <a:r>
              <a:rPr lang="es-CL" dirty="0"/>
              <a:t>Componentes</a:t>
            </a:r>
          </a:p>
        </p:txBody>
      </p:sp>
      <p:sp>
        <p:nvSpPr>
          <p:cNvPr id="9" name="Marcador de texto 3">
            <a:extLst>
              <a:ext uri="{FF2B5EF4-FFF2-40B4-BE49-F238E27FC236}">
                <a16:creationId xmlns:a16="http://schemas.microsoft.com/office/drawing/2014/main" id="{065353A1-4022-2DDA-EAE3-A14E27284EFB}"/>
              </a:ext>
            </a:extLst>
          </p:cNvPr>
          <p:cNvSpPr txBox="1">
            <a:spLocks/>
          </p:cNvSpPr>
          <p:nvPr/>
        </p:nvSpPr>
        <p:spPr>
          <a:xfrm>
            <a:off x="755650" y="1920874"/>
            <a:ext cx="18664662" cy="8673881"/>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r>
              <a:rPr lang="es-CL" sz="3600" b="1" i="1" dirty="0" err="1">
                <a:solidFill>
                  <a:schemeClr val="tx1"/>
                </a:solidFill>
                <a:latin typeface="Arial" panose="020B0604020202020204" pitchFamily="34" charset="0"/>
                <a:cs typeface="Arial" panose="020B0604020202020204" pitchFamily="34" charset="0"/>
              </a:rPr>
              <a:t>JComboBox</a:t>
            </a:r>
            <a:r>
              <a:rPr lang="es-CL" sz="3600" dirty="0">
                <a:solidFill>
                  <a:schemeClr val="accent6">
                    <a:lumMod val="50000"/>
                  </a:schemeClr>
                </a:solidFill>
                <a:latin typeface="Arial" panose="020B0604020202020204" pitchFamily="34" charset="0"/>
                <a:ea typeface="ＭＳ Ｐゴシック" charset="-128"/>
                <a:cs typeface="Arial" panose="020B0604020202020204" pitchFamily="34" charset="0"/>
              </a:rPr>
              <a:t>	</a:t>
            </a:r>
          </a:p>
          <a:p>
            <a:pPr algn="just"/>
            <a:r>
              <a:rPr lang="es-CL" sz="3600" dirty="0">
                <a:solidFill>
                  <a:schemeClr val="tx1"/>
                </a:solidFill>
                <a:latin typeface="Arial" panose="020B0604020202020204" pitchFamily="34" charset="0"/>
                <a:cs typeface="Arial" panose="020B0604020202020204" pitchFamily="34" charset="0"/>
              </a:rPr>
              <a:t>Nos permite definir un conjunto de datos o valores asociados a una caja de selección, así el usuario tendrá la oportunidad de seleccionar un dato del conjunto de datos o respuestas ya predefinido.</a:t>
            </a:r>
          </a:p>
          <a:p>
            <a:pPr algn="just"/>
            <a:endParaRPr lang="es-CL" sz="3600" b="1" dirty="0">
              <a:latin typeface="Arial" panose="020B0604020202020204" pitchFamily="34" charset="0"/>
              <a:cs typeface="Arial" panose="020B0604020202020204" pitchFamily="34" charset="0"/>
            </a:endParaRPr>
          </a:p>
          <a:p>
            <a:r>
              <a:rPr lang="es-CL" sz="3600" b="1" dirty="0">
                <a:solidFill>
                  <a:srgbClr val="0070C0"/>
                </a:solidFill>
                <a:latin typeface="Arial" panose="020B0604020202020204" pitchFamily="34" charset="0"/>
                <a:cs typeface="Arial" panose="020B0604020202020204" pitchFamily="34" charset="0"/>
              </a:rPr>
              <a:t>Prefijo</a:t>
            </a:r>
            <a:r>
              <a:rPr lang="es-CL" sz="3600" dirty="0">
                <a:solidFill>
                  <a:schemeClr val="tx1"/>
                </a:solidFill>
                <a:latin typeface="Arial" panose="020B0604020202020204" pitchFamily="34" charset="0"/>
                <a:cs typeface="Arial" panose="020B0604020202020204" pitchFamily="34" charset="0"/>
              </a:rPr>
              <a:t>: </a:t>
            </a:r>
            <a:r>
              <a:rPr lang="es-CL" sz="3600" dirty="0" err="1">
                <a:solidFill>
                  <a:schemeClr val="tx1"/>
                </a:solidFill>
                <a:latin typeface="Arial" panose="020B0604020202020204" pitchFamily="34" charset="0"/>
                <a:cs typeface="Arial" panose="020B0604020202020204" pitchFamily="34" charset="0"/>
              </a:rPr>
              <a:t>cbo</a:t>
            </a:r>
            <a:endParaRPr lang="es-CL" sz="3600" dirty="0">
              <a:solidFill>
                <a:schemeClr val="tx1"/>
              </a:solidFill>
              <a:latin typeface="Arial" panose="020B0604020202020204" pitchFamily="34" charset="0"/>
              <a:cs typeface="Arial" panose="020B0604020202020204" pitchFamily="34" charset="0"/>
            </a:endParaRPr>
          </a:p>
          <a:p>
            <a:endParaRPr lang="es-CL" sz="3600" dirty="0">
              <a:solidFill>
                <a:schemeClr val="tx1"/>
              </a:solidFill>
              <a:latin typeface="Arial" panose="020B0604020202020204" pitchFamily="34" charset="0"/>
              <a:cs typeface="Arial" panose="020B0604020202020204" pitchFamily="34" charset="0"/>
            </a:endParaRPr>
          </a:p>
          <a:p>
            <a:r>
              <a:rPr lang="es-CL" sz="3600" b="1" dirty="0">
                <a:solidFill>
                  <a:srgbClr val="0070C0"/>
                </a:solidFill>
                <a:latin typeface="Arial" panose="020B0604020202020204" pitchFamily="34" charset="0"/>
                <a:cs typeface="Arial" panose="020B0604020202020204" pitchFamily="34" charset="0"/>
              </a:rPr>
              <a:t>Propiedades</a:t>
            </a:r>
          </a:p>
          <a:p>
            <a:r>
              <a:rPr lang="es-CL" sz="3600" dirty="0">
                <a:solidFill>
                  <a:schemeClr val="tx1"/>
                </a:solidFill>
                <a:latin typeface="Arial" panose="020B0604020202020204" pitchFamily="34" charset="0"/>
                <a:cs typeface="Arial" panose="020B0604020202020204" pitchFamily="34" charset="0"/>
              </a:rPr>
              <a:t>  	</a:t>
            </a:r>
            <a:r>
              <a:rPr lang="es-CL" sz="3600" dirty="0" err="1">
                <a:solidFill>
                  <a:schemeClr val="tx1"/>
                </a:solidFill>
                <a:latin typeface="Arial" panose="020B0604020202020204" pitchFamily="34" charset="0"/>
                <a:cs typeface="Arial" panose="020B0604020202020204" pitchFamily="34" charset="0"/>
              </a:rPr>
              <a:t>model</a:t>
            </a:r>
            <a:r>
              <a:rPr lang="es-CL" sz="3600" dirty="0">
                <a:solidFill>
                  <a:schemeClr val="tx1"/>
                </a:solidFill>
                <a:latin typeface="Arial" panose="020B0604020202020204" pitchFamily="34" charset="0"/>
                <a:cs typeface="Arial" panose="020B0604020202020204" pitchFamily="34" charset="0"/>
              </a:rPr>
              <a:t>: Permite ingresar la lista de datos</a:t>
            </a:r>
          </a:p>
          <a:p>
            <a:endParaRPr lang="es-CL" sz="3600" dirty="0">
              <a:solidFill>
                <a:schemeClr val="tx1"/>
              </a:solidFill>
              <a:latin typeface="Arial" panose="020B0604020202020204" pitchFamily="34" charset="0"/>
              <a:cs typeface="Arial" panose="020B0604020202020204" pitchFamily="34" charset="0"/>
            </a:endParaRPr>
          </a:p>
          <a:p>
            <a:r>
              <a:rPr lang="es-CL" sz="3600" b="1" dirty="0">
                <a:solidFill>
                  <a:srgbClr val="0070C0"/>
                </a:solidFill>
                <a:latin typeface="Arial" panose="020B0604020202020204" pitchFamily="34" charset="0"/>
                <a:cs typeface="Arial" panose="020B0604020202020204" pitchFamily="34" charset="0"/>
              </a:rPr>
              <a:t>Métodos</a:t>
            </a:r>
            <a:r>
              <a:rPr lang="es-CL" sz="3600" dirty="0">
                <a:solidFill>
                  <a:schemeClr val="tx1"/>
                </a:solidFill>
                <a:latin typeface="Arial" panose="020B0604020202020204" pitchFamily="34" charset="0"/>
                <a:cs typeface="Arial" panose="020B0604020202020204" pitchFamily="34" charset="0"/>
              </a:rPr>
              <a:t> Importantes:</a:t>
            </a:r>
          </a:p>
          <a:p>
            <a:r>
              <a:rPr lang="es-CL" sz="3600" dirty="0">
                <a:solidFill>
                  <a:schemeClr val="tx1"/>
                </a:solidFill>
                <a:latin typeface="Arial" panose="020B0604020202020204" pitchFamily="34" charset="0"/>
                <a:cs typeface="Arial" panose="020B0604020202020204" pitchFamily="34" charset="0"/>
              </a:rPr>
              <a:t>	</a:t>
            </a:r>
            <a:r>
              <a:rPr lang="es-CL" sz="3600" dirty="0" err="1">
                <a:solidFill>
                  <a:schemeClr val="tx1"/>
                </a:solidFill>
                <a:latin typeface="Arial" panose="020B0604020202020204" pitchFamily="34" charset="0"/>
                <a:cs typeface="Arial" panose="020B0604020202020204" pitchFamily="34" charset="0"/>
              </a:rPr>
              <a:t>getSelectedIndex</a:t>
            </a:r>
            <a:r>
              <a:rPr lang="es-CL" sz="3600" dirty="0">
                <a:solidFill>
                  <a:schemeClr val="tx1"/>
                </a:solidFill>
                <a:latin typeface="Arial" panose="020B0604020202020204" pitchFamily="34" charset="0"/>
                <a:cs typeface="Arial" panose="020B0604020202020204" pitchFamily="34" charset="0"/>
              </a:rPr>
              <a:t>(): Obtiene la posición del dato seleccionado</a:t>
            </a:r>
          </a:p>
          <a:p>
            <a:r>
              <a:rPr lang="es-CL" sz="3600" dirty="0">
                <a:solidFill>
                  <a:schemeClr val="tx1"/>
                </a:solidFill>
                <a:latin typeface="Arial" panose="020B0604020202020204" pitchFamily="34" charset="0"/>
                <a:cs typeface="Arial" panose="020B0604020202020204" pitchFamily="34" charset="0"/>
              </a:rPr>
              <a:t>	</a:t>
            </a:r>
            <a:r>
              <a:rPr lang="es-CL" sz="3600" b="1" dirty="0" err="1">
                <a:solidFill>
                  <a:schemeClr val="tx1"/>
                </a:solidFill>
                <a:latin typeface="Arial" panose="020B0604020202020204" pitchFamily="34" charset="0"/>
                <a:cs typeface="Arial" panose="020B0604020202020204" pitchFamily="34" charset="0"/>
              </a:rPr>
              <a:t>getSelectedItem</a:t>
            </a:r>
            <a:r>
              <a:rPr lang="es-CL" sz="3600" dirty="0">
                <a:solidFill>
                  <a:schemeClr val="tx1"/>
                </a:solidFill>
                <a:latin typeface="Arial" panose="020B0604020202020204" pitchFamily="34" charset="0"/>
                <a:cs typeface="Arial" panose="020B0604020202020204" pitchFamily="34" charset="0"/>
              </a:rPr>
              <a:t>(): Obtiene el dato seleccionado</a:t>
            </a:r>
          </a:p>
          <a:p>
            <a:r>
              <a:rPr lang="es-CL" sz="3600" dirty="0">
                <a:solidFill>
                  <a:schemeClr val="tx1"/>
                </a:solidFill>
                <a:latin typeface="Arial" panose="020B0604020202020204" pitchFamily="34" charset="0"/>
                <a:cs typeface="Arial" panose="020B0604020202020204" pitchFamily="34" charset="0"/>
              </a:rPr>
              <a:t>	</a:t>
            </a:r>
            <a:r>
              <a:rPr lang="es-CL" sz="3600" dirty="0" err="1">
                <a:solidFill>
                  <a:schemeClr val="tx1"/>
                </a:solidFill>
                <a:latin typeface="Arial" panose="020B0604020202020204" pitchFamily="34" charset="0"/>
                <a:cs typeface="Arial" panose="020B0604020202020204" pitchFamily="34" charset="0"/>
              </a:rPr>
              <a:t>setSelectedIndex</a:t>
            </a:r>
            <a:r>
              <a:rPr lang="es-CL" sz="3600" dirty="0">
                <a:solidFill>
                  <a:schemeClr val="tx1"/>
                </a:solidFill>
                <a:latin typeface="Arial" panose="020B0604020202020204" pitchFamily="34" charset="0"/>
                <a:cs typeface="Arial" panose="020B0604020202020204" pitchFamily="34" charset="0"/>
              </a:rPr>
              <a:t>(</a:t>
            </a:r>
            <a:r>
              <a:rPr lang="es-CL" sz="3600" dirty="0" err="1">
                <a:solidFill>
                  <a:schemeClr val="tx1"/>
                </a:solidFill>
                <a:latin typeface="Arial" panose="020B0604020202020204" pitchFamily="34" charset="0"/>
                <a:cs typeface="Arial" panose="020B0604020202020204" pitchFamily="34" charset="0"/>
              </a:rPr>
              <a:t>int</a:t>
            </a:r>
            <a:r>
              <a:rPr lang="es-CL" sz="3600" dirty="0">
                <a:solidFill>
                  <a:schemeClr val="tx1"/>
                </a:solidFill>
                <a:latin typeface="Arial" panose="020B0604020202020204" pitchFamily="34" charset="0"/>
                <a:cs typeface="Arial" panose="020B0604020202020204" pitchFamily="34" charset="0"/>
              </a:rPr>
              <a:t>): Selecciona el dato de la posición por parámetro</a:t>
            </a:r>
          </a:p>
          <a:p>
            <a:r>
              <a:rPr lang="es-CL" sz="3600" dirty="0">
                <a:solidFill>
                  <a:schemeClr val="tx1"/>
                </a:solidFill>
                <a:latin typeface="Arial" panose="020B0604020202020204" pitchFamily="34" charset="0"/>
                <a:cs typeface="Arial" panose="020B0604020202020204" pitchFamily="34" charset="0"/>
              </a:rPr>
              <a:t>	</a:t>
            </a:r>
            <a:r>
              <a:rPr lang="es-CL" sz="3600" b="1" dirty="0" err="1">
                <a:solidFill>
                  <a:schemeClr val="tx1"/>
                </a:solidFill>
                <a:latin typeface="Arial" panose="020B0604020202020204" pitchFamily="34" charset="0"/>
                <a:cs typeface="Arial" panose="020B0604020202020204" pitchFamily="34" charset="0"/>
              </a:rPr>
              <a:t>setSelectedItem</a:t>
            </a:r>
            <a:r>
              <a:rPr lang="es-CL" sz="3600" dirty="0">
                <a:solidFill>
                  <a:schemeClr val="tx1"/>
                </a:solidFill>
                <a:latin typeface="Arial" panose="020B0604020202020204" pitchFamily="34" charset="0"/>
                <a:cs typeface="Arial" panose="020B0604020202020204" pitchFamily="34" charset="0"/>
              </a:rPr>
              <a:t>(</a:t>
            </a:r>
            <a:r>
              <a:rPr lang="es-CL" sz="3600" dirty="0" err="1">
                <a:solidFill>
                  <a:schemeClr val="tx1"/>
                </a:solidFill>
                <a:latin typeface="Arial" panose="020B0604020202020204" pitchFamily="34" charset="0"/>
                <a:cs typeface="Arial" panose="020B0604020202020204" pitchFamily="34" charset="0"/>
              </a:rPr>
              <a:t>Object</a:t>
            </a:r>
            <a:r>
              <a:rPr lang="es-CL" sz="3600" dirty="0">
                <a:solidFill>
                  <a:schemeClr val="tx1"/>
                </a:solidFill>
                <a:latin typeface="Arial" panose="020B0604020202020204" pitchFamily="34" charset="0"/>
                <a:cs typeface="Arial" panose="020B0604020202020204" pitchFamily="34" charset="0"/>
              </a:rPr>
              <a:t>): Selecciona el dato por parámetro</a:t>
            </a:r>
          </a:p>
          <a:p>
            <a:pPr algn="just"/>
            <a:r>
              <a:rPr lang="es-CL" sz="3600" dirty="0">
                <a:solidFill>
                  <a:schemeClr val="tx1"/>
                </a:solidFill>
                <a:latin typeface="Arial" panose="020B0604020202020204" pitchFamily="34" charset="0"/>
                <a:cs typeface="Arial" panose="020B0604020202020204" pitchFamily="34" charset="0"/>
              </a:rPr>
              <a:t>	</a:t>
            </a:r>
          </a:p>
          <a:p>
            <a:pPr algn="just"/>
            <a:r>
              <a:rPr lang="es-CL" sz="3600" dirty="0">
                <a:solidFill>
                  <a:schemeClr val="tx2"/>
                </a:solidFill>
                <a:latin typeface="Arial" panose="020B0604020202020204" pitchFamily="34" charset="0"/>
                <a:ea typeface="Calibri"/>
                <a:cs typeface="Arial" panose="020B0604020202020204" pitchFamily="34" charset="0"/>
                <a:sym typeface="Calibri"/>
              </a:rPr>
              <a:t> </a:t>
            </a:r>
          </a:p>
          <a:p>
            <a:pPr algn="just"/>
            <a:r>
              <a:rPr lang="es-CL" sz="3600" b="1" dirty="0">
                <a:solidFill>
                  <a:schemeClr val="tx1"/>
                </a:solidFill>
                <a:latin typeface="Arial"/>
                <a:ea typeface="+mj-ea"/>
                <a:cs typeface="Arial"/>
                <a:sym typeface="Calibri"/>
              </a:rPr>
              <a:t>	</a:t>
            </a:r>
            <a:endParaRPr lang="es-ES_tradnl" sz="1200" dirty="0">
              <a:latin typeface="Calibri" panose="020F0502020204030204" pitchFamily="34" charset="0"/>
              <a:cs typeface="Calibri" panose="020F0502020204030204" pitchFamily="34" charset="0"/>
            </a:endParaRPr>
          </a:p>
        </p:txBody>
      </p:sp>
      <p:pic>
        <p:nvPicPr>
          <p:cNvPr id="3" name="Imagen 2">
            <a:extLst>
              <a:ext uri="{FF2B5EF4-FFF2-40B4-BE49-F238E27FC236}">
                <a16:creationId xmlns:a16="http://schemas.microsoft.com/office/drawing/2014/main" id="{02E8ED19-6011-5478-9D06-329316A38A87}"/>
              </a:ext>
            </a:extLst>
          </p:cNvPr>
          <p:cNvPicPr>
            <a:picLocks noChangeAspect="1"/>
          </p:cNvPicPr>
          <p:nvPr/>
        </p:nvPicPr>
        <p:blipFill>
          <a:blip r:embed="rId3"/>
          <a:stretch>
            <a:fillRect/>
          </a:stretch>
        </p:blipFill>
        <p:spPr>
          <a:xfrm>
            <a:off x="13023850" y="4371949"/>
            <a:ext cx="4035369" cy="1313841"/>
          </a:xfrm>
          <a:prstGeom prst="rect">
            <a:avLst/>
          </a:prstGeom>
          <a:ln>
            <a:solidFill>
              <a:schemeClr val="tx1"/>
            </a:solidFill>
          </a:ln>
        </p:spPr>
      </p:pic>
    </p:spTree>
    <p:extLst>
      <p:ext uri="{BB962C8B-B14F-4D97-AF65-F5344CB8AC3E}">
        <p14:creationId xmlns:p14="http://schemas.microsoft.com/office/powerpoint/2010/main" val="9503747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07D15BE-E3B2-F743-9878-F149B7D92C0C}"/>
              </a:ext>
            </a:extLst>
          </p:cNvPr>
          <p:cNvSpPr>
            <a:spLocks noGrp="1"/>
          </p:cNvSpPr>
          <p:nvPr>
            <p:ph type="title"/>
          </p:nvPr>
        </p:nvSpPr>
        <p:spPr>
          <a:xfrm>
            <a:off x="7461250" y="8016875"/>
            <a:ext cx="10972800" cy="1015663"/>
          </a:xfrm>
        </p:spPr>
        <p:txBody>
          <a:bodyPr/>
          <a:lstStyle/>
          <a:p>
            <a:r>
              <a:rPr lang="es-CL" sz="6600" dirty="0"/>
              <a:t>EVENTOS</a:t>
            </a:r>
          </a:p>
        </p:txBody>
      </p:sp>
      <p:sp>
        <p:nvSpPr>
          <p:cNvPr id="3" name="Título 1">
            <a:extLst>
              <a:ext uri="{FF2B5EF4-FFF2-40B4-BE49-F238E27FC236}">
                <a16:creationId xmlns:a16="http://schemas.microsoft.com/office/drawing/2014/main" id="{9224DE7A-4464-F54B-B074-7663E7D43917}"/>
              </a:ext>
            </a:extLst>
          </p:cNvPr>
          <p:cNvSpPr txBox="1">
            <a:spLocks/>
          </p:cNvSpPr>
          <p:nvPr/>
        </p:nvSpPr>
        <p:spPr>
          <a:xfrm>
            <a:off x="5632450" y="7788275"/>
            <a:ext cx="1670957" cy="1477328"/>
          </a:xfrm>
          <a:prstGeom prst="rect">
            <a:avLst/>
          </a:prstGeom>
        </p:spPr>
        <p:txBody>
          <a:bodyPr wrap="square" lIns="0" tIns="0" rIns="0" bIns="0">
            <a:spAutoFit/>
          </a:bodyPr>
          <a:lstStyle>
            <a:lvl1pPr>
              <a:defRPr sz="5000" b="1" i="0">
                <a:solidFill>
                  <a:schemeClr val="tx1"/>
                </a:solidFill>
                <a:latin typeface="Arial"/>
                <a:ea typeface="+mj-ea"/>
                <a:cs typeface="Arial"/>
              </a:defRPr>
            </a:lvl1pPr>
          </a:lstStyle>
          <a:p>
            <a:pPr algn="l"/>
            <a:r>
              <a:rPr lang="es-CL" sz="9600" dirty="0">
                <a:solidFill>
                  <a:srgbClr val="257CE1"/>
                </a:solidFill>
                <a:latin typeface="Arial Black" panose="020B0604020202020204" pitchFamily="34" charset="0"/>
                <a:cs typeface="Arial Black" panose="020B0604020202020204" pitchFamily="34" charset="0"/>
              </a:rPr>
              <a:t>04</a:t>
            </a:r>
          </a:p>
        </p:txBody>
      </p:sp>
    </p:spTree>
    <p:extLst>
      <p:ext uri="{BB962C8B-B14F-4D97-AF65-F5344CB8AC3E}">
        <p14:creationId xmlns:p14="http://schemas.microsoft.com/office/powerpoint/2010/main" val="635118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a:extLst>
              <a:ext uri="{FF2B5EF4-FFF2-40B4-BE49-F238E27FC236}">
                <a16:creationId xmlns:a16="http://schemas.microsoft.com/office/drawing/2014/main" id="{FFB337F0-2FCC-924F-952C-07C673B763B0}"/>
              </a:ext>
            </a:extLst>
          </p:cNvPr>
          <p:cNvSpPr/>
          <p:nvPr/>
        </p:nvSpPr>
        <p:spPr>
          <a:xfrm>
            <a:off x="9594850" y="1894185"/>
            <a:ext cx="5357557" cy="1015663"/>
          </a:xfrm>
          <a:prstGeom prst="rect">
            <a:avLst/>
          </a:prstGeom>
        </p:spPr>
        <p:txBody>
          <a:bodyPr wrap="none">
            <a:spAutoFit/>
          </a:bodyPr>
          <a:lstStyle/>
          <a:p>
            <a:r>
              <a:rPr lang="es-CL" sz="6000" b="1" dirty="0">
                <a:latin typeface="Arial Black" panose="020B0604020202020204" pitchFamily="34" charset="0"/>
                <a:cs typeface="Arial Black" panose="020B0604020202020204" pitchFamily="34" charset="0"/>
              </a:rPr>
              <a:t>CONTENIDO</a:t>
            </a:r>
          </a:p>
        </p:txBody>
      </p:sp>
      <p:sp>
        <p:nvSpPr>
          <p:cNvPr id="9" name="Título 1">
            <a:extLst>
              <a:ext uri="{FF2B5EF4-FFF2-40B4-BE49-F238E27FC236}">
                <a16:creationId xmlns:a16="http://schemas.microsoft.com/office/drawing/2014/main" id="{8A3E674A-F038-D144-A91A-8FBF8FFE0F11}"/>
              </a:ext>
            </a:extLst>
          </p:cNvPr>
          <p:cNvSpPr txBox="1">
            <a:spLocks/>
          </p:cNvSpPr>
          <p:nvPr/>
        </p:nvSpPr>
        <p:spPr>
          <a:xfrm>
            <a:off x="9674860" y="3292475"/>
            <a:ext cx="1066800" cy="923330"/>
          </a:xfrm>
          <a:prstGeom prst="rect">
            <a:avLst/>
          </a:prstGeom>
        </p:spPr>
        <p:txBody>
          <a:bodyPr wrap="square" lIns="0" tIns="0" rIns="0" bIns="0">
            <a:spAutoFit/>
          </a:bodyPr>
          <a:lstStyle>
            <a:lvl1pPr>
              <a:defRPr sz="5000" b="1" i="0">
                <a:solidFill>
                  <a:schemeClr val="tx1"/>
                </a:solidFill>
                <a:latin typeface="Arial"/>
                <a:ea typeface="+mj-ea"/>
                <a:cs typeface="Arial"/>
              </a:defRPr>
            </a:lvl1pPr>
          </a:lstStyle>
          <a:p>
            <a:pPr algn="l"/>
            <a:r>
              <a:rPr lang="es-CL" sz="6000" dirty="0">
                <a:latin typeface="Arial Black" panose="020B0604020202020204" pitchFamily="34" charset="0"/>
                <a:cs typeface="Arial Black" panose="020B0604020202020204" pitchFamily="34" charset="0"/>
              </a:rPr>
              <a:t>01</a:t>
            </a:r>
          </a:p>
        </p:txBody>
      </p:sp>
      <p:sp>
        <p:nvSpPr>
          <p:cNvPr id="12" name="Título 1">
            <a:extLst>
              <a:ext uri="{FF2B5EF4-FFF2-40B4-BE49-F238E27FC236}">
                <a16:creationId xmlns:a16="http://schemas.microsoft.com/office/drawing/2014/main" id="{BB375BB0-38DE-5947-A049-E37CBB392147}"/>
              </a:ext>
            </a:extLst>
          </p:cNvPr>
          <p:cNvSpPr txBox="1">
            <a:spLocks/>
          </p:cNvSpPr>
          <p:nvPr/>
        </p:nvSpPr>
        <p:spPr>
          <a:xfrm>
            <a:off x="9611360" y="6142991"/>
            <a:ext cx="4579097" cy="461665"/>
          </a:xfrm>
          <a:prstGeom prst="rect">
            <a:avLst/>
          </a:prstGeom>
        </p:spPr>
        <p:txBody>
          <a:bodyPr wrap="square" lIns="0" tIns="0" rIns="0" bIns="0">
            <a:spAutoFit/>
          </a:bodyPr>
          <a:lstStyle>
            <a:lvl1pPr>
              <a:defRPr sz="5000" b="1" i="0">
                <a:solidFill>
                  <a:schemeClr val="tx1"/>
                </a:solidFill>
                <a:latin typeface="Arial"/>
                <a:ea typeface="+mj-ea"/>
                <a:cs typeface="Arial"/>
              </a:defRPr>
            </a:lvl1pPr>
          </a:lstStyle>
          <a:p>
            <a:pPr algn="l"/>
            <a:r>
              <a:rPr lang="es-CL" sz="3000" dirty="0"/>
              <a:t>CONTENEDOR</a:t>
            </a:r>
          </a:p>
        </p:txBody>
      </p:sp>
      <p:sp>
        <p:nvSpPr>
          <p:cNvPr id="14" name="Título 1">
            <a:extLst>
              <a:ext uri="{FF2B5EF4-FFF2-40B4-BE49-F238E27FC236}">
                <a16:creationId xmlns:a16="http://schemas.microsoft.com/office/drawing/2014/main" id="{D2775DA9-AA36-2B46-A647-A78656981246}"/>
              </a:ext>
            </a:extLst>
          </p:cNvPr>
          <p:cNvSpPr txBox="1">
            <a:spLocks/>
          </p:cNvSpPr>
          <p:nvPr/>
        </p:nvSpPr>
        <p:spPr>
          <a:xfrm>
            <a:off x="9674860" y="5221230"/>
            <a:ext cx="1066800" cy="923330"/>
          </a:xfrm>
          <a:prstGeom prst="rect">
            <a:avLst/>
          </a:prstGeom>
        </p:spPr>
        <p:txBody>
          <a:bodyPr wrap="square" lIns="0" tIns="0" rIns="0" bIns="0">
            <a:spAutoFit/>
          </a:bodyPr>
          <a:lstStyle>
            <a:lvl1pPr>
              <a:defRPr sz="5000" b="1" i="0">
                <a:solidFill>
                  <a:schemeClr val="tx1"/>
                </a:solidFill>
                <a:latin typeface="Arial"/>
                <a:ea typeface="+mj-ea"/>
                <a:cs typeface="Arial"/>
              </a:defRPr>
            </a:lvl1pPr>
          </a:lstStyle>
          <a:p>
            <a:pPr algn="l"/>
            <a:r>
              <a:rPr lang="es-CL" sz="6000" dirty="0">
                <a:latin typeface="Arial Black" panose="020B0604020202020204" pitchFamily="34" charset="0"/>
                <a:cs typeface="Arial Black" panose="020B0604020202020204" pitchFamily="34" charset="0"/>
              </a:rPr>
              <a:t>02</a:t>
            </a:r>
          </a:p>
        </p:txBody>
      </p:sp>
      <p:sp>
        <p:nvSpPr>
          <p:cNvPr id="16" name="Título 1">
            <a:extLst>
              <a:ext uri="{FF2B5EF4-FFF2-40B4-BE49-F238E27FC236}">
                <a16:creationId xmlns:a16="http://schemas.microsoft.com/office/drawing/2014/main" id="{5AD2299A-27D1-AA45-A043-C0D64B734853}"/>
              </a:ext>
            </a:extLst>
          </p:cNvPr>
          <p:cNvSpPr txBox="1">
            <a:spLocks/>
          </p:cNvSpPr>
          <p:nvPr/>
        </p:nvSpPr>
        <p:spPr>
          <a:xfrm>
            <a:off x="9674860" y="8165921"/>
            <a:ext cx="4778188" cy="461665"/>
          </a:xfrm>
          <a:prstGeom prst="rect">
            <a:avLst/>
          </a:prstGeom>
        </p:spPr>
        <p:txBody>
          <a:bodyPr wrap="square" lIns="0" tIns="0" rIns="0" bIns="0">
            <a:spAutoFit/>
          </a:bodyPr>
          <a:lstStyle>
            <a:lvl1pPr>
              <a:defRPr sz="5000" b="1" i="0">
                <a:solidFill>
                  <a:schemeClr val="tx1"/>
                </a:solidFill>
                <a:latin typeface="Arial"/>
                <a:ea typeface="+mj-ea"/>
                <a:cs typeface="Arial"/>
              </a:defRPr>
            </a:lvl1pPr>
          </a:lstStyle>
          <a:p>
            <a:pPr algn="l"/>
            <a:r>
              <a:rPr lang="es-CL" sz="3000" dirty="0"/>
              <a:t>COMPONENTES</a:t>
            </a:r>
          </a:p>
        </p:txBody>
      </p:sp>
      <p:sp>
        <p:nvSpPr>
          <p:cNvPr id="18" name="Título 1">
            <a:extLst>
              <a:ext uri="{FF2B5EF4-FFF2-40B4-BE49-F238E27FC236}">
                <a16:creationId xmlns:a16="http://schemas.microsoft.com/office/drawing/2014/main" id="{5FEE1E9F-D6A8-614C-BB95-3AFA463327D0}"/>
              </a:ext>
            </a:extLst>
          </p:cNvPr>
          <p:cNvSpPr txBox="1">
            <a:spLocks/>
          </p:cNvSpPr>
          <p:nvPr/>
        </p:nvSpPr>
        <p:spPr>
          <a:xfrm>
            <a:off x="9653270" y="7323530"/>
            <a:ext cx="1066800" cy="923330"/>
          </a:xfrm>
          <a:prstGeom prst="rect">
            <a:avLst/>
          </a:prstGeom>
        </p:spPr>
        <p:txBody>
          <a:bodyPr wrap="square" lIns="0" tIns="0" rIns="0" bIns="0">
            <a:spAutoFit/>
          </a:bodyPr>
          <a:lstStyle>
            <a:lvl1pPr>
              <a:defRPr sz="5000" b="1" i="0">
                <a:solidFill>
                  <a:schemeClr val="tx1"/>
                </a:solidFill>
                <a:latin typeface="Arial"/>
                <a:ea typeface="+mj-ea"/>
                <a:cs typeface="Arial"/>
              </a:defRPr>
            </a:lvl1pPr>
          </a:lstStyle>
          <a:p>
            <a:pPr algn="l"/>
            <a:r>
              <a:rPr lang="es-CL" sz="6000" dirty="0">
                <a:latin typeface="Arial Black" panose="020B0604020202020204" pitchFamily="34" charset="0"/>
                <a:cs typeface="Arial Black" panose="020B0604020202020204" pitchFamily="34" charset="0"/>
              </a:rPr>
              <a:t>03</a:t>
            </a:r>
          </a:p>
        </p:txBody>
      </p:sp>
      <p:sp>
        <p:nvSpPr>
          <p:cNvPr id="21" name="Título 1">
            <a:extLst>
              <a:ext uri="{FF2B5EF4-FFF2-40B4-BE49-F238E27FC236}">
                <a16:creationId xmlns:a16="http://schemas.microsoft.com/office/drawing/2014/main" id="{325E44F9-8B81-FD43-8DCF-00283585DD6D}"/>
              </a:ext>
            </a:extLst>
          </p:cNvPr>
          <p:cNvSpPr txBox="1">
            <a:spLocks/>
          </p:cNvSpPr>
          <p:nvPr/>
        </p:nvSpPr>
        <p:spPr>
          <a:xfrm>
            <a:off x="9653270" y="4215805"/>
            <a:ext cx="3860165" cy="461665"/>
          </a:xfrm>
          <a:prstGeom prst="rect">
            <a:avLst/>
          </a:prstGeom>
        </p:spPr>
        <p:txBody>
          <a:bodyPr wrap="square" lIns="0" tIns="0" rIns="0" bIns="0">
            <a:spAutoFit/>
          </a:bodyPr>
          <a:lstStyle>
            <a:lvl1pPr>
              <a:defRPr sz="5000" b="1" i="0">
                <a:solidFill>
                  <a:schemeClr val="tx1"/>
                </a:solidFill>
                <a:latin typeface="Arial"/>
                <a:ea typeface="+mj-ea"/>
                <a:cs typeface="Arial"/>
              </a:defRPr>
            </a:lvl1pPr>
          </a:lstStyle>
          <a:p>
            <a:pPr algn="l"/>
            <a:r>
              <a:rPr lang="es-CL" sz="3000" dirty="0"/>
              <a:t>GUI</a:t>
            </a:r>
          </a:p>
        </p:txBody>
      </p:sp>
      <p:sp>
        <p:nvSpPr>
          <p:cNvPr id="5" name="Título 1">
            <a:extLst>
              <a:ext uri="{FF2B5EF4-FFF2-40B4-BE49-F238E27FC236}">
                <a16:creationId xmlns:a16="http://schemas.microsoft.com/office/drawing/2014/main" id="{FEBE6695-9DDB-2EEB-04E2-DD724BFF6A7D}"/>
              </a:ext>
            </a:extLst>
          </p:cNvPr>
          <p:cNvSpPr txBox="1">
            <a:spLocks/>
          </p:cNvSpPr>
          <p:nvPr/>
        </p:nvSpPr>
        <p:spPr>
          <a:xfrm>
            <a:off x="13885607" y="3339565"/>
            <a:ext cx="1066800" cy="923330"/>
          </a:xfrm>
          <a:prstGeom prst="rect">
            <a:avLst/>
          </a:prstGeom>
        </p:spPr>
        <p:txBody>
          <a:bodyPr wrap="square" lIns="0" tIns="0" rIns="0" bIns="0">
            <a:spAutoFit/>
          </a:bodyPr>
          <a:lstStyle>
            <a:lvl1pPr>
              <a:defRPr sz="5000" b="1" i="0">
                <a:solidFill>
                  <a:schemeClr val="tx1"/>
                </a:solidFill>
                <a:latin typeface="Arial"/>
                <a:ea typeface="+mj-ea"/>
                <a:cs typeface="Arial"/>
              </a:defRPr>
            </a:lvl1pPr>
          </a:lstStyle>
          <a:p>
            <a:pPr algn="l"/>
            <a:r>
              <a:rPr lang="es-CL" sz="6000" dirty="0">
                <a:latin typeface="Arial Black" panose="020B0604020202020204" pitchFamily="34" charset="0"/>
                <a:cs typeface="Arial Black" panose="020B0604020202020204" pitchFamily="34" charset="0"/>
              </a:rPr>
              <a:t>04</a:t>
            </a:r>
          </a:p>
        </p:txBody>
      </p:sp>
      <p:sp>
        <p:nvSpPr>
          <p:cNvPr id="6" name="Título 1">
            <a:extLst>
              <a:ext uri="{FF2B5EF4-FFF2-40B4-BE49-F238E27FC236}">
                <a16:creationId xmlns:a16="http://schemas.microsoft.com/office/drawing/2014/main" id="{90257E48-E134-584F-D32F-6E9D3126F589}"/>
              </a:ext>
            </a:extLst>
          </p:cNvPr>
          <p:cNvSpPr txBox="1">
            <a:spLocks/>
          </p:cNvSpPr>
          <p:nvPr/>
        </p:nvSpPr>
        <p:spPr>
          <a:xfrm>
            <a:off x="13843697" y="4132552"/>
            <a:ext cx="3852545" cy="461665"/>
          </a:xfrm>
          <a:prstGeom prst="rect">
            <a:avLst/>
          </a:prstGeom>
        </p:spPr>
        <p:txBody>
          <a:bodyPr wrap="square" lIns="0" tIns="0" rIns="0" bIns="0">
            <a:spAutoFit/>
          </a:bodyPr>
          <a:lstStyle>
            <a:lvl1pPr>
              <a:defRPr sz="5000" b="1" i="0">
                <a:solidFill>
                  <a:schemeClr val="tx1"/>
                </a:solidFill>
                <a:latin typeface="Arial"/>
                <a:ea typeface="+mj-ea"/>
                <a:cs typeface="Arial"/>
              </a:defRPr>
            </a:lvl1pPr>
          </a:lstStyle>
          <a:p>
            <a:pPr algn="l"/>
            <a:r>
              <a:rPr lang="es-CL" sz="3000" dirty="0"/>
              <a:t>EVENTOS</a:t>
            </a:r>
          </a:p>
        </p:txBody>
      </p:sp>
    </p:spTree>
    <p:extLst>
      <p:ext uri="{BB962C8B-B14F-4D97-AF65-F5344CB8AC3E}">
        <p14:creationId xmlns:p14="http://schemas.microsoft.com/office/powerpoint/2010/main" val="39794441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11FCC6-3B49-9D46-8B62-80E94C906F0A}"/>
              </a:ext>
            </a:extLst>
          </p:cNvPr>
          <p:cNvSpPr>
            <a:spLocks noGrp="1"/>
          </p:cNvSpPr>
          <p:nvPr>
            <p:ph type="title"/>
          </p:nvPr>
        </p:nvSpPr>
        <p:spPr>
          <a:xfrm>
            <a:off x="2432050" y="714593"/>
            <a:ext cx="16988263" cy="738664"/>
          </a:xfrm>
        </p:spPr>
        <p:txBody>
          <a:bodyPr/>
          <a:lstStyle/>
          <a:p>
            <a:r>
              <a:rPr lang="es-CL" dirty="0"/>
              <a:t>Eventos</a:t>
            </a:r>
          </a:p>
        </p:txBody>
      </p:sp>
      <p:sp>
        <p:nvSpPr>
          <p:cNvPr id="9" name="Marcador de texto 3">
            <a:extLst>
              <a:ext uri="{FF2B5EF4-FFF2-40B4-BE49-F238E27FC236}">
                <a16:creationId xmlns:a16="http://schemas.microsoft.com/office/drawing/2014/main" id="{065353A1-4022-2DDA-EAE3-A14E27284EFB}"/>
              </a:ext>
            </a:extLst>
          </p:cNvPr>
          <p:cNvSpPr txBox="1">
            <a:spLocks/>
          </p:cNvSpPr>
          <p:nvPr/>
        </p:nvSpPr>
        <p:spPr>
          <a:xfrm>
            <a:off x="755650" y="1920874"/>
            <a:ext cx="18664662" cy="8673881"/>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algn="just"/>
            <a:r>
              <a:rPr lang="es-CL" sz="3600" b="1" dirty="0">
                <a:solidFill>
                  <a:schemeClr val="tx1"/>
                </a:solidFill>
                <a:latin typeface="Arial" panose="020B0604020202020204" pitchFamily="34" charset="0"/>
                <a:cs typeface="Arial" panose="020B0604020202020204" pitchFamily="34" charset="0"/>
              </a:rPr>
              <a:t>Manejando Eventos</a:t>
            </a:r>
          </a:p>
          <a:p>
            <a:pPr algn="just"/>
            <a:r>
              <a:rPr lang="es-CL" sz="3600" dirty="0">
                <a:solidFill>
                  <a:schemeClr val="tx1"/>
                </a:solidFill>
                <a:latin typeface="Arial" panose="020B0604020202020204" pitchFamily="34" charset="0"/>
                <a:cs typeface="Arial" panose="020B0604020202020204" pitchFamily="34" charset="0"/>
              </a:rPr>
              <a:t>Cada vez que el usuario pulsa una tecla, un botón, mueve el mouse, entre otras, se produce un evento. Es posible notificar los eventos para que el programa actúe en consecuencia. Para ello, se crean unos objetos llamados “</a:t>
            </a:r>
            <a:r>
              <a:rPr lang="es-CL" sz="3600" b="1" dirty="0" err="1">
                <a:solidFill>
                  <a:schemeClr val="tx1"/>
                </a:solidFill>
                <a:latin typeface="Arial" panose="020B0604020202020204" pitchFamily="34" charset="0"/>
                <a:cs typeface="Arial" panose="020B0604020202020204" pitchFamily="34" charset="0"/>
              </a:rPr>
              <a:t>listeners</a:t>
            </a:r>
            <a:r>
              <a:rPr lang="es-CL" sz="3600" dirty="0">
                <a:solidFill>
                  <a:schemeClr val="tx1"/>
                </a:solidFill>
                <a:latin typeface="Arial" panose="020B0604020202020204" pitchFamily="34" charset="0"/>
                <a:cs typeface="Arial" panose="020B0604020202020204" pitchFamily="34" charset="0"/>
              </a:rPr>
              <a:t>” que capturan el evento realizado.</a:t>
            </a:r>
          </a:p>
          <a:p>
            <a:pPr algn="just"/>
            <a:r>
              <a:rPr lang="es-CL" sz="3600" dirty="0">
                <a:solidFill>
                  <a:schemeClr val="tx2"/>
                </a:solidFill>
                <a:latin typeface="Arial" panose="020B0604020202020204" pitchFamily="34" charset="0"/>
                <a:ea typeface="Calibri"/>
                <a:cs typeface="Arial" panose="020B0604020202020204" pitchFamily="34" charset="0"/>
                <a:sym typeface="Calibri"/>
              </a:rPr>
              <a:t> </a:t>
            </a:r>
          </a:p>
          <a:p>
            <a:pPr algn="just"/>
            <a:r>
              <a:rPr lang="es-CL" sz="3600" b="1" dirty="0">
                <a:solidFill>
                  <a:schemeClr val="tx1"/>
                </a:solidFill>
                <a:latin typeface="Arial"/>
                <a:ea typeface="+mj-ea"/>
                <a:cs typeface="Arial"/>
                <a:sym typeface="Calibri"/>
              </a:rPr>
              <a:t>	</a:t>
            </a:r>
            <a:endParaRPr lang="es-ES_tradnl" sz="1200" dirty="0">
              <a:latin typeface="Calibri" panose="020F0502020204030204" pitchFamily="34" charset="0"/>
              <a:cs typeface="Calibri" panose="020F0502020204030204" pitchFamily="34" charset="0"/>
            </a:endParaRPr>
          </a:p>
        </p:txBody>
      </p:sp>
      <p:pic>
        <p:nvPicPr>
          <p:cNvPr id="3" name="Imagen 2">
            <a:extLst>
              <a:ext uri="{FF2B5EF4-FFF2-40B4-BE49-F238E27FC236}">
                <a16:creationId xmlns:a16="http://schemas.microsoft.com/office/drawing/2014/main" id="{DFAA6B75-BB6F-B000-3A18-752C60AE25FC}"/>
              </a:ext>
            </a:extLst>
          </p:cNvPr>
          <p:cNvPicPr>
            <a:picLocks noChangeAspect="1"/>
          </p:cNvPicPr>
          <p:nvPr/>
        </p:nvPicPr>
        <p:blipFill>
          <a:blip r:embed="rId3"/>
          <a:stretch>
            <a:fillRect/>
          </a:stretch>
        </p:blipFill>
        <p:spPr>
          <a:xfrm>
            <a:off x="5417514" y="5654675"/>
            <a:ext cx="9269072" cy="4024948"/>
          </a:xfrm>
          <a:prstGeom prst="rect">
            <a:avLst/>
          </a:prstGeom>
        </p:spPr>
      </p:pic>
    </p:spTree>
    <p:extLst>
      <p:ext uri="{BB962C8B-B14F-4D97-AF65-F5344CB8AC3E}">
        <p14:creationId xmlns:p14="http://schemas.microsoft.com/office/powerpoint/2010/main" val="8258172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11FCC6-3B49-9D46-8B62-80E94C906F0A}"/>
              </a:ext>
            </a:extLst>
          </p:cNvPr>
          <p:cNvSpPr>
            <a:spLocks noGrp="1"/>
          </p:cNvSpPr>
          <p:nvPr>
            <p:ph type="title"/>
          </p:nvPr>
        </p:nvSpPr>
        <p:spPr>
          <a:xfrm>
            <a:off x="2432050" y="714593"/>
            <a:ext cx="16988263" cy="738664"/>
          </a:xfrm>
        </p:spPr>
        <p:txBody>
          <a:bodyPr/>
          <a:lstStyle/>
          <a:p>
            <a:r>
              <a:rPr lang="es-CL" dirty="0"/>
              <a:t>Eventos</a:t>
            </a:r>
          </a:p>
        </p:txBody>
      </p:sp>
      <p:sp>
        <p:nvSpPr>
          <p:cNvPr id="9" name="Marcador de texto 3">
            <a:extLst>
              <a:ext uri="{FF2B5EF4-FFF2-40B4-BE49-F238E27FC236}">
                <a16:creationId xmlns:a16="http://schemas.microsoft.com/office/drawing/2014/main" id="{065353A1-4022-2DDA-EAE3-A14E27284EFB}"/>
              </a:ext>
            </a:extLst>
          </p:cNvPr>
          <p:cNvSpPr txBox="1">
            <a:spLocks/>
          </p:cNvSpPr>
          <p:nvPr/>
        </p:nvSpPr>
        <p:spPr>
          <a:xfrm>
            <a:off x="755650" y="1920874"/>
            <a:ext cx="18664662" cy="8673881"/>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algn="just"/>
            <a:r>
              <a:rPr lang="es-CL" sz="3600" dirty="0">
                <a:solidFill>
                  <a:schemeClr val="tx2"/>
                </a:solidFill>
                <a:latin typeface="Arial" panose="020B0604020202020204" pitchFamily="34" charset="0"/>
                <a:ea typeface="Calibri"/>
                <a:cs typeface="Arial" panose="020B0604020202020204" pitchFamily="34" charset="0"/>
                <a:sym typeface="Calibri"/>
              </a:rPr>
              <a:t> </a:t>
            </a:r>
          </a:p>
          <a:p>
            <a:pPr algn="just"/>
            <a:r>
              <a:rPr lang="es-CL" sz="3600" b="1" dirty="0">
                <a:solidFill>
                  <a:schemeClr val="tx1"/>
                </a:solidFill>
                <a:latin typeface="Arial"/>
                <a:ea typeface="+mj-ea"/>
                <a:cs typeface="Arial"/>
                <a:sym typeface="Calibri"/>
              </a:rPr>
              <a:t>	</a:t>
            </a:r>
            <a:endParaRPr lang="es-ES_tradnl" sz="1200" dirty="0">
              <a:latin typeface="Calibri" panose="020F0502020204030204" pitchFamily="34" charset="0"/>
              <a:cs typeface="Calibri" panose="020F0502020204030204" pitchFamily="34" charset="0"/>
            </a:endParaRPr>
          </a:p>
        </p:txBody>
      </p:sp>
      <p:pic>
        <p:nvPicPr>
          <p:cNvPr id="4" name="Imagen 3">
            <a:extLst>
              <a:ext uri="{FF2B5EF4-FFF2-40B4-BE49-F238E27FC236}">
                <a16:creationId xmlns:a16="http://schemas.microsoft.com/office/drawing/2014/main" id="{881DD06C-66DF-81B0-5F82-296E7541C3B7}"/>
              </a:ext>
            </a:extLst>
          </p:cNvPr>
          <p:cNvPicPr>
            <a:picLocks noChangeAspect="1"/>
          </p:cNvPicPr>
          <p:nvPr/>
        </p:nvPicPr>
        <p:blipFill>
          <a:blip r:embed="rId3">
            <a:duotone>
              <a:schemeClr val="accent4">
                <a:shade val="45000"/>
                <a:satMod val="135000"/>
              </a:schemeClr>
              <a:prstClr val="white"/>
            </a:duotone>
            <a:extLst>
              <a:ext uri="{BEBA8EAE-BF5A-486C-A8C5-ECC9F3942E4B}">
                <a14:imgProps xmlns:a14="http://schemas.microsoft.com/office/drawing/2010/main">
                  <a14:imgLayer r:embed="rId4">
                    <a14:imgEffect>
                      <a14:sharpenSoften amount="50000"/>
                    </a14:imgEffect>
                    <a14:imgEffect>
                      <a14:colorTemperature colorTemp="4700"/>
                    </a14:imgEffect>
                    <a14:imgEffect>
                      <a14:saturation sat="400000"/>
                    </a14:imgEffect>
                  </a14:imgLayer>
                </a14:imgProps>
              </a:ext>
            </a:extLst>
          </a:blip>
          <a:stretch>
            <a:fillRect/>
          </a:stretch>
        </p:blipFill>
        <p:spPr>
          <a:xfrm>
            <a:off x="6775450" y="930275"/>
            <a:ext cx="6553200" cy="10111891"/>
          </a:xfrm>
          <a:prstGeom prst="rect">
            <a:avLst/>
          </a:prstGeom>
          <a:ln>
            <a:solidFill>
              <a:schemeClr val="tx1"/>
            </a:solidFill>
          </a:ln>
        </p:spPr>
      </p:pic>
    </p:spTree>
    <p:extLst>
      <p:ext uri="{BB962C8B-B14F-4D97-AF65-F5344CB8AC3E}">
        <p14:creationId xmlns:p14="http://schemas.microsoft.com/office/powerpoint/2010/main" val="32303924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11FCC6-3B49-9D46-8B62-80E94C906F0A}"/>
              </a:ext>
            </a:extLst>
          </p:cNvPr>
          <p:cNvSpPr>
            <a:spLocks noGrp="1"/>
          </p:cNvSpPr>
          <p:nvPr>
            <p:ph type="title"/>
          </p:nvPr>
        </p:nvSpPr>
        <p:spPr>
          <a:xfrm>
            <a:off x="2432050" y="714593"/>
            <a:ext cx="16988263" cy="738664"/>
          </a:xfrm>
        </p:spPr>
        <p:txBody>
          <a:bodyPr/>
          <a:lstStyle/>
          <a:p>
            <a:r>
              <a:rPr lang="es-CL" dirty="0"/>
              <a:t>Eventos</a:t>
            </a:r>
          </a:p>
        </p:txBody>
      </p:sp>
      <p:sp>
        <p:nvSpPr>
          <p:cNvPr id="9" name="Marcador de texto 3">
            <a:extLst>
              <a:ext uri="{FF2B5EF4-FFF2-40B4-BE49-F238E27FC236}">
                <a16:creationId xmlns:a16="http://schemas.microsoft.com/office/drawing/2014/main" id="{065353A1-4022-2DDA-EAE3-A14E27284EFB}"/>
              </a:ext>
            </a:extLst>
          </p:cNvPr>
          <p:cNvSpPr txBox="1">
            <a:spLocks/>
          </p:cNvSpPr>
          <p:nvPr/>
        </p:nvSpPr>
        <p:spPr>
          <a:xfrm>
            <a:off x="755650" y="1920874"/>
            <a:ext cx="18664662" cy="8673881"/>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algn="just"/>
            <a:r>
              <a:rPr lang="es-CL" sz="3600" dirty="0">
                <a:solidFill>
                  <a:schemeClr val="tx2"/>
                </a:solidFill>
                <a:latin typeface="Arial" panose="020B0604020202020204" pitchFamily="34" charset="0"/>
                <a:ea typeface="Calibri"/>
                <a:cs typeface="Arial" panose="020B0604020202020204" pitchFamily="34" charset="0"/>
                <a:sym typeface="Calibri"/>
              </a:rPr>
              <a:t> </a:t>
            </a:r>
          </a:p>
          <a:p>
            <a:pPr algn="just"/>
            <a:r>
              <a:rPr lang="es-CL" sz="3600" b="1" dirty="0">
                <a:solidFill>
                  <a:schemeClr val="tx1"/>
                </a:solidFill>
                <a:latin typeface="Arial"/>
                <a:ea typeface="+mj-ea"/>
                <a:cs typeface="Arial"/>
                <a:sym typeface="Calibri"/>
              </a:rPr>
              <a:t>	</a:t>
            </a:r>
            <a:endParaRPr lang="es-ES_tradnl" sz="1200" dirty="0">
              <a:latin typeface="Calibri" panose="020F0502020204030204" pitchFamily="34" charset="0"/>
              <a:cs typeface="Calibri" panose="020F0502020204030204" pitchFamily="34" charset="0"/>
            </a:endParaRPr>
          </a:p>
        </p:txBody>
      </p:sp>
      <p:pic>
        <p:nvPicPr>
          <p:cNvPr id="5" name="Imagen 4">
            <a:extLst>
              <a:ext uri="{FF2B5EF4-FFF2-40B4-BE49-F238E27FC236}">
                <a16:creationId xmlns:a16="http://schemas.microsoft.com/office/drawing/2014/main" id="{24E4DC58-2D8F-85DD-A3FD-8913AFA51C9C}"/>
              </a:ext>
            </a:extLst>
          </p:cNvPr>
          <p:cNvPicPr>
            <a:picLocks noChangeAspect="1"/>
          </p:cNvPicPr>
          <p:nvPr/>
        </p:nvPicPr>
        <p:blipFill>
          <a:blip r:embed="rId3"/>
          <a:stretch>
            <a:fillRect/>
          </a:stretch>
        </p:blipFill>
        <p:spPr>
          <a:xfrm>
            <a:off x="2448559" y="1920874"/>
            <a:ext cx="14446031" cy="8673881"/>
          </a:xfrm>
          <a:prstGeom prst="rect">
            <a:avLst/>
          </a:prstGeom>
        </p:spPr>
      </p:pic>
    </p:spTree>
    <p:extLst>
      <p:ext uri="{BB962C8B-B14F-4D97-AF65-F5344CB8AC3E}">
        <p14:creationId xmlns:p14="http://schemas.microsoft.com/office/powerpoint/2010/main" val="16792665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11FCC6-3B49-9D46-8B62-80E94C906F0A}"/>
              </a:ext>
            </a:extLst>
          </p:cNvPr>
          <p:cNvSpPr>
            <a:spLocks noGrp="1"/>
          </p:cNvSpPr>
          <p:nvPr>
            <p:ph type="title"/>
          </p:nvPr>
        </p:nvSpPr>
        <p:spPr>
          <a:xfrm>
            <a:off x="2432050" y="714593"/>
            <a:ext cx="16988263" cy="738664"/>
          </a:xfrm>
        </p:spPr>
        <p:txBody>
          <a:bodyPr/>
          <a:lstStyle/>
          <a:p>
            <a:r>
              <a:rPr lang="es-CL" dirty="0"/>
              <a:t>Eventos</a:t>
            </a:r>
          </a:p>
        </p:txBody>
      </p:sp>
      <p:sp>
        <p:nvSpPr>
          <p:cNvPr id="9" name="Marcador de texto 3">
            <a:extLst>
              <a:ext uri="{FF2B5EF4-FFF2-40B4-BE49-F238E27FC236}">
                <a16:creationId xmlns:a16="http://schemas.microsoft.com/office/drawing/2014/main" id="{065353A1-4022-2DDA-EAE3-A14E27284EFB}"/>
              </a:ext>
            </a:extLst>
          </p:cNvPr>
          <p:cNvSpPr txBox="1">
            <a:spLocks/>
          </p:cNvSpPr>
          <p:nvPr/>
        </p:nvSpPr>
        <p:spPr>
          <a:xfrm>
            <a:off x="755650" y="1920874"/>
            <a:ext cx="18664662" cy="8673881"/>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algn="just"/>
            <a:r>
              <a:rPr lang="es-CL" sz="3600" dirty="0">
                <a:solidFill>
                  <a:schemeClr val="tx2"/>
                </a:solidFill>
                <a:latin typeface="Arial" panose="020B0604020202020204" pitchFamily="34" charset="0"/>
                <a:ea typeface="Calibri"/>
                <a:cs typeface="Arial" panose="020B0604020202020204" pitchFamily="34" charset="0"/>
                <a:sym typeface="Calibri"/>
              </a:rPr>
              <a:t> </a:t>
            </a:r>
          </a:p>
          <a:p>
            <a:pPr algn="just"/>
            <a:r>
              <a:rPr lang="es-CL" sz="3600" b="1" dirty="0">
                <a:solidFill>
                  <a:schemeClr val="tx1"/>
                </a:solidFill>
                <a:latin typeface="Arial"/>
                <a:ea typeface="+mj-ea"/>
                <a:cs typeface="Arial"/>
                <a:sym typeface="Calibri"/>
              </a:rPr>
              <a:t>	</a:t>
            </a:r>
            <a:endParaRPr lang="es-ES_tradnl" sz="1200" dirty="0">
              <a:latin typeface="Calibri" panose="020F0502020204030204" pitchFamily="34" charset="0"/>
              <a:cs typeface="Calibri" panose="020F0502020204030204" pitchFamily="34" charset="0"/>
            </a:endParaRPr>
          </a:p>
        </p:txBody>
      </p:sp>
      <p:pic>
        <p:nvPicPr>
          <p:cNvPr id="3" name="Imagen 2">
            <a:extLst>
              <a:ext uri="{FF2B5EF4-FFF2-40B4-BE49-F238E27FC236}">
                <a16:creationId xmlns:a16="http://schemas.microsoft.com/office/drawing/2014/main" id="{2CB77C2F-A8A3-6045-B880-B57CCAE152FB}"/>
              </a:ext>
            </a:extLst>
          </p:cNvPr>
          <p:cNvPicPr>
            <a:picLocks noChangeAspect="1"/>
          </p:cNvPicPr>
          <p:nvPr/>
        </p:nvPicPr>
        <p:blipFill>
          <a:blip r:embed="rId3"/>
          <a:stretch>
            <a:fillRect/>
          </a:stretch>
        </p:blipFill>
        <p:spPr>
          <a:xfrm>
            <a:off x="2432050" y="1920874"/>
            <a:ext cx="14097000" cy="9085639"/>
          </a:xfrm>
          <a:prstGeom prst="rect">
            <a:avLst/>
          </a:prstGeom>
        </p:spPr>
      </p:pic>
    </p:spTree>
    <p:extLst>
      <p:ext uri="{BB962C8B-B14F-4D97-AF65-F5344CB8AC3E}">
        <p14:creationId xmlns:p14="http://schemas.microsoft.com/office/powerpoint/2010/main" val="39310375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11FCC6-3B49-9D46-8B62-80E94C906F0A}"/>
              </a:ext>
            </a:extLst>
          </p:cNvPr>
          <p:cNvSpPr>
            <a:spLocks noGrp="1"/>
          </p:cNvSpPr>
          <p:nvPr>
            <p:ph type="title"/>
          </p:nvPr>
        </p:nvSpPr>
        <p:spPr>
          <a:xfrm>
            <a:off x="2432050" y="714593"/>
            <a:ext cx="16988263" cy="738664"/>
          </a:xfrm>
        </p:spPr>
        <p:txBody>
          <a:bodyPr/>
          <a:lstStyle/>
          <a:p>
            <a:r>
              <a:rPr lang="es-CL" dirty="0"/>
              <a:t>Eventos</a:t>
            </a:r>
          </a:p>
        </p:txBody>
      </p:sp>
      <p:sp>
        <p:nvSpPr>
          <p:cNvPr id="9" name="Marcador de texto 3">
            <a:extLst>
              <a:ext uri="{FF2B5EF4-FFF2-40B4-BE49-F238E27FC236}">
                <a16:creationId xmlns:a16="http://schemas.microsoft.com/office/drawing/2014/main" id="{065353A1-4022-2DDA-EAE3-A14E27284EFB}"/>
              </a:ext>
            </a:extLst>
          </p:cNvPr>
          <p:cNvSpPr txBox="1">
            <a:spLocks/>
          </p:cNvSpPr>
          <p:nvPr/>
        </p:nvSpPr>
        <p:spPr>
          <a:xfrm>
            <a:off x="755650" y="1920874"/>
            <a:ext cx="18664662" cy="8673881"/>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algn="just"/>
            <a:r>
              <a:rPr lang="es-CL" sz="3600" dirty="0">
                <a:solidFill>
                  <a:schemeClr val="tx2"/>
                </a:solidFill>
                <a:latin typeface="Arial" panose="020B0604020202020204" pitchFamily="34" charset="0"/>
                <a:ea typeface="Calibri"/>
                <a:cs typeface="Arial" panose="020B0604020202020204" pitchFamily="34" charset="0"/>
                <a:sym typeface="Calibri"/>
              </a:rPr>
              <a:t> </a:t>
            </a:r>
          </a:p>
          <a:p>
            <a:pPr algn="just"/>
            <a:r>
              <a:rPr lang="es-CL" sz="3600" b="1" dirty="0">
                <a:solidFill>
                  <a:schemeClr val="tx1"/>
                </a:solidFill>
                <a:latin typeface="Arial"/>
                <a:ea typeface="+mj-ea"/>
                <a:cs typeface="Arial"/>
                <a:sym typeface="Calibri"/>
              </a:rPr>
              <a:t>	</a:t>
            </a:r>
            <a:endParaRPr lang="es-ES_tradnl" sz="1200" dirty="0">
              <a:latin typeface="Calibri" panose="020F0502020204030204" pitchFamily="34" charset="0"/>
              <a:cs typeface="Calibri" panose="020F0502020204030204" pitchFamily="34" charset="0"/>
            </a:endParaRPr>
          </a:p>
        </p:txBody>
      </p:sp>
      <p:pic>
        <p:nvPicPr>
          <p:cNvPr id="4" name="Picture 2" descr="http://www.redeszone.net/wp-content/uploads/curso_java_GUIX_generacionEventos.jpg">
            <a:extLst>
              <a:ext uri="{FF2B5EF4-FFF2-40B4-BE49-F238E27FC236}">
                <a16:creationId xmlns:a16="http://schemas.microsoft.com/office/drawing/2014/main" id="{D85A1BC1-C38E-1874-4F61-E8113BA54E47}"/>
              </a:ext>
            </a:extLst>
          </p:cNvPr>
          <p:cNvPicPr>
            <a:picLocks noChangeAspect="1" noChangeArrowheads="1"/>
          </p:cNvPicPr>
          <p:nvPr/>
        </p:nvPicPr>
        <p:blipFill>
          <a:blip r:embed="rId3" cstate="print">
            <a:duotone>
              <a:schemeClr val="accent4">
                <a:shade val="45000"/>
                <a:satMod val="135000"/>
              </a:schemeClr>
              <a:prstClr val="white"/>
            </a:duotone>
            <a:extLst>
              <a:ext uri="{BEBA8EAE-BF5A-486C-A8C5-ECC9F3942E4B}">
                <a14:imgProps xmlns:a14="http://schemas.microsoft.com/office/drawing/2010/main">
                  <a14:imgLayer r:embed="rId4">
                    <a14:imgEffect>
                      <a14:sharpenSoften amount="50000"/>
                    </a14:imgEffect>
                  </a14:imgLayer>
                </a14:imgProps>
              </a:ext>
            </a:extLst>
          </a:blip>
          <a:srcRect/>
          <a:stretch>
            <a:fillRect/>
          </a:stretch>
        </p:blipFill>
        <p:spPr bwMode="auto">
          <a:xfrm>
            <a:off x="2402840" y="1997982"/>
            <a:ext cx="14216619" cy="8076293"/>
          </a:xfrm>
          <a:prstGeom prst="rect">
            <a:avLst/>
          </a:prstGeom>
          <a:noFill/>
        </p:spPr>
      </p:pic>
      <p:sp>
        <p:nvSpPr>
          <p:cNvPr id="5" name="Rectángulo 4">
            <a:extLst>
              <a:ext uri="{FF2B5EF4-FFF2-40B4-BE49-F238E27FC236}">
                <a16:creationId xmlns:a16="http://schemas.microsoft.com/office/drawing/2014/main" id="{59472326-D755-E854-ECDC-061D9C4CBCFE}"/>
              </a:ext>
            </a:extLst>
          </p:cNvPr>
          <p:cNvSpPr/>
          <p:nvPr/>
        </p:nvSpPr>
        <p:spPr>
          <a:xfrm>
            <a:off x="3484641" y="7483475"/>
            <a:ext cx="910065" cy="769441"/>
          </a:xfrm>
          <a:prstGeom prst="rect">
            <a:avLst/>
          </a:prstGeom>
          <a:noFill/>
        </p:spPr>
        <p:txBody>
          <a:bodyPr wrap="square" lIns="91440" tIns="45720" rIns="91440" bIns="45720">
            <a:spAutoFit/>
          </a:bodyPr>
          <a:lstStyle/>
          <a:p>
            <a:pPr algn="ctr"/>
            <a:r>
              <a:rPr lang="es-ES" sz="4400" b="1"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Arial" panose="020B0604020202020204" pitchFamily="34" charset="0"/>
                <a:cs typeface="Arial" panose="020B0604020202020204" pitchFamily="34" charset="0"/>
              </a:rPr>
              <a:t>1</a:t>
            </a:r>
          </a:p>
        </p:txBody>
      </p:sp>
      <p:sp>
        <p:nvSpPr>
          <p:cNvPr id="6" name="Rectángulo 5">
            <a:extLst>
              <a:ext uri="{FF2B5EF4-FFF2-40B4-BE49-F238E27FC236}">
                <a16:creationId xmlns:a16="http://schemas.microsoft.com/office/drawing/2014/main" id="{91A60C17-9037-441F-B189-7521C6BB3D47}"/>
              </a:ext>
            </a:extLst>
          </p:cNvPr>
          <p:cNvSpPr/>
          <p:nvPr/>
        </p:nvSpPr>
        <p:spPr>
          <a:xfrm>
            <a:off x="8223250" y="4511675"/>
            <a:ext cx="1003539" cy="769441"/>
          </a:xfrm>
          <a:prstGeom prst="rect">
            <a:avLst/>
          </a:prstGeom>
          <a:noFill/>
        </p:spPr>
        <p:txBody>
          <a:bodyPr wrap="square" lIns="91440" tIns="45720" rIns="91440" bIns="45720">
            <a:spAutoFit/>
          </a:bodyPr>
          <a:lstStyle/>
          <a:p>
            <a:pPr algn="ctr"/>
            <a:r>
              <a:rPr lang="es-ES" sz="4400" b="1"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Arial" panose="020B0604020202020204" pitchFamily="34" charset="0"/>
                <a:cs typeface="Arial" panose="020B0604020202020204" pitchFamily="34" charset="0"/>
              </a:rPr>
              <a:t>2</a:t>
            </a:r>
          </a:p>
        </p:txBody>
      </p:sp>
      <p:sp>
        <p:nvSpPr>
          <p:cNvPr id="7" name="Rectángulo 6">
            <a:extLst>
              <a:ext uri="{FF2B5EF4-FFF2-40B4-BE49-F238E27FC236}">
                <a16:creationId xmlns:a16="http://schemas.microsoft.com/office/drawing/2014/main" id="{8548D1FA-B8E0-1624-6F1C-04798ACB1945}"/>
              </a:ext>
            </a:extLst>
          </p:cNvPr>
          <p:cNvSpPr/>
          <p:nvPr/>
        </p:nvSpPr>
        <p:spPr>
          <a:xfrm>
            <a:off x="14137134" y="5206362"/>
            <a:ext cx="910065" cy="769441"/>
          </a:xfrm>
          <a:prstGeom prst="rect">
            <a:avLst/>
          </a:prstGeom>
          <a:noFill/>
        </p:spPr>
        <p:txBody>
          <a:bodyPr wrap="square" lIns="91440" tIns="45720" rIns="91440" bIns="45720">
            <a:spAutoFit/>
          </a:bodyPr>
          <a:lstStyle/>
          <a:p>
            <a:pPr algn="ctr"/>
            <a:r>
              <a:rPr lang="es-ES" sz="4400" b="1"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Arial" panose="020B0604020202020204" pitchFamily="34" charset="0"/>
                <a:cs typeface="Arial" panose="020B0604020202020204" pitchFamily="34" charset="0"/>
              </a:rPr>
              <a:t>3</a:t>
            </a:r>
          </a:p>
        </p:txBody>
      </p:sp>
    </p:spTree>
    <p:extLst>
      <p:ext uri="{BB962C8B-B14F-4D97-AF65-F5344CB8AC3E}">
        <p14:creationId xmlns:p14="http://schemas.microsoft.com/office/powerpoint/2010/main" val="8547586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11FCC6-3B49-9D46-8B62-80E94C906F0A}"/>
              </a:ext>
            </a:extLst>
          </p:cNvPr>
          <p:cNvSpPr>
            <a:spLocks noGrp="1"/>
          </p:cNvSpPr>
          <p:nvPr>
            <p:ph type="title"/>
          </p:nvPr>
        </p:nvSpPr>
        <p:spPr/>
        <p:txBody>
          <a:bodyPr/>
          <a:lstStyle/>
          <a:p>
            <a:r>
              <a:rPr lang="es-CL" dirty="0"/>
              <a:t>¿Qué hemos aprendido?</a:t>
            </a:r>
          </a:p>
        </p:txBody>
      </p:sp>
      <p:sp>
        <p:nvSpPr>
          <p:cNvPr id="5" name="Marcador de texto 3">
            <a:extLst>
              <a:ext uri="{FF2B5EF4-FFF2-40B4-BE49-F238E27FC236}">
                <a16:creationId xmlns:a16="http://schemas.microsoft.com/office/drawing/2014/main" id="{96B2B5F8-1266-F9D8-8342-1A8CBAA081BD}"/>
              </a:ext>
            </a:extLst>
          </p:cNvPr>
          <p:cNvSpPr txBox="1">
            <a:spLocks/>
          </p:cNvSpPr>
          <p:nvPr/>
        </p:nvSpPr>
        <p:spPr>
          <a:xfrm>
            <a:off x="755650" y="1920874"/>
            <a:ext cx="18664662" cy="8991601"/>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342900" indent="-342900" algn="just">
              <a:buClr>
                <a:schemeClr val="dk1"/>
              </a:buClr>
              <a:buSzPts val="2400"/>
            </a:pPr>
            <a:endParaRPr lang="es-CL" sz="4400" dirty="0">
              <a:solidFill>
                <a:schemeClr val="dk1"/>
              </a:solidFill>
              <a:latin typeface="Calibri"/>
              <a:cs typeface="Calibri"/>
            </a:endParaRPr>
          </a:p>
          <a:p>
            <a:pPr lvl="4"/>
            <a:endParaRPr lang="es-ES_tradnl" sz="1200" dirty="0">
              <a:latin typeface="Calibri" panose="020F0502020204030204" pitchFamily="34" charset="0"/>
              <a:cs typeface="Calibri" panose="020F0502020204030204" pitchFamily="34" charset="0"/>
            </a:endParaRPr>
          </a:p>
        </p:txBody>
      </p:sp>
      <p:sp>
        <p:nvSpPr>
          <p:cNvPr id="6" name="Marcador de texto 3">
            <a:extLst>
              <a:ext uri="{FF2B5EF4-FFF2-40B4-BE49-F238E27FC236}">
                <a16:creationId xmlns:a16="http://schemas.microsoft.com/office/drawing/2014/main" id="{3F8F1B7A-F4E9-E5CE-32E2-14C53D8FB290}"/>
              </a:ext>
            </a:extLst>
          </p:cNvPr>
          <p:cNvSpPr txBox="1">
            <a:spLocks/>
          </p:cNvSpPr>
          <p:nvPr/>
        </p:nvSpPr>
        <p:spPr>
          <a:xfrm>
            <a:off x="789405" y="1920874"/>
            <a:ext cx="18664662" cy="8991601"/>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342900" lvl="0" indent="-342900" algn="just">
              <a:buClr>
                <a:srgbClr val="0F243E"/>
              </a:buClr>
              <a:buSzPts val="2400"/>
              <a:buFont typeface="Noto Sans Symbols"/>
              <a:buChar char="✔"/>
            </a:pPr>
            <a:endParaRPr lang="es-ES_tradnl" sz="4000" dirty="0">
              <a:solidFill>
                <a:schemeClr val="tx1"/>
              </a:solidFill>
              <a:latin typeface="Arial" panose="020B0604020202020204" pitchFamily="34" charset="0"/>
              <a:ea typeface="Calibri"/>
              <a:cs typeface="Arial" panose="020B0604020202020204" pitchFamily="34" charset="0"/>
              <a:sym typeface="Calibri"/>
            </a:endParaRPr>
          </a:p>
          <a:p>
            <a:pPr marL="342900" lvl="0" indent="-342900" algn="just">
              <a:buClr>
                <a:srgbClr val="0F243E"/>
              </a:buClr>
              <a:buSzPts val="2400"/>
              <a:buFont typeface="Noto Sans Symbols"/>
              <a:buChar char="✔"/>
            </a:pPr>
            <a:endParaRPr lang="es-ES_tradnl" sz="3600" dirty="0">
              <a:solidFill>
                <a:schemeClr val="tx1"/>
              </a:solidFill>
              <a:latin typeface="Arial" panose="020B0604020202020204" pitchFamily="34" charset="0"/>
              <a:ea typeface="Calibri"/>
              <a:cs typeface="Arial" panose="020B0604020202020204" pitchFamily="34" charset="0"/>
              <a:sym typeface="Calibri"/>
            </a:endParaRPr>
          </a:p>
          <a:p>
            <a:pPr marL="800100" lvl="1" indent="-342900">
              <a:buFont typeface="Zapf Dingbats"/>
              <a:buChar char="✔"/>
            </a:pPr>
            <a:r>
              <a:rPr lang="es-CL" sz="3600" dirty="0">
                <a:solidFill>
                  <a:schemeClr val="dk1"/>
                </a:solidFill>
                <a:latin typeface="Arial" panose="020B0604020202020204" pitchFamily="34" charset="0"/>
                <a:cs typeface="Arial" panose="020B0604020202020204" pitchFamily="34" charset="0"/>
              </a:rPr>
              <a:t>Crear interfaces gráficas de usuario (GUI).</a:t>
            </a:r>
          </a:p>
          <a:p>
            <a:pPr marL="800100" lvl="1" indent="-342900">
              <a:buFont typeface="Zapf Dingbats"/>
              <a:buChar char="✔"/>
            </a:pPr>
            <a:r>
              <a:rPr lang="es-CL" sz="3600" dirty="0">
                <a:solidFill>
                  <a:schemeClr val="dk1"/>
                </a:solidFill>
                <a:latin typeface="Arial" panose="020B0604020202020204" pitchFamily="34" charset="0"/>
                <a:cs typeface="Arial" panose="020B0604020202020204" pitchFamily="34" charset="0"/>
              </a:rPr>
              <a:t>Crear botones, etiquetas, listas, campos de texto y paneles. </a:t>
            </a:r>
          </a:p>
          <a:p>
            <a:pPr marL="800100" lvl="1" indent="-342900">
              <a:buFont typeface="Zapf Dingbats"/>
              <a:buChar char="✔"/>
            </a:pPr>
            <a:r>
              <a:rPr lang="es-CL" sz="3600" dirty="0">
                <a:solidFill>
                  <a:schemeClr val="dk1"/>
                </a:solidFill>
                <a:latin typeface="Arial" panose="020B0604020202020204" pitchFamily="34" charset="0"/>
                <a:cs typeface="Arial" panose="020B0604020202020204" pitchFamily="34" charset="0"/>
              </a:rPr>
              <a:t>Utilizar contenedores para ordenar los componentes de las GUIs. 	</a:t>
            </a:r>
          </a:p>
          <a:p>
            <a:pPr marL="800100" lvl="1" indent="-342900">
              <a:buFont typeface="Zapf Dingbats"/>
              <a:buChar char="✔"/>
            </a:pPr>
            <a:r>
              <a:rPr lang="es-CL" sz="3600" dirty="0">
                <a:solidFill>
                  <a:schemeClr val="dk1"/>
                </a:solidFill>
                <a:latin typeface="Arial" panose="020B0604020202020204" pitchFamily="34" charset="0"/>
                <a:cs typeface="Arial" panose="020B0604020202020204" pitchFamily="34" charset="0"/>
              </a:rPr>
              <a:t>Programar los eventos generados por las interacciones de los usuarios.</a:t>
            </a:r>
          </a:p>
          <a:p>
            <a:pPr marL="800100" lvl="1" indent="-342900">
              <a:buFont typeface="Zapf Dingbats"/>
              <a:buChar char="✔"/>
            </a:pPr>
            <a:r>
              <a:rPr lang="es-CL" sz="3600" dirty="0">
                <a:solidFill>
                  <a:schemeClr val="dk1"/>
                </a:solidFill>
                <a:latin typeface="Arial" panose="020B0604020202020204" pitchFamily="34" charset="0"/>
                <a:cs typeface="Arial" panose="020B0604020202020204" pitchFamily="34" charset="0"/>
              </a:rPr>
              <a:t>Solucionar un problema a través de una interfaz gráfica de usuario.</a:t>
            </a:r>
          </a:p>
          <a:p>
            <a:pPr lvl="1"/>
            <a:endParaRPr lang="es-ES_tradnl" sz="3600" dirty="0">
              <a:solidFill>
                <a:schemeClr val="dk1"/>
              </a:solidFill>
              <a:latin typeface="Calibri"/>
              <a:cs typeface="Calibri"/>
            </a:endParaRPr>
          </a:p>
          <a:p>
            <a:pPr marL="0" marR="0" lvl="0" indent="0" algn="just" rtl="0">
              <a:lnSpc>
                <a:spcPct val="90000"/>
              </a:lnSpc>
              <a:spcBef>
                <a:spcPts val="0"/>
              </a:spcBef>
              <a:spcAft>
                <a:spcPts val="0"/>
              </a:spcAft>
              <a:buClr>
                <a:srgbClr val="0F243E"/>
              </a:buClr>
              <a:buSzPts val="2400"/>
              <a:buFont typeface="Arial"/>
              <a:buNone/>
            </a:pPr>
            <a:endParaRPr lang="es-CL" sz="2800" dirty="0">
              <a:solidFill>
                <a:schemeClr val="tx1"/>
              </a:solidFill>
            </a:endParaRPr>
          </a:p>
          <a:p>
            <a:pPr lvl="0" algn="just">
              <a:buClr>
                <a:srgbClr val="0F243E"/>
              </a:buClr>
              <a:buSzPts val="2400"/>
            </a:pPr>
            <a:endParaRPr lang="es-CL" sz="3600" dirty="0">
              <a:solidFill>
                <a:srgbClr val="0F243E"/>
              </a:solidFill>
              <a:latin typeface="Arial" panose="020B0604020202020204" pitchFamily="34" charset="0"/>
              <a:cs typeface="Arial" panose="020B0604020202020204" pitchFamily="34" charset="0"/>
              <a:sym typeface="Franklin Gothic"/>
            </a:endParaRPr>
          </a:p>
          <a:p>
            <a:pPr marL="342900" indent="-342900" algn="just">
              <a:buClr>
                <a:schemeClr val="dk1"/>
              </a:buClr>
              <a:buSzPts val="2400"/>
            </a:pPr>
            <a:endParaRPr lang="es-CL" sz="4400" dirty="0">
              <a:solidFill>
                <a:schemeClr val="dk1"/>
              </a:solidFill>
              <a:latin typeface="Calibri"/>
              <a:cs typeface="Calibri"/>
            </a:endParaRPr>
          </a:p>
          <a:p>
            <a:pPr lvl="4"/>
            <a:endParaRPr lang="es-ES_tradnl" sz="1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409489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07D15BE-E3B2-F743-9878-F149B7D92C0C}"/>
              </a:ext>
            </a:extLst>
          </p:cNvPr>
          <p:cNvSpPr>
            <a:spLocks noGrp="1"/>
          </p:cNvSpPr>
          <p:nvPr>
            <p:ph type="title"/>
          </p:nvPr>
        </p:nvSpPr>
        <p:spPr>
          <a:xfrm>
            <a:off x="7461250" y="8016875"/>
            <a:ext cx="9020022" cy="3046988"/>
          </a:xfrm>
        </p:spPr>
        <p:txBody>
          <a:bodyPr/>
          <a:lstStyle/>
          <a:p>
            <a:r>
              <a:rPr lang="es-CL" sz="6600" dirty="0"/>
              <a:t>¿Qué te resultó difícil entender?</a:t>
            </a:r>
            <a:br>
              <a:rPr lang="es-CL" sz="6600" dirty="0">
                <a:solidFill>
                  <a:schemeClr val="tx1"/>
                </a:solidFill>
              </a:rPr>
            </a:br>
            <a:endParaRPr lang="es-CL" sz="6600" dirty="0"/>
          </a:p>
        </p:txBody>
      </p:sp>
    </p:spTree>
    <p:extLst>
      <p:ext uri="{BB962C8B-B14F-4D97-AF65-F5344CB8AC3E}">
        <p14:creationId xmlns:p14="http://schemas.microsoft.com/office/powerpoint/2010/main" val="15202464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1">
            <a:extLst>
              <a:ext uri="{FF2B5EF4-FFF2-40B4-BE49-F238E27FC236}">
                <a16:creationId xmlns:a16="http://schemas.microsoft.com/office/drawing/2014/main" id="{87A9F761-F66D-564C-A85F-5D24B1E7B998}"/>
              </a:ext>
            </a:extLst>
          </p:cNvPr>
          <p:cNvSpPr>
            <a:spLocks noGrp="1"/>
          </p:cNvSpPr>
          <p:nvPr>
            <p:ph type="title"/>
          </p:nvPr>
        </p:nvSpPr>
        <p:spPr>
          <a:xfrm>
            <a:off x="4413250" y="7559675"/>
            <a:ext cx="10134600" cy="1015663"/>
          </a:xfrm>
        </p:spPr>
        <p:txBody>
          <a:bodyPr/>
          <a:lstStyle/>
          <a:p>
            <a:pPr algn="r"/>
            <a:r>
              <a:rPr lang="es-CL" sz="6600" dirty="0"/>
              <a:t>GUI</a:t>
            </a:r>
          </a:p>
        </p:txBody>
      </p:sp>
      <p:sp>
        <p:nvSpPr>
          <p:cNvPr id="4" name="Título 1">
            <a:extLst>
              <a:ext uri="{FF2B5EF4-FFF2-40B4-BE49-F238E27FC236}">
                <a16:creationId xmlns:a16="http://schemas.microsoft.com/office/drawing/2014/main" id="{DC622BE7-4A49-A749-B2F2-EA3AD97A1AEF}"/>
              </a:ext>
            </a:extLst>
          </p:cNvPr>
          <p:cNvSpPr txBox="1">
            <a:spLocks/>
          </p:cNvSpPr>
          <p:nvPr/>
        </p:nvSpPr>
        <p:spPr>
          <a:xfrm>
            <a:off x="12677531" y="6082347"/>
            <a:ext cx="1905000" cy="1477328"/>
          </a:xfrm>
          <a:prstGeom prst="rect">
            <a:avLst/>
          </a:prstGeom>
        </p:spPr>
        <p:txBody>
          <a:bodyPr wrap="square" lIns="0" tIns="0" rIns="0" bIns="0">
            <a:spAutoFit/>
          </a:bodyPr>
          <a:lstStyle>
            <a:lvl1pPr>
              <a:defRPr sz="5000" b="1" i="0">
                <a:solidFill>
                  <a:schemeClr val="tx1"/>
                </a:solidFill>
                <a:latin typeface="Arial"/>
                <a:ea typeface="+mj-ea"/>
                <a:cs typeface="Arial"/>
              </a:defRPr>
            </a:lvl1pPr>
          </a:lstStyle>
          <a:p>
            <a:pPr algn="r"/>
            <a:r>
              <a:rPr lang="es-CL" sz="9600" dirty="0">
                <a:latin typeface="Arial Black" panose="020B0604020202020204" pitchFamily="34" charset="0"/>
                <a:cs typeface="Arial Black" panose="020B0604020202020204" pitchFamily="34" charset="0"/>
              </a:rPr>
              <a:t>01</a:t>
            </a:r>
          </a:p>
        </p:txBody>
      </p:sp>
    </p:spTree>
    <p:extLst>
      <p:ext uri="{BB962C8B-B14F-4D97-AF65-F5344CB8AC3E}">
        <p14:creationId xmlns:p14="http://schemas.microsoft.com/office/powerpoint/2010/main" val="31175710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11FCC6-3B49-9D46-8B62-80E94C906F0A}"/>
              </a:ext>
            </a:extLst>
          </p:cNvPr>
          <p:cNvSpPr>
            <a:spLocks noGrp="1"/>
          </p:cNvSpPr>
          <p:nvPr>
            <p:ph type="title"/>
          </p:nvPr>
        </p:nvSpPr>
        <p:spPr/>
        <p:txBody>
          <a:bodyPr/>
          <a:lstStyle/>
          <a:p>
            <a:r>
              <a:rPr lang="es-CL" dirty="0"/>
              <a:t>GUI</a:t>
            </a:r>
          </a:p>
        </p:txBody>
      </p:sp>
      <p:sp>
        <p:nvSpPr>
          <p:cNvPr id="9" name="Marcador de texto 3">
            <a:extLst>
              <a:ext uri="{FF2B5EF4-FFF2-40B4-BE49-F238E27FC236}">
                <a16:creationId xmlns:a16="http://schemas.microsoft.com/office/drawing/2014/main" id="{065353A1-4022-2DDA-EAE3-A14E27284EFB}"/>
              </a:ext>
            </a:extLst>
          </p:cNvPr>
          <p:cNvSpPr txBox="1">
            <a:spLocks/>
          </p:cNvSpPr>
          <p:nvPr/>
        </p:nvSpPr>
        <p:spPr>
          <a:xfrm>
            <a:off x="755650" y="1920874"/>
            <a:ext cx="18664662" cy="8673881"/>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a:buNone/>
              <a:defRPr/>
            </a:pPr>
            <a:r>
              <a:rPr lang="es-CL" sz="3600" dirty="0">
                <a:solidFill>
                  <a:schemeClr val="tx1"/>
                </a:solidFill>
                <a:latin typeface="Arial" panose="020B0604020202020204" pitchFamily="34" charset="0"/>
                <a:cs typeface="Arial" panose="020B0604020202020204" pitchFamily="34" charset="0"/>
              </a:rPr>
              <a:t>¿Qué es </a:t>
            </a:r>
            <a:r>
              <a:rPr lang="es-CL" sz="3600" b="1" dirty="0">
                <a:solidFill>
                  <a:schemeClr val="tx1"/>
                </a:solidFill>
                <a:latin typeface="Arial" panose="020B0604020202020204" pitchFamily="34" charset="0"/>
                <a:cs typeface="Arial" panose="020B0604020202020204" pitchFamily="34" charset="0"/>
              </a:rPr>
              <a:t>GUI</a:t>
            </a:r>
            <a:r>
              <a:rPr lang="es-CL" sz="3600" dirty="0">
                <a:solidFill>
                  <a:schemeClr val="tx1"/>
                </a:solidFill>
                <a:latin typeface="Arial" panose="020B0604020202020204" pitchFamily="34" charset="0"/>
                <a:cs typeface="Arial" panose="020B0604020202020204" pitchFamily="34" charset="0"/>
              </a:rPr>
              <a:t>?</a:t>
            </a:r>
          </a:p>
          <a:p>
            <a:pPr>
              <a:buNone/>
              <a:defRPr/>
            </a:pPr>
            <a:r>
              <a:rPr lang="es-CL" sz="3600" b="1" i="1" dirty="0">
                <a:solidFill>
                  <a:schemeClr val="tx1"/>
                </a:solidFill>
                <a:latin typeface="Arial" panose="020B0604020202020204" pitchFamily="34" charset="0"/>
                <a:cs typeface="Arial" panose="020B0604020202020204" pitchFamily="34" charset="0"/>
              </a:rPr>
              <a:t>Interfaz Gráfica de Usuario</a:t>
            </a:r>
          </a:p>
          <a:p>
            <a:pPr>
              <a:buNone/>
              <a:defRPr/>
            </a:pPr>
            <a:endParaRPr lang="es-CL" sz="3600" b="1" i="1" dirty="0">
              <a:solidFill>
                <a:schemeClr val="tx1"/>
              </a:solidFill>
              <a:latin typeface="Arial" panose="020B0604020202020204" pitchFamily="34" charset="0"/>
              <a:cs typeface="Arial" panose="020B0604020202020204" pitchFamily="34" charset="0"/>
            </a:endParaRPr>
          </a:p>
          <a:p>
            <a:pPr>
              <a:buNone/>
              <a:defRPr/>
            </a:pPr>
            <a:endParaRPr lang="es-CL" sz="3600" b="1" i="1" dirty="0">
              <a:solidFill>
                <a:schemeClr val="tx1"/>
              </a:solidFill>
              <a:latin typeface="Arial" panose="020B0604020202020204" pitchFamily="34" charset="0"/>
              <a:cs typeface="Arial" panose="020B0604020202020204" pitchFamily="34" charset="0"/>
            </a:endParaRPr>
          </a:p>
          <a:p>
            <a:pPr>
              <a:buNone/>
              <a:defRPr/>
            </a:pPr>
            <a:endParaRPr lang="es-CL" sz="3600" b="1" i="1" dirty="0">
              <a:solidFill>
                <a:schemeClr val="tx1"/>
              </a:solidFill>
              <a:latin typeface="Arial" panose="020B0604020202020204" pitchFamily="34" charset="0"/>
              <a:cs typeface="Arial" panose="020B0604020202020204" pitchFamily="34" charset="0"/>
            </a:endParaRPr>
          </a:p>
          <a:p>
            <a:pPr>
              <a:buNone/>
              <a:defRPr/>
            </a:pPr>
            <a:endParaRPr lang="es-CL" sz="3600" b="1" i="1" dirty="0">
              <a:solidFill>
                <a:schemeClr val="tx1"/>
              </a:solidFill>
              <a:latin typeface="Arial" panose="020B0604020202020204" pitchFamily="34" charset="0"/>
              <a:cs typeface="Arial" panose="020B0604020202020204" pitchFamily="34" charset="0"/>
            </a:endParaRPr>
          </a:p>
          <a:p>
            <a:pPr>
              <a:buNone/>
              <a:defRPr/>
            </a:pPr>
            <a:endParaRPr lang="es-CL" sz="3600" b="1" i="1" dirty="0">
              <a:solidFill>
                <a:schemeClr val="tx1"/>
              </a:solidFill>
              <a:latin typeface="Arial" panose="020B0604020202020204" pitchFamily="34" charset="0"/>
              <a:cs typeface="Arial" panose="020B0604020202020204" pitchFamily="34" charset="0"/>
            </a:endParaRPr>
          </a:p>
          <a:p>
            <a:pPr>
              <a:buNone/>
              <a:defRPr/>
            </a:pPr>
            <a:endParaRPr lang="es-CL" sz="3600" b="1" i="1" dirty="0">
              <a:solidFill>
                <a:schemeClr val="tx1"/>
              </a:solidFill>
              <a:latin typeface="Arial" panose="020B0604020202020204" pitchFamily="34" charset="0"/>
              <a:cs typeface="Arial" panose="020B0604020202020204" pitchFamily="34" charset="0"/>
            </a:endParaRPr>
          </a:p>
          <a:p>
            <a:pPr>
              <a:buNone/>
              <a:defRPr/>
            </a:pPr>
            <a:endParaRPr lang="es-CL" sz="3600" b="1" i="1" dirty="0">
              <a:solidFill>
                <a:schemeClr val="tx1"/>
              </a:solidFill>
              <a:latin typeface="Arial" panose="020B0604020202020204" pitchFamily="34" charset="0"/>
              <a:cs typeface="Arial" panose="020B0604020202020204" pitchFamily="34" charset="0"/>
            </a:endParaRPr>
          </a:p>
          <a:p>
            <a:pPr>
              <a:buNone/>
              <a:defRPr/>
            </a:pPr>
            <a:endParaRPr lang="es-CL" sz="3600" b="1" i="1" dirty="0">
              <a:solidFill>
                <a:schemeClr val="tx1"/>
              </a:solidFill>
              <a:latin typeface="Arial" panose="020B0604020202020204" pitchFamily="34" charset="0"/>
              <a:cs typeface="Arial" panose="020B0604020202020204" pitchFamily="34" charset="0"/>
            </a:endParaRPr>
          </a:p>
          <a:p>
            <a:pPr>
              <a:buNone/>
              <a:defRPr/>
            </a:pPr>
            <a:endParaRPr lang="es-CL" sz="3600" b="1" i="1" dirty="0">
              <a:solidFill>
                <a:schemeClr val="tx1"/>
              </a:solidFill>
              <a:latin typeface="Arial" panose="020B0604020202020204" pitchFamily="34" charset="0"/>
              <a:cs typeface="Arial" panose="020B0604020202020204" pitchFamily="34" charset="0"/>
            </a:endParaRPr>
          </a:p>
          <a:p>
            <a:pPr marL="14288" indent="-14288" algn="just">
              <a:buNone/>
              <a:defRPr/>
            </a:pPr>
            <a:r>
              <a:rPr lang="es-CL" sz="3600" dirty="0">
                <a:solidFill>
                  <a:schemeClr val="tx1"/>
                </a:solidFill>
                <a:latin typeface="Arial" panose="020B0604020202020204" pitchFamily="34" charset="0"/>
                <a:cs typeface="Arial" panose="020B0604020202020204" pitchFamily="34" charset="0"/>
              </a:rPr>
              <a:t>Permite al usuario interactuar con una aplicación de manera amigable e intuitiva para aprender a utilizarla en el menor tiempo y así lograr una mayor productividad. </a:t>
            </a:r>
          </a:p>
          <a:p>
            <a:pPr marL="14288" indent="-14288" algn="just">
              <a:buNone/>
              <a:defRPr/>
            </a:pPr>
            <a:r>
              <a:rPr lang="es-CL" sz="3600" dirty="0">
                <a:solidFill>
                  <a:schemeClr val="tx1"/>
                </a:solidFill>
                <a:latin typeface="Arial" panose="020B0604020202020204" pitchFamily="34" charset="0"/>
                <a:cs typeface="Arial" panose="020B0604020202020204" pitchFamily="34" charset="0"/>
              </a:rPr>
              <a:t>Utilizan un sistema de ventanas y de </a:t>
            </a:r>
            <a:r>
              <a:rPr lang="pt-BR" sz="3600" dirty="0">
                <a:solidFill>
                  <a:schemeClr val="tx1"/>
                </a:solidFill>
                <a:latin typeface="Arial" panose="020B0604020202020204" pitchFamily="34" charset="0"/>
                <a:cs typeface="Arial" panose="020B0604020202020204" pitchFamily="34" charset="0"/>
              </a:rPr>
              <a:t>elementos como: </a:t>
            </a:r>
            <a:r>
              <a:rPr lang="es-ES_tradnl" sz="3600" dirty="0">
                <a:solidFill>
                  <a:schemeClr val="tx1"/>
                </a:solidFill>
                <a:latin typeface="Arial" panose="020B0604020202020204" pitchFamily="34" charset="0"/>
                <a:cs typeface="Arial" panose="020B0604020202020204" pitchFamily="34" charset="0"/>
              </a:rPr>
              <a:t>botones</a:t>
            </a:r>
            <a:r>
              <a:rPr lang="pt-BR" sz="3600" dirty="0">
                <a:solidFill>
                  <a:schemeClr val="tx1"/>
                </a:solidFill>
                <a:latin typeface="Arial" panose="020B0604020202020204" pitchFamily="34" charset="0"/>
                <a:cs typeface="Arial" panose="020B0604020202020204" pitchFamily="34" charset="0"/>
              </a:rPr>
              <a:t>, cajas de textos, listas entre otros.</a:t>
            </a:r>
            <a:endParaRPr lang="es-CL" sz="3600" dirty="0">
              <a:solidFill>
                <a:schemeClr val="tx1"/>
              </a:solidFill>
              <a:latin typeface="Arial" panose="020B0604020202020204" pitchFamily="34" charset="0"/>
              <a:cs typeface="Arial" panose="020B0604020202020204" pitchFamily="34" charset="0"/>
            </a:endParaRPr>
          </a:p>
          <a:p>
            <a:pPr>
              <a:buNone/>
              <a:defRPr/>
            </a:pPr>
            <a:endParaRPr lang="es-CL" sz="3600" b="1" i="1" dirty="0">
              <a:solidFill>
                <a:schemeClr val="tx1"/>
              </a:solidFill>
              <a:latin typeface="Arial" panose="020B0604020202020204" pitchFamily="34" charset="0"/>
              <a:cs typeface="Arial" panose="020B0604020202020204" pitchFamily="34" charset="0"/>
            </a:endParaRPr>
          </a:p>
          <a:p>
            <a:pPr algn="just"/>
            <a:endParaRPr lang="es-CL" sz="3600" b="1" dirty="0">
              <a:solidFill>
                <a:schemeClr val="tx1"/>
              </a:solidFill>
              <a:latin typeface="Arial" panose="020B0604020202020204" pitchFamily="34" charset="0"/>
              <a:ea typeface="+mj-ea"/>
              <a:cs typeface="Arial" panose="020B0604020202020204" pitchFamily="34" charset="0"/>
              <a:sym typeface="Calibri"/>
            </a:endParaRPr>
          </a:p>
          <a:p>
            <a:pPr algn="just"/>
            <a:r>
              <a:rPr lang="es-CL" sz="3600" dirty="0">
                <a:solidFill>
                  <a:schemeClr val="tx2"/>
                </a:solidFill>
                <a:latin typeface="Arial" panose="020B0604020202020204" pitchFamily="34" charset="0"/>
                <a:ea typeface="Calibri"/>
                <a:cs typeface="Arial" panose="020B0604020202020204" pitchFamily="34" charset="0"/>
                <a:sym typeface="Calibri"/>
              </a:rPr>
              <a:t> </a:t>
            </a:r>
          </a:p>
          <a:p>
            <a:pPr algn="just"/>
            <a:r>
              <a:rPr lang="es-CL" sz="3600" b="1" dirty="0">
                <a:solidFill>
                  <a:schemeClr val="tx1"/>
                </a:solidFill>
                <a:latin typeface="Arial"/>
                <a:ea typeface="+mj-ea"/>
                <a:cs typeface="Arial"/>
                <a:sym typeface="Calibri"/>
              </a:rPr>
              <a:t>	</a:t>
            </a:r>
            <a:endParaRPr lang="es-ES_tradnl" sz="1200" dirty="0">
              <a:latin typeface="Calibri" panose="020F0502020204030204" pitchFamily="34" charset="0"/>
              <a:cs typeface="Calibri" panose="020F0502020204030204" pitchFamily="34" charset="0"/>
            </a:endParaRPr>
          </a:p>
        </p:txBody>
      </p:sp>
      <p:pic>
        <p:nvPicPr>
          <p:cNvPr id="3" name="Imagen 2">
            <a:extLst>
              <a:ext uri="{FF2B5EF4-FFF2-40B4-BE49-F238E27FC236}">
                <a16:creationId xmlns:a16="http://schemas.microsoft.com/office/drawing/2014/main" id="{42A0D0CD-5078-A0AF-9AAD-AFA989E056BE}"/>
              </a:ext>
            </a:extLst>
          </p:cNvPr>
          <p:cNvPicPr>
            <a:picLocks noChangeAspect="1"/>
          </p:cNvPicPr>
          <p:nvPr/>
        </p:nvPicPr>
        <p:blipFill>
          <a:blip r:embed="rId3"/>
          <a:stretch>
            <a:fillRect/>
          </a:stretch>
        </p:blipFill>
        <p:spPr>
          <a:xfrm>
            <a:off x="10433050" y="2149475"/>
            <a:ext cx="7343154" cy="5446174"/>
          </a:xfrm>
          <a:prstGeom prst="rect">
            <a:avLst/>
          </a:prstGeom>
          <a:effectLst>
            <a:softEdge rad="76200"/>
          </a:effectLst>
        </p:spPr>
      </p:pic>
    </p:spTree>
    <p:extLst>
      <p:ext uri="{BB962C8B-B14F-4D97-AF65-F5344CB8AC3E}">
        <p14:creationId xmlns:p14="http://schemas.microsoft.com/office/powerpoint/2010/main" val="2149623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11FCC6-3B49-9D46-8B62-80E94C906F0A}"/>
              </a:ext>
            </a:extLst>
          </p:cNvPr>
          <p:cNvSpPr>
            <a:spLocks noGrp="1"/>
          </p:cNvSpPr>
          <p:nvPr>
            <p:ph type="title"/>
          </p:nvPr>
        </p:nvSpPr>
        <p:spPr/>
        <p:txBody>
          <a:bodyPr/>
          <a:lstStyle/>
          <a:p>
            <a:r>
              <a:rPr lang="es-CL" dirty="0"/>
              <a:t>GUI</a:t>
            </a:r>
          </a:p>
        </p:txBody>
      </p:sp>
      <p:sp>
        <p:nvSpPr>
          <p:cNvPr id="9" name="Marcador de texto 3">
            <a:extLst>
              <a:ext uri="{FF2B5EF4-FFF2-40B4-BE49-F238E27FC236}">
                <a16:creationId xmlns:a16="http://schemas.microsoft.com/office/drawing/2014/main" id="{065353A1-4022-2DDA-EAE3-A14E27284EFB}"/>
              </a:ext>
            </a:extLst>
          </p:cNvPr>
          <p:cNvSpPr txBox="1">
            <a:spLocks/>
          </p:cNvSpPr>
          <p:nvPr/>
        </p:nvSpPr>
        <p:spPr>
          <a:xfrm>
            <a:off x="755650" y="1920874"/>
            <a:ext cx="18664662" cy="8673881"/>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14288" indent="0" algn="just">
              <a:buNone/>
            </a:pPr>
            <a:r>
              <a:rPr lang="es-CL" sz="3600" b="1" dirty="0">
                <a:solidFill>
                  <a:schemeClr val="tx1"/>
                </a:solidFill>
                <a:latin typeface="Arial" panose="020B0604020202020204" pitchFamily="34" charset="0"/>
                <a:cs typeface="Arial" panose="020B0604020202020204" pitchFamily="34" charset="0"/>
              </a:rPr>
              <a:t>Swing</a:t>
            </a:r>
            <a:r>
              <a:rPr lang="es-CL" sz="3600" dirty="0">
                <a:solidFill>
                  <a:schemeClr val="tx1"/>
                </a:solidFill>
                <a:latin typeface="Arial" panose="020B0604020202020204" pitchFamily="34" charset="0"/>
                <a:cs typeface="Arial" panose="020B0604020202020204" pitchFamily="34" charset="0"/>
              </a:rPr>
              <a:t>, es una evolución del AWT (Abstract </a:t>
            </a:r>
            <a:r>
              <a:rPr lang="es-CL" sz="3600" dirty="0" err="1">
                <a:solidFill>
                  <a:schemeClr val="tx1"/>
                </a:solidFill>
                <a:latin typeface="Arial" panose="020B0604020202020204" pitchFamily="34" charset="0"/>
                <a:cs typeface="Arial" panose="020B0604020202020204" pitchFamily="34" charset="0"/>
              </a:rPr>
              <a:t>Window</a:t>
            </a:r>
            <a:r>
              <a:rPr lang="es-CL" sz="3600" dirty="0">
                <a:solidFill>
                  <a:schemeClr val="tx1"/>
                </a:solidFill>
                <a:latin typeface="Arial" panose="020B0604020202020204" pitchFamily="34" charset="0"/>
                <a:cs typeface="Arial" panose="020B0604020202020204" pitchFamily="34" charset="0"/>
              </a:rPr>
              <a:t> </a:t>
            </a:r>
            <a:r>
              <a:rPr lang="es-CL" sz="3600" dirty="0" err="1">
                <a:solidFill>
                  <a:schemeClr val="tx1"/>
                </a:solidFill>
                <a:latin typeface="Arial" panose="020B0604020202020204" pitchFamily="34" charset="0"/>
                <a:cs typeface="Arial" panose="020B0604020202020204" pitchFamily="34" charset="0"/>
              </a:rPr>
              <a:t>Toolkit</a:t>
            </a:r>
            <a:r>
              <a:rPr lang="es-CL" sz="3600" dirty="0">
                <a:solidFill>
                  <a:schemeClr val="tx1"/>
                </a:solidFill>
                <a:latin typeface="Arial" panose="020B0604020202020204" pitchFamily="34" charset="0"/>
                <a:cs typeface="Arial" panose="020B0604020202020204" pitchFamily="34" charset="0"/>
              </a:rPr>
              <a:t> ), con un diseño interno orientado a componentes y un look mucho más satisfactorio.</a:t>
            </a:r>
          </a:p>
          <a:p>
            <a:pPr marL="14288" indent="0" algn="just">
              <a:buNone/>
            </a:pPr>
            <a:r>
              <a:rPr lang="es-CL" sz="3600" dirty="0">
                <a:solidFill>
                  <a:schemeClr val="tx1"/>
                </a:solidFill>
                <a:latin typeface="Arial" panose="020B0604020202020204" pitchFamily="34" charset="0"/>
                <a:cs typeface="Arial" panose="020B0604020202020204" pitchFamily="34" charset="0"/>
              </a:rPr>
              <a:t>Las GUIs de Java se creaban a partir de componentes del AWT (paquete </a:t>
            </a:r>
            <a:r>
              <a:rPr lang="es-CL" sz="3600" dirty="0" err="1">
                <a:solidFill>
                  <a:schemeClr val="tx1"/>
                </a:solidFill>
                <a:latin typeface="Arial" panose="020B0604020202020204" pitchFamily="34" charset="0"/>
                <a:cs typeface="Arial" panose="020B0604020202020204" pitchFamily="34" charset="0"/>
              </a:rPr>
              <a:t>java.awt</a:t>
            </a:r>
            <a:r>
              <a:rPr lang="es-CL" sz="3600" dirty="0">
                <a:solidFill>
                  <a:schemeClr val="tx1"/>
                </a:solidFill>
                <a:latin typeface="Arial" panose="020B0604020202020204" pitchFamily="34" charset="0"/>
                <a:cs typeface="Arial" panose="020B0604020202020204" pitchFamily="34" charset="0"/>
              </a:rPr>
              <a:t>), pero al ejecutar una aplicación, los componentes de la GUI se mostraban de manera distinta en cada plataforma. </a:t>
            </a:r>
          </a:p>
          <a:p>
            <a:pPr marL="14288" indent="0" algn="just">
              <a:buNone/>
            </a:pPr>
            <a:r>
              <a:rPr lang="es-CL" sz="3600" dirty="0">
                <a:solidFill>
                  <a:schemeClr val="tx1"/>
                </a:solidFill>
                <a:latin typeface="Arial" panose="020B0604020202020204" pitchFamily="34" charset="0"/>
                <a:cs typeface="Arial" panose="020B0604020202020204" pitchFamily="34" charset="0"/>
              </a:rPr>
              <a:t>Los componentes de GUI de Swing nos permiten especificar una apariencia visual uniforme para una aplicación a través de todas las plataformas. Además, son más portables y flexibles. Por esta razón, se prefieren los componentes de GUI de Swing. </a:t>
            </a:r>
          </a:p>
          <a:p>
            <a:pPr>
              <a:buNone/>
              <a:defRPr/>
            </a:pPr>
            <a:endParaRPr lang="es-CL" sz="3600" b="1" i="1" dirty="0">
              <a:solidFill>
                <a:schemeClr val="tx1"/>
              </a:solidFill>
              <a:latin typeface="Arial" panose="020B0604020202020204" pitchFamily="34" charset="0"/>
              <a:cs typeface="Arial" panose="020B0604020202020204" pitchFamily="34" charset="0"/>
            </a:endParaRPr>
          </a:p>
          <a:p>
            <a:pPr>
              <a:buNone/>
              <a:defRPr/>
            </a:pPr>
            <a:endParaRPr lang="es-CL" sz="3600" b="1" i="1" dirty="0">
              <a:solidFill>
                <a:schemeClr val="tx1"/>
              </a:solidFill>
              <a:latin typeface="Arial" panose="020B0604020202020204" pitchFamily="34" charset="0"/>
              <a:cs typeface="Arial" panose="020B0604020202020204" pitchFamily="34" charset="0"/>
            </a:endParaRPr>
          </a:p>
          <a:p>
            <a:pPr>
              <a:buNone/>
              <a:defRPr/>
            </a:pPr>
            <a:endParaRPr lang="es-CL" sz="3600" b="1" i="1" dirty="0">
              <a:solidFill>
                <a:schemeClr val="tx1"/>
              </a:solidFill>
              <a:latin typeface="Arial" panose="020B0604020202020204" pitchFamily="34" charset="0"/>
              <a:cs typeface="Arial" panose="020B0604020202020204" pitchFamily="34" charset="0"/>
            </a:endParaRPr>
          </a:p>
          <a:p>
            <a:pPr>
              <a:buNone/>
              <a:defRPr/>
            </a:pPr>
            <a:endParaRPr lang="es-CL" sz="3600" b="1" i="1" dirty="0">
              <a:solidFill>
                <a:schemeClr val="tx1"/>
              </a:solidFill>
              <a:latin typeface="Arial" panose="020B0604020202020204" pitchFamily="34" charset="0"/>
              <a:cs typeface="Arial" panose="020B0604020202020204" pitchFamily="34" charset="0"/>
            </a:endParaRPr>
          </a:p>
          <a:p>
            <a:pPr>
              <a:buNone/>
              <a:defRPr/>
            </a:pPr>
            <a:endParaRPr lang="es-CL" sz="3600" b="1" i="1" dirty="0">
              <a:solidFill>
                <a:schemeClr val="tx1"/>
              </a:solidFill>
              <a:latin typeface="Arial" panose="020B0604020202020204" pitchFamily="34" charset="0"/>
              <a:cs typeface="Arial" panose="020B0604020202020204" pitchFamily="34" charset="0"/>
            </a:endParaRPr>
          </a:p>
          <a:p>
            <a:pPr>
              <a:buNone/>
              <a:defRPr/>
            </a:pPr>
            <a:endParaRPr lang="es-CL" sz="3600" b="1" i="1" dirty="0">
              <a:solidFill>
                <a:schemeClr val="tx1"/>
              </a:solidFill>
              <a:latin typeface="Arial" panose="020B0604020202020204" pitchFamily="34" charset="0"/>
              <a:cs typeface="Arial" panose="020B0604020202020204" pitchFamily="34" charset="0"/>
            </a:endParaRPr>
          </a:p>
          <a:p>
            <a:pPr>
              <a:buNone/>
              <a:defRPr/>
            </a:pPr>
            <a:endParaRPr lang="es-ES_tradnl" sz="1200" dirty="0">
              <a:latin typeface="Calibri" panose="020F0502020204030204" pitchFamily="34" charset="0"/>
              <a:cs typeface="Calibri" panose="020F0502020204030204" pitchFamily="34" charset="0"/>
            </a:endParaRPr>
          </a:p>
        </p:txBody>
      </p:sp>
      <p:pic>
        <p:nvPicPr>
          <p:cNvPr id="4" name="Imagen 3">
            <a:extLst>
              <a:ext uri="{FF2B5EF4-FFF2-40B4-BE49-F238E27FC236}">
                <a16:creationId xmlns:a16="http://schemas.microsoft.com/office/drawing/2014/main" id="{D126BE11-491C-2AFE-3B2C-5CF248CAC208}"/>
              </a:ext>
            </a:extLst>
          </p:cNvPr>
          <p:cNvPicPr>
            <a:picLocks noChangeAspect="1"/>
          </p:cNvPicPr>
          <p:nvPr/>
        </p:nvPicPr>
        <p:blipFill>
          <a:blip r:embed="rId3"/>
          <a:stretch>
            <a:fillRect/>
          </a:stretch>
        </p:blipFill>
        <p:spPr>
          <a:xfrm>
            <a:off x="3689350" y="6873875"/>
            <a:ext cx="12725400" cy="4000239"/>
          </a:xfrm>
          <a:prstGeom prst="rect">
            <a:avLst/>
          </a:prstGeom>
        </p:spPr>
      </p:pic>
    </p:spTree>
    <p:extLst>
      <p:ext uri="{BB962C8B-B14F-4D97-AF65-F5344CB8AC3E}">
        <p14:creationId xmlns:p14="http://schemas.microsoft.com/office/powerpoint/2010/main" val="16287519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11FCC6-3B49-9D46-8B62-80E94C906F0A}"/>
              </a:ext>
            </a:extLst>
          </p:cNvPr>
          <p:cNvSpPr>
            <a:spLocks noGrp="1"/>
          </p:cNvSpPr>
          <p:nvPr>
            <p:ph type="title"/>
          </p:nvPr>
        </p:nvSpPr>
        <p:spPr/>
        <p:txBody>
          <a:bodyPr/>
          <a:lstStyle/>
          <a:p>
            <a:r>
              <a:rPr lang="es-CL" dirty="0"/>
              <a:t>GUI</a:t>
            </a:r>
          </a:p>
        </p:txBody>
      </p:sp>
      <p:sp>
        <p:nvSpPr>
          <p:cNvPr id="3" name="6 Rectángulo">
            <a:extLst>
              <a:ext uri="{FF2B5EF4-FFF2-40B4-BE49-F238E27FC236}">
                <a16:creationId xmlns:a16="http://schemas.microsoft.com/office/drawing/2014/main" id="{B0AFEA05-8670-F69F-258F-E2CA836D732E}"/>
              </a:ext>
            </a:extLst>
          </p:cNvPr>
          <p:cNvSpPr/>
          <p:nvPr/>
        </p:nvSpPr>
        <p:spPr>
          <a:xfrm>
            <a:off x="527050" y="1844675"/>
            <a:ext cx="8991600" cy="8217634"/>
          </a:xfrm>
          <a:prstGeom prst="rect">
            <a:avLst/>
          </a:prstGeom>
        </p:spPr>
        <p:txBody>
          <a:bodyPr wrap="square">
            <a:spAutoFit/>
          </a:bodyPr>
          <a:lstStyle/>
          <a:p>
            <a:pPr algn="just"/>
            <a:r>
              <a:rPr lang="es-CL" sz="3600" b="1" i="1" dirty="0">
                <a:solidFill>
                  <a:schemeClr val="tx1"/>
                </a:solidFill>
                <a:latin typeface="Arial" panose="020B0604020202020204" pitchFamily="34" charset="0"/>
                <a:cs typeface="Arial" panose="020B0604020202020204" pitchFamily="34" charset="0"/>
                <a:sym typeface="Franklin Gothic"/>
              </a:rPr>
              <a:t>Elementos básicos</a:t>
            </a:r>
          </a:p>
          <a:p>
            <a:pPr marL="342900" indent="-342900" algn="just">
              <a:buFont typeface="Arial" panose="020B0604020202020204" pitchFamily="34" charset="0"/>
              <a:buChar char="•"/>
            </a:pPr>
            <a:r>
              <a:rPr lang="es-CL" sz="3600" b="1" dirty="0">
                <a:solidFill>
                  <a:schemeClr val="tx1"/>
                </a:solidFill>
                <a:latin typeface="Arial" panose="020B0604020202020204" pitchFamily="34" charset="0"/>
                <a:cs typeface="Arial" panose="020B0604020202020204" pitchFamily="34" charset="0"/>
                <a:sym typeface="Franklin Gothic"/>
              </a:rPr>
              <a:t>Componentes</a:t>
            </a:r>
          </a:p>
          <a:p>
            <a:pPr algn="just"/>
            <a:r>
              <a:rPr lang="es-CL" sz="3600" dirty="0">
                <a:solidFill>
                  <a:schemeClr val="tx1"/>
                </a:solidFill>
                <a:latin typeface="Arial" panose="020B0604020202020204" pitchFamily="34" charset="0"/>
                <a:cs typeface="Arial" panose="020B0604020202020204" pitchFamily="34" charset="0"/>
                <a:sym typeface="Franklin Gothic"/>
              </a:rPr>
              <a:t>Permiten al usuario interactuar con la aplicación y proporcionarle información sobre el estado de ésta. Ejemplo: botones, etiquetas, cajas de texto y listas, entre otros.</a:t>
            </a:r>
          </a:p>
          <a:p>
            <a:pPr algn="just"/>
            <a:endParaRPr lang="es-CL" sz="3600" dirty="0">
              <a:solidFill>
                <a:schemeClr val="tx1"/>
              </a:solidFill>
              <a:latin typeface="Arial" panose="020B0604020202020204" pitchFamily="34" charset="0"/>
              <a:cs typeface="Arial" panose="020B0604020202020204" pitchFamily="34" charset="0"/>
              <a:sym typeface="Franklin Gothic"/>
            </a:endParaRPr>
          </a:p>
          <a:p>
            <a:pPr algn="just"/>
            <a:endParaRPr lang="es-CL" sz="3600" dirty="0">
              <a:solidFill>
                <a:schemeClr val="tx1"/>
              </a:solidFill>
              <a:latin typeface="Arial" panose="020B0604020202020204" pitchFamily="34" charset="0"/>
              <a:cs typeface="Arial" panose="020B0604020202020204" pitchFamily="34" charset="0"/>
              <a:sym typeface="Franklin Gothic"/>
            </a:endParaRPr>
          </a:p>
          <a:p>
            <a:pPr algn="just"/>
            <a:endParaRPr lang="es-CL" sz="3600" dirty="0">
              <a:solidFill>
                <a:schemeClr val="tx1"/>
              </a:solidFill>
              <a:latin typeface="Arial" panose="020B0604020202020204" pitchFamily="34" charset="0"/>
              <a:cs typeface="Arial" panose="020B0604020202020204" pitchFamily="34" charset="0"/>
              <a:sym typeface="Franklin Gothic"/>
            </a:endParaRPr>
          </a:p>
          <a:p>
            <a:pPr marL="342900" indent="-342900" algn="just">
              <a:buFont typeface="Arial" panose="020B0604020202020204" pitchFamily="34" charset="0"/>
              <a:buChar char="•"/>
            </a:pPr>
            <a:r>
              <a:rPr lang="es-CL" sz="3600" b="1" dirty="0">
                <a:solidFill>
                  <a:schemeClr val="tx1"/>
                </a:solidFill>
                <a:latin typeface="Arial" panose="020B0604020202020204" pitchFamily="34" charset="0"/>
                <a:cs typeface="Arial" panose="020B0604020202020204" pitchFamily="34" charset="0"/>
                <a:sym typeface="Franklin Gothic"/>
              </a:rPr>
              <a:t>Contenedores</a:t>
            </a:r>
          </a:p>
          <a:p>
            <a:pPr algn="just"/>
            <a:r>
              <a:rPr lang="es-CL" sz="3600" dirty="0">
                <a:solidFill>
                  <a:schemeClr val="tx1"/>
                </a:solidFill>
                <a:latin typeface="Arial" panose="020B0604020202020204" pitchFamily="34" charset="0"/>
                <a:cs typeface="Arial" panose="020B0604020202020204" pitchFamily="34" charset="0"/>
                <a:sym typeface="Franklin Gothic"/>
              </a:rPr>
              <a:t>Sirven para contener y organizar otros componentes. Ejemplo: ventanas y paneles.</a:t>
            </a:r>
          </a:p>
          <a:p>
            <a:pPr algn="just"/>
            <a:endParaRPr lang="es-CL" sz="2400" dirty="0">
              <a:solidFill>
                <a:schemeClr val="tx1"/>
              </a:solidFill>
              <a:latin typeface="Calibri" panose="020F0502020204030204" pitchFamily="34" charset="0"/>
              <a:cs typeface="Calibri" panose="020F0502020204030204" pitchFamily="34" charset="0"/>
              <a:sym typeface="Franklin Gothic"/>
            </a:endParaRPr>
          </a:p>
        </p:txBody>
      </p:sp>
      <p:pic>
        <p:nvPicPr>
          <p:cNvPr id="8" name="Picture 2" descr="http://wiki.openoffice.org/w/images/5/53/ServersManagerUNO.jpg">
            <a:extLst>
              <a:ext uri="{FF2B5EF4-FFF2-40B4-BE49-F238E27FC236}">
                <a16:creationId xmlns:a16="http://schemas.microsoft.com/office/drawing/2014/main" id="{34CCEA98-23EA-4081-47ED-2EF399549A64}"/>
              </a:ext>
            </a:extLst>
          </p:cNvPr>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11423650" y="3683874"/>
            <a:ext cx="7472125" cy="4539379"/>
          </a:xfrm>
          <a:prstGeom prst="rect">
            <a:avLst/>
          </a:prstGeom>
          <a:noFill/>
        </p:spPr>
      </p:pic>
      <p:cxnSp>
        <p:nvCxnSpPr>
          <p:cNvPr id="6" name="Conector recto de flecha 5">
            <a:extLst>
              <a:ext uri="{FF2B5EF4-FFF2-40B4-BE49-F238E27FC236}">
                <a16:creationId xmlns:a16="http://schemas.microsoft.com/office/drawing/2014/main" id="{DCB750D1-65C5-805A-7F0A-145598B56247}"/>
              </a:ext>
            </a:extLst>
          </p:cNvPr>
          <p:cNvCxnSpPr>
            <a:cxnSpLocks/>
          </p:cNvCxnSpPr>
          <p:nvPr/>
        </p:nvCxnSpPr>
        <p:spPr>
          <a:xfrm>
            <a:off x="4337050" y="2759075"/>
            <a:ext cx="8382000" cy="4539379"/>
          </a:xfrm>
          <a:prstGeom prst="straightConnector1">
            <a:avLst/>
          </a:prstGeom>
          <a:ln w="76200">
            <a:tailEnd type="triangle"/>
          </a:ln>
        </p:spPr>
        <p:style>
          <a:lnRef idx="3">
            <a:schemeClr val="accent2"/>
          </a:lnRef>
          <a:fillRef idx="0">
            <a:schemeClr val="accent2"/>
          </a:fillRef>
          <a:effectRef idx="2">
            <a:schemeClr val="accent2"/>
          </a:effectRef>
          <a:fontRef idx="minor">
            <a:schemeClr val="tx1"/>
          </a:fontRef>
        </p:style>
      </p:cxnSp>
      <p:cxnSp>
        <p:nvCxnSpPr>
          <p:cNvPr id="12" name="Conector recto de flecha 11">
            <a:extLst>
              <a:ext uri="{FF2B5EF4-FFF2-40B4-BE49-F238E27FC236}">
                <a16:creationId xmlns:a16="http://schemas.microsoft.com/office/drawing/2014/main" id="{08237F40-5BFF-5008-2D31-E2E0FE6758CD}"/>
              </a:ext>
            </a:extLst>
          </p:cNvPr>
          <p:cNvCxnSpPr>
            <a:cxnSpLocks/>
          </p:cNvCxnSpPr>
          <p:nvPr/>
        </p:nvCxnSpPr>
        <p:spPr>
          <a:xfrm>
            <a:off x="4337050" y="7689871"/>
            <a:ext cx="7086600" cy="0"/>
          </a:xfrm>
          <a:prstGeom prst="straightConnector1">
            <a:avLst/>
          </a:prstGeom>
          <a:ln w="76200">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37933265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8025BEF-C6CB-D142-BFA0-F95C5E30AC13}"/>
              </a:ext>
            </a:extLst>
          </p:cNvPr>
          <p:cNvSpPr>
            <a:spLocks noGrp="1"/>
          </p:cNvSpPr>
          <p:nvPr>
            <p:ph type="title"/>
          </p:nvPr>
        </p:nvSpPr>
        <p:spPr>
          <a:xfrm>
            <a:off x="8147050" y="7712075"/>
            <a:ext cx="8305800" cy="738664"/>
          </a:xfrm>
        </p:spPr>
        <p:txBody>
          <a:bodyPr/>
          <a:lstStyle/>
          <a:p>
            <a:pPr algn="r"/>
            <a:r>
              <a:rPr lang="es-CL" sz="4800" dirty="0"/>
              <a:t>TÍTULO</a:t>
            </a:r>
          </a:p>
        </p:txBody>
      </p:sp>
      <p:sp>
        <p:nvSpPr>
          <p:cNvPr id="3" name="Título 1">
            <a:extLst>
              <a:ext uri="{FF2B5EF4-FFF2-40B4-BE49-F238E27FC236}">
                <a16:creationId xmlns:a16="http://schemas.microsoft.com/office/drawing/2014/main" id="{94FE4634-98DF-A44A-92BF-86BBAE37A404}"/>
              </a:ext>
            </a:extLst>
          </p:cNvPr>
          <p:cNvSpPr txBox="1">
            <a:spLocks/>
          </p:cNvSpPr>
          <p:nvPr/>
        </p:nvSpPr>
        <p:spPr>
          <a:xfrm>
            <a:off x="8159750" y="6250622"/>
            <a:ext cx="1905000" cy="1477328"/>
          </a:xfrm>
          <a:prstGeom prst="rect">
            <a:avLst/>
          </a:prstGeom>
        </p:spPr>
        <p:txBody>
          <a:bodyPr wrap="square" lIns="0" tIns="0" rIns="0" bIns="0">
            <a:spAutoFit/>
          </a:bodyPr>
          <a:lstStyle>
            <a:lvl1pPr>
              <a:defRPr sz="5000" b="1" i="0">
                <a:solidFill>
                  <a:schemeClr val="tx1"/>
                </a:solidFill>
                <a:latin typeface="Arial"/>
                <a:ea typeface="+mj-ea"/>
                <a:cs typeface="Arial"/>
              </a:defRPr>
            </a:lvl1pPr>
          </a:lstStyle>
          <a:p>
            <a:pPr algn="l"/>
            <a:r>
              <a:rPr lang="es-CL" sz="9600" dirty="0">
                <a:solidFill>
                  <a:srgbClr val="257CE1"/>
                </a:solidFill>
                <a:latin typeface="Arial Black" panose="020B0604020202020204" pitchFamily="34" charset="0"/>
                <a:cs typeface="Arial Black" panose="020B0604020202020204" pitchFamily="34" charset="0"/>
              </a:rPr>
              <a:t>02</a:t>
            </a:r>
          </a:p>
        </p:txBody>
      </p:sp>
      <p:sp>
        <p:nvSpPr>
          <p:cNvPr id="4" name="Título 1">
            <a:extLst>
              <a:ext uri="{FF2B5EF4-FFF2-40B4-BE49-F238E27FC236}">
                <a16:creationId xmlns:a16="http://schemas.microsoft.com/office/drawing/2014/main" id="{8B7ACE31-74A9-95B3-1599-372FB822D0E6}"/>
              </a:ext>
            </a:extLst>
          </p:cNvPr>
          <p:cNvSpPr txBox="1">
            <a:spLocks/>
          </p:cNvSpPr>
          <p:nvPr/>
        </p:nvSpPr>
        <p:spPr>
          <a:xfrm>
            <a:off x="-1987550" y="6680914"/>
            <a:ext cx="8763000" cy="738664"/>
          </a:xfrm>
          <a:prstGeom prst="rect">
            <a:avLst/>
          </a:prstGeom>
        </p:spPr>
        <p:txBody>
          <a:bodyPr wrap="square" lIns="0" tIns="0" rIns="0" bIns="0">
            <a:spAutoFit/>
          </a:bodyPr>
          <a:lstStyle>
            <a:lvl1pPr algn="l">
              <a:defRPr sz="5000" b="1" i="0">
                <a:solidFill>
                  <a:srgbClr val="257CE1"/>
                </a:solidFill>
                <a:latin typeface="Arial"/>
                <a:ea typeface="+mj-ea"/>
                <a:cs typeface="Arial"/>
              </a:defRPr>
            </a:lvl1pPr>
          </a:lstStyle>
          <a:p>
            <a:pPr algn="r"/>
            <a:r>
              <a:rPr lang="es-CL" sz="4800" dirty="0"/>
              <a:t>COTENEDOR</a:t>
            </a:r>
          </a:p>
        </p:txBody>
      </p:sp>
    </p:spTree>
    <p:extLst>
      <p:ext uri="{BB962C8B-B14F-4D97-AF65-F5344CB8AC3E}">
        <p14:creationId xmlns:p14="http://schemas.microsoft.com/office/powerpoint/2010/main" val="22576536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11FCC6-3B49-9D46-8B62-80E94C906F0A}"/>
              </a:ext>
            </a:extLst>
          </p:cNvPr>
          <p:cNvSpPr>
            <a:spLocks noGrp="1"/>
          </p:cNvSpPr>
          <p:nvPr>
            <p:ph type="title"/>
          </p:nvPr>
        </p:nvSpPr>
        <p:spPr/>
        <p:txBody>
          <a:bodyPr/>
          <a:lstStyle/>
          <a:p>
            <a:r>
              <a:rPr lang="es-CL" dirty="0"/>
              <a:t>GUI</a:t>
            </a:r>
          </a:p>
        </p:txBody>
      </p:sp>
      <p:sp>
        <p:nvSpPr>
          <p:cNvPr id="3" name="6 Rectángulo">
            <a:extLst>
              <a:ext uri="{FF2B5EF4-FFF2-40B4-BE49-F238E27FC236}">
                <a16:creationId xmlns:a16="http://schemas.microsoft.com/office/drawing/2014/main" id="{B0AFEA05-8670-F69F-258F-E2CA836D732E}"/>
              </a:ext>
            </a:extLst>
          </p:cNvPr>
          <p:cNvSpPr/>
          <p:nvPr/>
        </p:nvSpPr>
        <p:spPr>
          <a:xfrm>
            <a:off x="527050" y="1844675"/>
            <a:ext cx="17907000" cy="4339650"/>
          </a:xfrm>
          <a:prstGeom prst="rect">
            <a:avLst/>
          </a:prstGeom>
        </p:spPr>
        <p:txBody>
          <a:bodyPr wrap="square">
            <a:spAutoFit/>
          </a:bodyPr>
          <a:lstStyle/>
          <a:p>
            <a:pPr algn="just"/>
            <a:r>
              <a:rPr lang="es-CL" sz="3600" b="1" dirty="0">
                <a:solidFill>
                  <a:schemeClr val="tx1"/>
                </a:solidFill>
                <a:latin typeface="Arial" panose="020B0604020202020204" pitchFamily="34" charset="0"/>
                <a:cs typeface="Arial" panose="020B0604020202020204" pitchFamily="34" charset="0"/>
              </a:rPr>
              <a:t>Configurar el Contenedor</a:t>
            </a:r>
          </a:p>
          <a:p>
            <a:pPr algn="just"/>
            <a:endParaRPr lang="es-CL" sz="3600" dirty="0">
              <a:solidFill>
                <a:schemeClr val="tx1"/>
              </a:solidFill>
              <a:latin typeface="Arial" panose="020B0604020202020204" pitchFamily="34" charset="0"/>
              <a:cs typeface="Arial" panose="020B0604020202020204" pitchFamily="34" charset="0"/>
            </a:endParaRPr>
          </a:p>
          <a:p>
            <a:pPr algn="just"/>
            <a:r>
              <a:rPr lang="es-CL" sz="3600" b="1" i="1" dirty="0">
                <a:solidFill>
                  <a:schemeClr val="tx1"/>
                </a:solidFill>
                <a:latin typeface="Arial" panose="020B0604020202020204" pitchFamily="34" charset="0"/>
                <a:cs typeface="Arial" panose="020B0604020202020204" pitchFamily="34" charset="0"/>
              </a:rPr>
              <a:t>JFrame</a:t>
            </a:r>
            <a:r>
              <a:rPr lang="es-CL" sz="3600" dirty="0">
                <a:solidFill>
                  <a:schemeClr val="tx1"/>
                </a:solidFill>
                <a:latin typeface="Arial" panose="020B0604020202020204" pitchFamily="34" charset="0"/>
                <a:cs typeface="Arial" panose="020B0604020202020204" pitchFamily="34" charset="0"/>
              </a:rPr>
              <a:t>: Representa una ventana básica, capaz de contener otros componentes. </a:t>
            </a:r>
          </a:p>
          <a:p>
            <a:pPr algn="just"/>
            <a:endParaRPr lang="es-CL" sz="3600" dirty="0">
              <a:solidFill>
                <a:schemeClr val="tx1"/>
              </a:solidFill>
              <a:latin typeface="Arial" panose="020B0604020202020204" pitchFamily="34" charset="0"/>
              <a:cs typeface="Arial" panose="020B0604020202020204" pitchFamily="34" charset="0"/>
              <a:sym typeface="Franklin Gothic"/>
            </a:endParaRPr>
          </a:p>
          <a:p>
            <a:pPr algn="just"/>
            <a:endParaRPr lang="es-CL" sz="3600" dirty="0">
              <a:solidFill>
                <a:schemeClr val="tx1"/>
              </a:solidFill>
              <a:latin typeface="Arial" panose="020B0604020202020204" pitchFamily="34" charset="0"/>
              <a:cs typeface="Arial" panose="020B0604020202020204" pitchFamily="34" charset="0"/>
              <a:sym typeface="Franklin Gothic"/>
            </a:endParaRPr>
          </a:p>
          <a:p>
            <a:pPr algn="just"/>
            <a:endParaRPr lang="es-CL" sz="3600" dirty="0">
              <a:solidFill>
                <a:schemeClr val="tx1"/>
              </a:solidFill>
              <a:latin typeface="Arial" panose="020B0604020202020204" pitchFamily="34" charset="0"/>
              <a:cs typeface="Arial" panose="020B0604020202020204" pitchFamily="34" charset="0"/>
              <a:sym typeface="Franklin Gothic"/>
            </a:endParaRPr>
          </a:p>
          <a:p>
            <a:pPr algn="just"/>
            <a:endParaRPr lang="es-CL" sz="3600" dirty="0">
              <a:solidFill>
                <a:schemeClr val="tx1"/>
              </a:solidFill>
              <a:latin typeface="Arial" panose="020B0604020202020204" pitchFamily="34" charset="0"/>
              <a:cs typeface="Arial" panose="020B0604020202020204" pitchFamily="34" charset="0"/>
              <a:sym typeface="Franklin Gothic"/>
            </a:endParaRPr>
          </a:p>
          <a:p>
            <a:pPr algn="just"/>
            <a:endParaRPr lang="es-CL" sz="2400" dirty="0">
              <a:solidFill>
                <a:schemeClr val="tx1"/>
              </a:solidFill>
              <a:latin typeface="Calibri" panose="020F0502020204030204" pitchFamily="34" charset="0"/>
              <a:cs typeface="Calibri" panose="020F0502020204030204" pitchFamily="34" charset="0"/>
              <a:sym typeface="Franklin Gothic"/>
            </a:endParaRPr>
          </a:p>
        </p:txBody>
      </p:sp>
      <p:sp>
        <p:nvSpPr>
          <p:cNvPr id="4" name="4 Rectángulo">
            <a:extLst>
              <a:ext uri="{FF2B5EF4-FFF2-40B4-BE49-F238E27FC236}">
                <a16:creationId xmlns:a16="http://schemas.microsoft.com/office/drawing/2014/main" id="{21817D04-56D2-7B69-4CF7-F4BDED653E9D}"/>
              </a:ext>
            </a:extLst>
          </p:cNvPr>
          <p:cNvSpPr/>
          <p:nvPr/>
        </p:nvSpPr>
        <p:spPr>
          <a:xfrm>
            <a:off x="8680450" y="4014500"/>
            <a:ext cx="9265777" cy="4524315"/>
          </a:xfrm>
          <a:prstGeom prst="rect">
            <a:avLst/>
          </a:prstGeom>
        </p:spPr>
        <p:txBody>
          <a:bodyPr wrap="square">
            <a:spAutoFit/>
          </a:bodyPr>
          <a:lstStyle/>
          <a:p>
            <a:r>
              <a:rPr lang="es-CL" sz="3600" b="1" i="1" dirty="0">
                <a:solidFill>
                  <a:schemeClr val="tx1"/>
                </a:solidFill>
                <a:latin typeface="Arial" panose="020B0604020202020204" pitchFamily="34" charset="0"/>
                <a:cs typeface="Arial" panose="020B0604020202020204" pitchFamily="34" charset="0"/>
              </a:rPr>
              <a:t>Propiedades</a:t>
            </a:r>
          </a:p>
          <a:p>
            <a:endParaRPr lang="es-CL" sz="3600" dirty="0">
              <a:solidFill>
                <a:schemeClr val="tx1"/>
              </a:solidFill>
              <a:latin typeface="Arial" panose="020B0604020202020204" pitchFamily="34" charset="0"/>
              <a:cs typeface="Arial" panose="020B0604020202020204" pitchFamily="34" charset="0"/>
            </a:endParaRPr>
          </a:p>
          <a:p>
            <a:r>
              <a:rPr lang="es-CL" sz="3600" b="1" dirty="0">
                <a:solidFill>
                  <a:schemeClr val="tx1"/>
                </a:solidFill>
                <a:latin typeface="Arial" panose="020B0604020202020204" pitchFamily="34" charset="0"/>
                <a:cs typeface="Arial" panose="020B0604020202020204" pitchFamily="34" charset="0"/>
              </a:rPr>
              <a:t>defaultCloseOperation</a:t>
            </a:r>
            <a:r>
              <a:rPr lang="es-CL" sz="3600" dirty="0">
                <a:solidFill>
                  <a:schemeClr val="tx1"/>
                </a:solidFill>
                <a:latin typeface="Arial" panose="020B0604020202020204" pitchFamily="34" charset="0"/>
                <a:cs typeface="Arial" panose="020B0604020202020204" pitchFamily="34" charset="0"/>
              </a:rPr>
              <a:t> EXIT_ON_CLOSE:Termina la aplicación.</a:t>
            </a:r>
          </a:p>
          <a:p>
            <a:r>
              <a:rPr lang="es-CL" sz="3600" dirty="0">
                <a:solidFill>
                  <a:schemeClr val="tx1"/>
                </a:solidFill>
                <a:latin typeface="Arial" panose="020B0604020202020204" pitchFamily="34" charset="0"/>
                <a:cs typeface="Arial" panose="020B0604020202020204" pitchFamily="34" charset="0"/>
              </a:rPr>
              <a:t>DISPOSE: Cierra sólo la ventana.</a:t>
            </a:r>
          </a:p>
          <a:p>
            <a:endParaRPr lang="es-CL" sz="3600" dirty="0">
              <a:solidFill>
                <a:schemeClr val="tx1"/>
              </a:solidFill>
              <a:latin typeface="Arial" panose="020B0604020202020204" pitchFamily="34" charset="0"/>
              <a:cs typeface="Arial" panose="020B0604020202020204" pitchFamily="34" charset="0"/>
            </a:endParaRPr>
          </a:p>
          <a:p>
            <a:r>
              <a:rPr lang="es-CL" sz="3600" b="1" dirty="0">
                <a:solidFill>
                  <a:schemeClr val="tx1"/>
                </a:solidFill>
                <a:latin typeface="Arial" panose="020B0604020202020204" pitchFamily="34" charset="0"/>
                <a:cs typeface="Arial" panose="020B0604020202020204" pitchFamily="34" charset="0"/>
              </a:rPr>
              <a:t>title</a:t>
            </a:r>
          </a:p>
          <a:p>
            <a:r>
              <a:rPr lang="es-CL" sz="3600" dirty="0">
                <a:solidFill>
                  <a:schemeClr val="tx1"/>
                </a:solidFill>
                <a:latin typeface="Arial" panose="020B0604020202020204" pitchFamily="34" charset="0"/>
                <a:cs typeface="Arial" panose="020B0604020202020204" pitchFamily="34" charset="0"/>
              </a:rPr>
              <a:t>Título de la ventana. </a:t>
            </a:r>
          </a:p>
        </p:txBody>
      </p:sp>
      <p:pic>
        <p:nvPicPr>
          <p:cNvPr id="5" name="Picture 1">
            <a:extLst>
              <a:ext uri="{FF2B5EF4-FFF2-40B4-BE49-F238E27FC236}">
                <a16:creationId xmlns:a16="http://schemas.microsoft.com/office/drawing/2014/main" id="{4A8B86D1-6D32-BC3C-48D7-89F179C544B1}"/>
              </a:ext>
            </a:extLst>
          </p:cNvPr>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1543295" y="3697705"/>
            <a:ext cx="5689355" cy="4622601"/>
          </a:xfrm>
          <a:prstGeom prst="rect">
            <a:avLst/>
          </a:prstGeom>
          <a:noFill/>
          <a:ln w="9525">
            <a:solidFill>
              <a:schemeClr val="tx1"/>
            </a:solidFill>
            <a:miter lim="800000"/>
            <a:headEnd/>
            <a:tailEnd/>
          </a:ln>
        </p:spPr>
      </p:pic>
      <p:pic>
        <p:nvPicPr>
          <p:cNvPr id="7" name="Imagen 6">
            <a:extLst>
              <a:ext uri="{FF2B5EF4-FFF2-40B4-BE49-F238E27FC236}">
                <a16:creationId xmlns:a16="http://schemas.microsoft.com/office/drawing/2014/main" id="{DC5F430B-BF4A-BB19-3861-14293D665CE8}"/>
              </a:ext>
            </a:extLst>
          </p:cNvPr>
          <p:cNvPicPr>
            <a:picLocks noChangeAspect="1"/>
          </p:cNvPicPr>
          <p:nvPr/>
        </p:nvPicPr>
        <p:blipFill>
          <a:blip r:embed="rId4"/>
          <a:stretch>
            <a:fillRect/>
          </a:stretch>
        </p:blipFill>
        <p:spPr>
          <a:xfrm>
            <a:off x="539778" y="9102286"/>
            <a:ext cx="7696385" cy="1890041"/>
          </a:xfrm>
          <a:prstGeom prst="rect">
            <a:avLst/>
          </a:prstGeom>
          <a:noFill/>
          <a:ln w="9525">
            <a:solidFill>
              <a:schemeClr val="tx1"/>
            </a:solidFill>
            <a:miter lim="800000"/>
            <a:headEnd/>
            <a:tailEnd/>
          </a:ln>
        </p:spPr>
      </p:pic>
      <p:sp>
        <p:nvSpPr>
          <p:cNvPr id="9" name="Flecha a la derecha con bandas 3">
            <a:extLst>
              <a:ext uri="{FF2B5EF4-FFF2-40B4-BE49-F238E27FC236}">
                <a16:creationId xmlns:a16="http://schemas.microsoft.com/office/drawing/2014/main" id="{0A4B2FA5-77E5-3B49-275E-ECC254B86916}"/>
              </a:ext>
            </a:extLst>
          </p:cNvPr>
          <p:cNvSpPr/>
          <p:nvPr/>
        </p:nvSpPr>
        <p:spPr>
          <a:xfrm rot="5400000">
            <a:off x="4065154" y="8443877"/>
            <a:ext cx="645631" cy="534838"/>
          </a:xfrm>
          <a:prstGeom prst="striped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dirty="0"/>
          </a:p>
        </p:txBody>
      </p:sp>
      <p:sp>
        <p:nvSpPr>
          <p:cNvPr id="10" name="Flecha izquierda 1">
            <a:extLst>
              <a:ext uri="{FF2B5EF4-FFF2-40B4-BE49-F238E27FC236}">
                <a16:creationId xmlns:a16="http://schemas.microsoft.com/office/drawing/2014/main" id="{A8A6613E-25DB-A0B2-2701-F44180B26B24}"/>
              </a:ext>
            </a:extLst>
          </p:cNvPr>
          <p:cNvSpPr/>
          <p:nvPr/>
        </p:nvSpPr>
        <p:spPr>
          <a:xfrm>
            <a:off x="7614392" y="10190807"/>
            <a:ext cx="1980458" cy="403949"/>
          </a:xfrm>
          <a:prstGeom prst="leftArrow">
            <a:avLst/>
          </a:prstGeom>
          <a:solidFill>
            <a:srgbClr val="FF0000"/>
          </a:solid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3" name="Flecha izquierda 1">
            <a:extLst>
              <a:ext uri="{FF2B5EF4-FFF2-40B4-BE49-F238E27FC236}">
                <a16:creationId xmlns:a16="http://schemas.microsoft.com/office/drawing/2014/main" id="{567FB6DD-77FC-C071-C905-0D1F43A5B48B}"/>
              </a:ext>
            </a:extLst>
          </p:cNvPr>
          <p:cNvSpPr/>
          <p:nvPr/>
        </p:nvSpPr>
        <p:spPr>
          <a:xfrm>
            <a:off x="7614392" y="10615393"/>
            <a:ext cx="1980458" cy="376933"/>
          </a:xfrm>
          <a:prstGeom prst="leftArrow">
            <a:avLst/>
          </a:prstGeom>
          <a:solidFill>
            <a:srgbClr val="FF0000"/>
          </a:solid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Tree>
    <p:extLst>
      <p:ext uri="{BB962C8B-B14F-4D97-AF65-F5344CB8AC3E}">
        <p14:creationId xmlns:p14="http://schemas.microsoft.com/office/powerpoint/2010/main" val="17650252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11FCC6-3B49-9D46-8B62-80E94C906F0A}"/>
              </a:ext>
            </a:extLst>
          </p:cNvPr>
          <p:cNvSpPr>
            <a:spLocks noGrp="1"/>
          </p:cNvSpPr>
          <p:nvPr>
            <p:ph type="title"/>
          </p:nvPr>
        </p:nvSpPr>
        <p:spPr/>
        <p:txBody>
          <a:bodyPr/>
          <a:lstStyle/>
          <a:p>
            <a:r>
              <a:rPr lang="es-CL" dirty="0"/>
              <a:t>GUI</a:t>
            </a:r>
          </a:p>
        </p:txBody>
      </p:sp>
      <p:sp>
        <p:nvSpPr>
          <p:cNvPr id="3" name="6 Rectángulo">
            <a:extLst>
              <a:ext uri="{FF2B5EF4-FFF2-40B4-BE49-F238E27FC236}">
                <a16:creationId xmlns:a16="http://schemas.microsoft.com/office/drawing/2014/main" id="{B0AFEA05-8670-F69F-258F-E2CA836D732E}"/>
              </a:ext>
            </a:extLst>
          </p:cNvPr>
          <p:cNvSpPr/>
          <p:nvPr/>
        </p:nvSpPr>
        <p:spPr>
          <a:xfrm>
            <a:off x="527050" y="1844675"/>
            <a:ext cx="17907000" cy="4339650"/>
          </a:xfrm>
          <a:prstGeom prst="rect">
            <a:avLst/>
          </a:prstGeom>
        </p:spPr>
        <p:txBody>
          <a:bodyPr wrap="square">
            <a:spAutoFit/>
          </a:bodyPr>
          <a:lstStyle/>
          <a:p>
            <a:pPr algn="just"/>
            <a:r>
              <a:rPr lang="es-CL" sz="3600" b="1" i="1" dirty="0" err="1">
                <a:solidFill>
                  <a:schemeClr val="tx1"/>
                </a:solidFill>
                <a:latin typeface="Arial" panose="020B0604020202020204" pitchFamily="34" charset="0"/>
                <a:cs typeface="Arial" panose="020B0604020202020204" pitchFamily="34" charset="0"/>
              </a:rPr>
              <a:t>JPanel</a:t>
            </a:r>
            <a:r>
              <a:rPr lang="es-CL" sz="3600" dirty="0">
                <a:solidFill>
                  <a:schemeClr val="tx1"/>
                </a:solidFill>
                <a:latin typeface="Arial" panose="020B0604020202020204" pitchFamily="34" charset="0"/>
                <a:cs typeface="Arial" panose="020B0604020202020204" pitchFamily="34" charset="0"/>
              </a:rPr>
              <a:t>: Un panel sirve para agrupar y organizar otros componentes. Puede estar decorado mediante un borde y una etiqueta.</a:t>
            </a:r>
          </a:p>
          <a:p>
            <a:pPr algn="just"/>
            <a:endParaRPr lang="es-CL" sz="3600" dirty="0">
              <a:solidFill>
                <a:schemeClr val="tx1"/>
              </a:solidFill>
              <a:latin typeface="Arial" panose="020B0604020202020204" pitchFamily="34" charset="0"/>
              <a:cs typeface="Arial" panose="020B0604020202020204" pitchFamily="34" charset="0"/>
            </a:endParaRPr>
          </a:p>
          <a:p>
            <a:pPr algn="just"/>
            <a:endParaRPr lang="es-CL" sz="3600" dirty="0">
              <a:solidFill>
                <a:schemeClr val="tx1"/>
              </a:solidFill>
              <a:latin typeface="Arial" panose="020B0604020202020204" pitchFamily="34" charset="0"/>
              <a:cs typeface="Arial" panose="020B0604020202020204" pitchFamily="34" charset="0"/>
              <a:sym typeface="Franklin Gothic"/>
            </a:endParaRPr>
          </a:p>
          <a:p>
            <a:pPr algn="just"/>
            <a:endParaRPr lang="es-CL" sz="3600" dirty="0">
              <a:solidFill>
                <a:schemeClr val="tx1"/>
              </a:solidFill>
              <a:latin typeface="Arial" panose="020B0604020202020204" pitchFamily="34" charset="0"/>
              <a:cs typeface="Arial" panose="020B0604020202020204" pitchFamily="34" charset="0"/>
              <a:sym typeface="Franklin Gothic"/>
            </a:endParaRPr>
          </a:p>
          <a:p>
            <a:pPr algn="just"/>
            <a:endParaRPr lang="es-CL" sz="3600" dirty="0">
              <a:solidFill>
                <a:schemeClr val="tx1"/>
              </a:solidFill>
              <a:latin typeface="Arial" panose="020B0604020202020204" pitchFamily="34" charset="0"/>
              <a:cs typeface="Arial" panose="020B0604020202020204" pitchFamily="34" charset="0"/>
              <a:sym typeface="Franklin Gothic"/>
            </a:endParaRPr>
          </a:p>
          <a:p>
            <a:pPr algn="just"/>
            <a:endParaRPr lang="es-CL" sz="3600" dirty="0">
              <a:solidFill>
                <a:schemeClr val="tx1"/>
              </a:solidFill>
              <a:latin typeface="Arial" panose="020B0604020202020204" pitchFamily="34" charset="0"/>
              <a:cs typeface="Arial" panose="020B0604020202020204" pitchFamily="34" charset="0"/>
              <a:sym typeface="Franklin Gothic"/>
            </a:endParaRPr>
          </a:p>
          <a:p>
            <a:pPr algn="just"/>
            <a:endParaRPr lang="es-CL" sz="2400" dirty="0">
              <a:solidFill>
                <a:schemeClr val="tx1"/>
              </a:solidFill>
              <a:latin typeface="Calibri" panose="020F0502020204030204" pitchFamily="34" charset="0"/>
              <a:cs typeface="Calibri" panose="020F0502020204030204" pitchFamily="34" charset="0"/>
              <a:sym typeface="Franklin Gothic"/>
            </a:endParaRPr>
          </a:p>
        </p:txBody>
      </p:sp>
      <p:sp>
        <p:nvSpPr>
          <p:cNvPr id="4" name="4 Rectángulo">
            <a:extLst>
              <a:ext uri="{FF2B5EF4-FFF2-40B4-BE49-F238E27FC236}">
                <a16:creationId xmlns:a16="http://schemas.microsoft.com/office/drawing/2014/main" id="{21817D04-56D2-7B69-4CF7-F4BDED653E9D}"/>
              </a:ext>
            </a:extLst>
          </p:cNvPr>
          <p:cNvSpPr/>
          <p:nvPr/>
        </p:nvSpPr>
        <p:spPr>
          <a:xfrm>
            <a:off x="8680450" y="4014500"/>
            <a:ext cx="9265777" cy="3970318"/>
          </a:xfrm>
          <a:prstGeom prst="rect">
            <a:avLst/>
          </a:prstGeom>
        </p:spPr>
        <p:txBody>
          <a:bodyPr wrap="square">
            <a:spAutoFit/>
          </a:bodyPr>
          <a:lstStyle/>
          <a:p>
            <a:r>
              <a:rPr lang="es-CL" sz="3600" b="1" i="1" dirty="0">
                <a:solidFill>
                  <a:schemeClr val="tx1"/>
                </a:solidFill>
                <a:latin typeface="Arial" panose="020B0604020202020204" pitchFamily="34" charset="0"/>
                <a:cs typeface="Arial" panose="020B0604020202020204" pitchFamily="34" charset="0"/>
              </a:rPr>
              <a:t>Propiedades</a:t>
            </a:r>
          </a:p>
          <a:p>
            <a:endParaRPr lang="es-CL" sz="3600" dirty="0">
              <a:solidFill>
                <a:schemeClr val="tx1"/>
              </a:solidFill>
              <a:latin typeface="Arial" panose="020B0604020202020204" pitchFamily="34" charset="0"/>
              <a:cs typeface="Arial" panose="020B0604020202020204" pitchFamily="34" charset="0"/>
            </a:endParaRPr>
          </a:p>
          <a:p>
            <a:r>
              <a:rPr lang="es-CL" sz="3600" b="1" dirty="0" err="1">
                <a:solidFill>
                  <a:schemeClr val="tx1"/>
                </a:solidFill>
                <a:latin typeface="Arial" panose="020B0604020202020204" pitchFamily="34" charset="0"/>
                <a:cs typeface="Arial" panose="020B0604020202020204" pitchFamily="34" charset="0"/>
              </a:rPr>
              <a:t>background</a:t>
            </a:r>
            <a:r>
              <a:rPr lang="es-CL" sz="3600" dirty="0">
                <a:solidFill>
                  <a:schemeClr val="tx1"/>
                </a:solidFill>
                <a:latin typeface="Arial" panose="020B0604020202020204" pitchFamily="34" charset="0"/>
                <a:cs typeface="Arial" panose="020B0604020202020204" pitchFamily="34" charset="0"/>
              </a:rPr>
              <a:t> </a:t>
            </a:r>
          </a:p>
          <a:p>
            <a:r>
              <a:rPr lang="es-CL" sz="3600" dirty="0">
                <a:solidFill>
                  <a:schemeClr val="tx1"/>
                </a:solidFill>
                <a:latin typeface="Arial" panose="020B0604020202020204" pitchFamily="34" charset="0"/>
                <a:cs typeface="Arial" panose="020B0604020202020204" pitchFamily="34" charset="0"/>
              </a:rPr>
              <a:t>Color del fondo del panel.</a:t>
            </a:r>
          </a:p>
          <a:p>
            <a:endParaRPr lang="es-CL" sz="3600" b="1" dirty="0">
              <a:solidFill>
                <a:schemeClr val="tx1"/>
              </a:solidFill>
              <a:latin typeface="Arial" panose="020B0604020202020204" pitchFamily="34" charset="0"/>
              <a:cs typeface="Arial" panose="020B0604020202020204" pitchFamily="34" charset="0"/>
            </a:endParaRPr>
          </a:p>
          <a:p>
            <a:r>
              <a:rPr lang="es-CL" sz="3600" b="1" dirty="0" err="1">
                <a:solidFill>
                  <a:schemeClr val="tx1"/>
                </a:solidFill>
                <a:latin typeface="Arial" panose="020B0604020202020204" pitchFamily="34" charset="0"/>
                <a:cs typeface="Arial" panose="020B0604020202020204" pitchFamily="34" charset="0"/>
              </a:rPr>
              <a:t>border</a:t>
            </a:r>
            <a:endParaRPr lang="es-CL" sz="3600" b="1" dirty="0">
              <a:solidFill>
                <a:schemeClr val="tx1"/>
              </a:solidFill>
              <a:latin typeface="Arial" panose="020B0604020202020204" pitchFamily="34" charset="0"/>
              <a:cs typeface="Arial" panose="020B0604020202020204" pitchFamily="34" charset="0"/>
            </a:endParaRPr>
          </a:p>
          <a:p>
            <a:r>
              <a:rPr lang="es-CL" sz="3600" dirty="0">
                <a:solidFill>
                  <a:schemeClr val="tx1"/>
                </a:solidFill>
                <a:latin typeface="Arial" panose="020B0604020202020204" pitchFamily="34" charset="0"/>
                <a:cs typeface="Arial" panose="020B0604020202020204" pitchFamily="34" charset="0"/>
              </a:rPr>
              <a:t>Borde el panel.</a:t>
            </a:r>
          </a:p>
        </p:txBody>
      </p:sp>
      <p:sp>
        <p:nvSpPr>
          <p:cNvPr id="9" name="Flecha a la derecha con bandas 3">
            <a:extLst>
              <a:ext uri="{FF2B5EF4-FFF2-40B4-BE49-F238E27FC236}">
                <a16:creationId xmlns:a16="http://schemas.microsoft.com/office/drawing/2014/main" id="{0A4B2FA5-77E5-3B49-275E-ECC254B86916}"/>
              </a:ext>
            </a:extLst>
          </p:cNvPr>
          <p:cNvSpPr/>
          <p:nvPr/>
        </p:nvSpPr>
        <p:spPr>
          <a:xfrm rot="5400000">
            <a:off x="3744670" y="8507266"/>
            <a:ext cx="778477" cy="508119"/>
          </a:xfrm>
          <a:prstGeom prst="striped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dirty="0"/>
          </a:p>
        </p:txBody>
      </p:sp>
      <p:pic>
        <p:nvPicPr>
          <p:cNvPr id="6" name="Picture 4" descr="http://4.bp.blogspot.com/_aQGkfw6J-yo/SyZUIul9sjI/AAAAAAAAB50/CB1ZOh4OB3g/s320/jpanel-degradado.jpg">
            <a:extLst>
              <a:ext uri="{FF2B5EF4-FFF2-40B4-BE49-F238E27FC236}">
                <a16:creationId xmlns:a16="http://schemas.microsoft.com/office/drawing/2014/main" id="{653C677B-FD36-D49E-53CA-58F956BE6F2E}"/>
              </a:ext>
            </a:extLst>
          </p:cNvPr>
          <p:cNvPicPr>
            <a:picLocks noChangeAspect="1" noChangeArrowheads="1"/>
          </p:cNvPicPr>
          <p:nvPr/>
        </p:nvPicPr>
        <p:blipFill>
          <a:blip r:embed="rId3" cstate="print"/>
          <a:srcRect/>
          <a:stretch>
            <a:fillRect/>
          </a:stretch>
        </p:blipFill>
        <p:spPr bwMode="auto">
          <a:xfrm>
            <a:off x="1423797" y="3236024"/>
            <a:ext cx="5393506" cy="4837302"/>
          </a:xfrm>
          <a:prstGeom prst="rect">
            <a:avLst/>
          </a:prstGeom>
          <a:noFill/>
          <a:ln w="9525">
            <a:solidFill>
              <a:schemeClr val="tx1"/>
            </a:solidFill>
            <a:miter lim="800000"/>
            <a:headEnd/>
            <a:tailEnd/>
          </a:ln>
        </p:spPr>
      </p:pic>
      <p:pic>
        <p:nvPicPr>
          <p:cNvPr id="8" name="Imagen 7">
            <a:extLst>
              <a:ext uri="{FF2B5EF4-FFF2-40B4-BE49-F238E27FC236}">
                <a16:creationId xmlns:a16="http://schemas.microsoft.com/office/drawing/2014/main" id="{E5E0F6B0-A54A-13F5-4EEF-A3A5F7D7E5E5}"/>
              </a:ext>
            </a:extLst>
          </p:cNvPr>
          <p:cNvPicPr>
            <a:picLocks noChangeAspect="1"/>
          </p:cNvPicPr>
          <p:nvPr/>
        </p:nvPicPr>
        <p:blipFill>
          <a:blip r:embed="rId4"/>
          <a:stretch>
            <a:fillRect/>
          </a:stretch>
        </p:blipFill>
        <p:spPr>
          <a:xfrm>
            <a:off x="838728" y="9464675"/>
            <a:ext cx="7841722" cy="778476"/>
          </a:xfrm>
          <a:prstGeom prst="rect">
            <a:avLst/>
          </a:prstGeom>
          <a:noFill/>
          <a:ln w="9525">
            <a:solidFill>
              <a:schemeClr val="tx1"/>
            </a:solidFill>
            <a:miter lim="800000"/>
            <a:headEnd/>
            <a:tailEnd/>
          </a:ln>
        </p:spPr>
      </p:pic>
    </p:spTree>
    <p:extLst>
      <p:ext uri="{BB962C8B-B14F-4D97-AF65-F5344CB8AC3E}">
        <p14:creationId xmlns:p14="http://schemas.microsoft.com/office/powerpoint/2010/main" val="15176645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dbb86751-ad4c-49ff-a33d-b7314027950b">
      <Terms xmlns="http://schemas.microsoft.com/office/infopath/2007/PartnerControls"/>
    </lcf76f155ced4ddcb4097134ff3c332f>
    <TaxCatchAll xmlns="4215e297-5d6e-42b1-b795-55976a17412c"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o" ma:contentTypeID="0x0101004E9A3AE23414AD41A4F4D6368514CED2" ma:contentTypeVersion="13" ma:contentTypeDescription="Crear nuevo documento." ma:contentTypeScope="" ma:versionID="e5b9210409080ab1878d310b63a91de2">
  <xsd:schema xmlns:xsd="http://www.w3.org/2001/XMLSchema" xmlns:xs="http://www.w3.org/2001/XMLSchema" xmlns:p="http://schemas.microsoft.com/office/2006/metadata/properties" xmlns:ns2="dbb86751-ad4c-49ff-a33d-b7314027950b" xmlns:ns3="4215e297-5d6e-42b1-b795-55976a17412c" targetNamespace="http://schemas.microsoft.com/office/2006/metadata/properties" ma:root="true" ma:fieldsID="13f1ec48c0d2d83b68390b1e0be9568b" ns2:_="" ns3:_="">
    <xsd:import namespace="dbb86751-ad4c-49ff-a33d-b7314027950b"/>
    <xsd:import namespace="4215e297-5d6e-42b1-b795-55976a17412c"/>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LengthInSeconds" minOccurs="0"/>
                <xsd:element ref="ns3:SharedWithUsers" minOccurs="0"/>
                <xsd:element ref="ns3:SharedWithDetails"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bb86751-ad4c-49ff-a33d-b7314027950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element name="lcf76f155ced4ddcb4097134ff3c332f" ma:index="19" nillable="true" ma:taxonomy="true" ma:internalName="lcf76f155ced4ddcb4097134ff3c332f" ma:taxonomyFieldName="MediaServiceImageTags" ma:displayName="Etiquetas de imagen" ma:readOnly="false" ma:fieldId="{5cf76f15-5ced-4ddc-b409-7134ff3c332f}" ma:taxonomyMulti="true" ma:sspId="e2f773bf-f00b-42a6-8b07-050935be226b"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4215e297-5d6e-42b1-b795-55976a17412c" elementFormDefault="qualified">
    <xsd:import namespace="http://schemas.microsoft.com/office/2006/documentManagement/types"/>
    <xsd:import namespace="http://schemas.microsoft.com/office/infopath/2007/PartnerControls"/>
    <xsd:element name="SharedWithUsers" ma:index="16" nillable="true" ma:displayName="Compartid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Detalles de uso compartido" ma:internalName="SharedWithDetails" ma:readOnly="true">
      <xsd:simpleType>
        <xsd:restriction base="dms:Note">
          <xsd:maxLength value="255"/>
        </xsd:restriction>
      </xsd:simpleType>
    </xsd:element>
    <xsd:element name="TaxCatchAll" ma:index="20" nillable="true" ma:displayName="Taxonomy Catch All Column" ma:hidden="true" ma:list="{f8d5977e-d2ec-4115-827c-1393f5edec4a}" ma:internalName="TaxCatchAll" ma:showField="CatchAllData" ma:web="4215e297-5d6e-42b1-b795-55976a17412c">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4C43652-73DC-4C77-8E79-F06010C18C35}">
  <ds:schemaRefs>
    <ds:schemaRef ds:uri="http://schemas.microsoft.com/sharepoint/v3/contenttype/forms"/>
  </ds:schemaRefs>
</ds:datastoreItem>
</file>

<file path=customXml/itemProps2.xml><?xml version="1.0" encoding="utf-8"?>
<ds:datastoreItem xmlns:ds="http://schemas.openxmlformats.org/officeDocument/2006/customXml" ds:itemID="{FD821600-D61B-433B-B6F8-A294D9BC75DD}">
  <ds:schemaRefs>
    <ds:schemaRef ds:uri="http://schemas.microsoft.com/office/2006/metadata/properties"/>
    <ds:schemaRef ds:uri="http://schemas.microsoft.com/office/infopath/2007/PartnerControls"/>
    <ds:schemaRef ds:uri="dbb86751-ad4c-49ff-a33d-b7314027950b"/>
    <ds:schemaRef ds:uri="4215e297-5d6e-42b1-b795-55976a17412c"/>
  </ds:schemaRefs>
</ds:datastoreItem>
</file>

<file path=customXml/itemProps3.xml><?xml version="1.0" encoding="utf-8"?>
<ds:datastoreItem xmlns:ds="http://schemas.openxmlformats.org/officeDocument/2006/customXml" ds:itemID="{BBBF0A18-574F-4CFD-981D-5882D694459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bb86751-ad4c-49ff-a33d-b7314027950b"/>
    <ds:schemaRef ds:uri="4215e297-5d6e-42b1-b795-55976a17412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4801</TotalTime>
  <Words>1234</Words>
  <Application>Microsoft Office PowerPoint</Application>
  <PresentationFormat>Personalizado</PresentationFormat>
  <Paragraphs>273</Paragraphs>
  <Slides>26</Slides>
  <Notes>18</Notes>
  <HiddenSlides>0</HiddenSlides>
  <MMClips>0</MMClips>
  <ScaleCrop>false</ScaleCrop>
  <HeadingPairs>
    <vt:vector size="4" baseType="variant">
      <vt:variant>
        <vt:lpstr>Tema</vt:lpstr>
      </vt:variant>
      <vt:variant>
        <vt:i4>1</vt:i4>
      </vt:variant>
      <vt:variant>
        <vt:lpstr>Títulos de diapositiva</vt:lpstr>
      </vt:variant>
      <vt:variant>
        <vt:i4>26</vt:i4>
      </vt:variant>
    </vt:vector>
  </HeadingPairs>
  <TitlesOfParts>
    <vt:vector size="27" baseType="lpstr">
      <vt:lpstr>Office Theme</vt:lpstr>
      <vt:lpstr>EXPERIENCIA DE APRENDIZAJE 3 INTERFAZ GRÁFICA Y CONEXIÓN A BASE DE DATOS  Contenedores y Componentes</vt:lpstr>
      <vt:lpstr>Presentación de PowerPoint</vt:lpstr>
      <vt:lpstr>GUI</vt:lpstr>
      <vt:lpstr>GUI</vt:lpstr>
      <vt:lpstr>GUI</vt:lpstr>
      <vt:lpstr>GUI</vt:lpstr>
      <vt:lpstr>TÍTULO</vt:lpstr>
      <vt:lpstr>GUI</vt:lpstr>
      <vt:lpstr>GUI</vt:lpstr>
      <vt:lpstr>COMPONENTES</vt:lpstr>
      <vt:lpstr>Componentes</vt:lpstr>
      <vt:lpstr>Componentes</vt:lpstr>
      <vt:lpstr>Componentes</vt:lpstr>
      <vt:lpstr>Componentes</vt:lpstr>
      <vt:lpstr>Componentes</vt:lpstr>
      <vt:lpstr>Componentes</vt:lpstr>
      <vt:lpstr>Componentes</vt:lpstr>
      <vt:lpstr>Componentes</vt:lpstr>
      <vt:lpstr>EVENTOS</vt:lpstr>
      <vt:lpstr>Eventos</vt:lpstr>
      <vt:lpstr>Eventos</vt:lpstr>
      <vt:lpstr>Eventos</vt:lpstr>
      <vt:lpstr>Eventos</vt:lpstr>
      <vt:lpstr>Eventos</vt:lpstr>
      <vt:lpstr>¿Qué hemos aprendido?</vt:lpstr>
      <vt:lpstr>¿Qué te resultó difícil entender?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dc:title>
  <dc:creator>Daniela Taito R.</dc:creator>
  <cp:lastModifiedBy>f.saldano</cp:lastModifiedBy>
  <cp:revision>461</cp:revision>
  <dcterms:created xsi:type="dcterms:W3CDTF">2022-07-20T19:15:37Z</dcterms:created>
  <dcterms:modified xsi:type="dcterms:W3CDTF">2023-07-14T22:02:44Z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2022-07-20T00:00:00Z</vt:filetime>
  </property>
  <property fmtid="{D5CDD505-2E9C-101B-9397-08002B2CF9AE}" pid="3" name="Creator">
    <vt:lpwstr>Adobe Illustrator 26.3 (Macintosh)</vt:lpwstr>
  </property>
  <property fmtid="{D5CDD505-2E9C-101B-9397-08002B2CF9AE}" pid="4" name="CreatorVersion">
    <vt:lpwstr>21.0.0</vt:lpwstr>
  </property>
  <property fmtid="{D5CDD505-2E9C-101B-9397-08002B2CF9AE}" pid="5" name="LastSaved">
    <vt:filetime>2022-07-20T00:00:00Z</vt:filetime>
  </property>
  <property fmtid="{D5CDD505-2E9C-101B-9397-08002B2CF9AE}" pid="6" name="Producer">
    <vt:lpwstr>Adobe PDF library 15.00</vt:lpwstr>
  </property>
  <property fmtid="{D5CDD505-2E9C-101B-9397-08002B2CF9AE}" pid="7" name="ContentTypeId">
    <vt:lpwstr>0x0101004E9A3AE23414AD41A4F4D6368514CED2</vt:lpwstr>
  </property>
</Properties>
</file>