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7" r:id="rId2"/>
    <p:sldId id="276" r:id="rId3"/>
    <p:sldId id="272" r:id="rId4"/>
    <p:sldId id="274" r:id="rId5"/>
    <p:sldId id="286" r:id="rId6"/>
    <p:sldId id="288" r:id="rId7"/>
    <p:sldId id="285" r:id="rId8"/>
    <p:sldId id="295" r:id="rId9"/>
    <p:sldId id="287" r:id="rId10"/>
    <p:sldId id="294" r:id="rId11"/>
    <p:sldId id="289" r:id="rId12"/>
    <p:sldId id="290" r:id="rId13"/>
    <p:sldId id="280" r:id="rId14"/>
    <p:sldId id="291" r:id="rId15"/>
    <p:sldId id="292" r:id="rId16"/>
    <p:sldId id="293" r:id="rId17"/>
    <p:sldId id="297" r:id="rId18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D8"/>
    <a:srgbClr val="307DE1"/>
    <a:srgbClr val="9EA4A8"/>
    <a:srgbClr val="E60C7E"/>
    <a:srgbClr val="C9D11E"/>
    <a:srgbClr val="434342"/>
    <a:srgbClr val="EB7A2C"/>
    <a:srgbClr val="D52155"/>
    <a:srgbClr val="D6833D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4669"/>
  </p:normalViewPr>
  <p:slideViewPr>
    <p:cSldViewPr>
      <p:cViewPr varScale="1">
        <p:scale>
          <a:sx n="43" d="100"/>
          <a:sy n="43" d="100"/>
        </p:scale>
        <p:origin x="930" y="60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xmlns="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01-01-2022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F4A4D-6EEB-4E14-A80E-5128D2971AB4}" type="datetimeFigureOut">
              <a:rPr lang="es-CL" smtClean="0"/>
              <a:t>01-01-2022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ACC00-114C-45F4-801A-A27801F22AC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360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CC00-114C-45F4-801A-A27801F22ACA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17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Revisa en video:</a:t>
            </a:r>
            <a:r>
              <a:rPr lang="es-CL" baseline="0" dirty="0" smtClean="0"/>
              <a:t> </a:t>
            </a:r>
            <a:r>
              <a:rPr lang="es-ES" sz="1200" b="1" dirty="0" smtClean="0">
                <a:solidFill>
                  <a:srgbClr val="0070C0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https://www.youtube.com/watch?v=U3CGMyjzlvM</a:t>
            </a:r>
            <a:endParaRPr lang="es-CL" sz="1200" b="1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CC00-114C-45F4-801A-A27801F22ACA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7829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d, motor&#10;&#10;Descripción generada automáticamente">
            <a:extLst>
              <a:ext uri="{FF2B5EF4-FFF2-40B4-BE49-F238E27FC236}">
                <a16:creationId xmlns:a16="http://schemas.microsoft.com/office/drawing/2014/main" xmlns="" id="{9683B854-432E-EB4B-809D-D0B17E54FA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xmlns="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xmlns="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xmlns="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xmlns="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xmlns="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A5BA8542-890F-EA40-B8CD-356F1585BC4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872C656-E25F-0F4A-AB72-70B904D789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xmlns="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xmlns="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xmlns="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xmlns="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xmlns="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xmlns="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xmlns="" id="{FC33F340-7017-A54B-AB2D-EFBBB90A374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xmlns="" id="{3A3AF8A0-E40E-424D-9062-8F5081E913F5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:a16="http://schemas.microsoft.com/office/drawing/2014/main" xmlns="" id="{4CF343B9-9DAA-904B-926B-BF1E8B16955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xmlns="" id="{B4133E1D-7241-C648-A1B7-47414D04749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:a16="http://schemas.microsoft.com/office/drawing/2014/main" xmlns="" id="{6E4A7447-424D-0C48-BBB7-9539084DEFB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32" name="Marcador de texto 8">
            <a:extLst>
              <a:ext uri="{FF2B5EF4-FFF2-40B4-BE49-F238E27FC236}">
                <a16:creationId xmlns:a16="http://schemas.microsoft.com/office/drawing/2014/main" xmlns="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xmlns="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xmlns="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xmlns="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xmlns="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xmlns="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xmlns="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xmlns="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xmlns="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xmlns="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xmlns="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xmlns="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xmlns="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xmlns="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xmlns="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xmlns="" id="{0C89410C-D654-794A-B743-CC26E1D1AF2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xmlns="" id="{6E10E463-16FC-A04F-8895-A33E951E1FE3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4">
            <a:extLst>
              <a:ext uri="{FF2B5EF4-FFF2-40B4-BE49-F238E27FC236}">
                <a16:creationId xmlns:a16="http://schemas.microsoft.com/office/drawing/2014/main" xmlns="" id="{CB2E15CD-9B47-1B49-A416-D36AF2D23F43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1" name="object 5">
              <a:extLst>
                <a:ext uri="{FF2B5EF4-FFF2-40B4-BE49-F238E27FC236}">
                  <a16:creationId xmlns:a16="http://schemas.microsoft.com/office/drawing/2014/main" xmlns="" id="{7D58CCB2-276A-B94F-A6F2-85B6DBA8E1C5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6">
              <a:extLst>
                <a:ext uri="{FF2B5EF4-FFF2-40B4-BE49-F238E27FC236}">
                  <a16:creationId xmlns:a16="http://schemas.microsoft.com/office/drawing/2014/main" xmlns="" id="{34CB5623-3939-5B45-8061-A108CDB7930E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Rectángulo 23">
            <a:extLst>
              <a:ext uri="{FF2B5EF4-FFF2-40B4-BE49-F238E27FC236}">
                <a16:creationId xmlns:a16="http://schemas.microsoft.com/office/drawing/2014/main" xmlns="" id="{922AFCB8-239F-634B-87EE-F69D82B39952}"/>
              </a:ext>
            </a:extLst>
          </p:cNvPr>
          <p:cNvSpPr/>
          <p:nvPr userDrawn="1"/>
        </p:nvSpPr>
        <p:spPr>
          <a:xfrm>
            <a:off x="0" y="1070563"/>
            <a:ext cx="4946650" cy="1168346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13" name="Marcador de texto 26">
            <a:extLst>
              <a:ext uri="{FF2B5EF4-FFF2-40B4-BE49-F238E27FC236}">
                <a16:creationId xmlns:a16="http://schemas.microsoft.com/office/drawing/2014/main" xmlns="" id="{C735A75F-04C1-E245-870F-36052B4A6F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39" y="2441101"/>
            <a:ext cx="4144011" cy="1661993"/>
          </a:xfrm>
        </p:spPr>
        <p:txBody>
          <a:bodyPr/>
          <a:lstStyle>
            <a:lvl1pPr algn="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xmlns="" id="{FB129E85-41B9-6C42-8912-75A91FB92D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250" y="1235075"/>
            <a:ext cx="4114800" cy="830997"/>
          </a:xfrm>
        </p:spPr>
        <p:txBody>
          <a:bodyPr/>
          <a:lstStyle>
            <a:lvl1pPr algn="r">
              <a:defRPr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TITULO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xmlns="" id="{AA567376-DBFD-5A4F-82E7-FD2AD08062E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xmlns="" id="{66764F30-D17D-0441-85BA-509A1FA1128E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:a16="http://schemas.microsoft.com/office/drawing/2014/main" xmlns="" id="{A27A7766-AA3C-6948-AB30-9209C2D9132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xmlns="" id="{F09961A0-083F-DE44-B704-826135289A1F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:a16="http://schemas.microsoft.com/office/drawing/2014/main" xmlns="" id="{95064578-2976-C745-B2F4-FF77CC1A839B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9" name="Título 10">
            <a:extLst>
              <a:ext uri="{FF2B5EF4-FFF2-40B4-BE49-F238E27FC236}">
                <a16:creationId xmlns:a16="http://schemas.microsoft.com/office/drawing/2014/main" xmlns="" id="{AC232843-A88A-FC40-9906-973A906BB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30" name="Marcador de texto 12">
            <a:extLst>
              <a:ext uri="{FF2B5EF4-FFF2-40B4-BE49-F238E27FC236}">
                <a16:creationId xmlns:a16="http://schemas.microsoft.com/office/drawing/2014/main" xmlns="" id="{DEC301BC-5E94-F946-88C7-99C29BC51E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Mano de una persona&#10;&#10;Descripción generada automáticamente con confianza media">
            <a:extLst>
              <a:ext uri="{FF2B5EF4-FFF2-40B4-BE49-F238E27FC236}">
                <a16:creationId xmlns:a16="http://schemas.microsoft.com/office/drawing/2014/main" xmlns="" id="{653F9310-D267-F34D-B206-84F949D9B7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3" y="-39684"/>
            <a:ext cx="2027464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xmlns="" id="{1B2BF476-91DE-A841-A37F-453FB19136EA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xmlns="" id="{ACB607ED-0C7F-4C4C-9343-6101E810C809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xmlns="" id="{40FD84A5-FFC6-144C-BE8A-97C095474640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xmlns="" id="{78C044A3-C84D-FE41-AEB5-B2207ED08BC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xmlns="" id="{31089ED4-AEB9-0F46-8A69-813592993390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xmlns="" id="{8E0ACA1D-EE83-5648-96F2-B61C41062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xmlns="" id="{296505BC-83B7-AD41-AE85-0A49AF6F65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ersona usando un teclado de computadora&#10;&#10;Descripción generada automáticamente">
            <a:extLst>
              <a:ext uri="{FF2B5EF4-FFF2-40B4-BE49-F238E27FC236}">
                <a16:creationId xmlns:a16="http://schemas.microsoft.com/office/drawing/2014/main" xmlns="" id="{A5684DB5-8A90-DA41-8661-E694917DEC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36" y="-58597"/>
            <a:ext cx="20198444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xmlns="" id="{0B3FA83C-460E-AC40-8C3B-EF325171A0A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xmlns="" id="{0CC6034A-DD52-8E48-9897-290B72B140F4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xmlns="" id="{7BD220CA-C2E0-5A47-8906-8C7F54BE497A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xmlns="" id="{3EEFAA1B-FD72-8948-B11C-1214D7203673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xmlns="" id="{BB5CD9E5-7F69-C841-A5B1-50577B59E9E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xmlns="" id="{75575793-1590-984B-826D-AE96768BE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xmlns="" id="{4254857D-F0DA-8444-B7FA-5DA33208F4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antalla de computadora con una imagen de una persona&#10;&#10;Descripción generada automáticamente con confianza media">
            <a:extLst>
              <a:ext uri="{FF2B5EF4-FFF2-40B4-BE49-F238E27FC236}">
                <a16:creationId xmlns:a16="http://schemas.microsoft.com/office/drawing/2014/main" xmlns="" id="{69DC1521-6CC4-2F4F-8F1C-C55F27E3C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4" y="-33111"/>
            <a:ext cx="2011589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xmlns="" id="{E75D606B-EE2C-B046-ACD8-BC5FD8D65186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xmlns="" id="{3B212C34-8515-FB46-9C77-315EA06E8821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xmlns="" id="{60923CD3-9332-DB47-8C47-8F70EACE909C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xmlns="" id="{837A9A05-40DE-EF46-99E0-D3267C1E90D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xmlns="" id="{B8C0F767-40C4-F849-A03B-0B342A63611F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xmlns="" id="{A42A5FCF-9DBF-6444-9C7D-63AEDE9038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xmlns="" id="{86045069-C8DE-284F-A6AD-CCCBA509EA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Imagen que contiene viendo, frente, espejo, reflejo&#10;&#10;Descripción generada automáticamente">
            <a:extLst>
              <a:ext uri="{FF2B5EF4-FFF2-40B4-BE49-F238E27FC236}">
                <a16:creationId xmlns:a16="http://schemas.microsoft.com/office/drawing/2014/main" xmlns="" id="{4C9D61C2-08A2-EE4D-AB18-E1B263ABE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41"/>
            <a:ext cx="20135850" cy="72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3CGMyjzlv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xmlns="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 smtClean="0">
                <a:solidFill>
                  <a:schemeClr val="bg1"/>
                </a:solidFill>
              </a:rPr>
              <a:t>Escuela de Informática y Telecomunicaciones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 smtClean="0"/>
              <a:t>Programación de Algoritmos</a:t>
            </a:r>
          </a:p>
          <a:p>
            <a:r>
              <a:rPr lang="es-CL" sz="4000" dirty="0" smtClean="0"/>
              <a:t>PGY1121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Ejemplo de Tipos </a:t>
            </a:r>
            <a:r>
              <a:rPr lang="es-CL" kern="0" dirty="0"/>
              <a:t>de Algoritmos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670050" y="5197475"/>
            <a:ext cx="17830800" cy="4360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4400" b="1" dirty="0" smtClean="0">
                <a:solidFill>
                  <a:srgbClr val="002060"/>
                </a:solidFill>
              </a:rPr>
              <a:t>¿Cuál </a:t>
            </a:r>
            <a:r>
              <a:rPr lang="es-MX" sz="4400" b="1" dirty="0">
                <a:solidFill>
                  <a:srgbClr val="002060"/>
                </a:solidFill>
              </a:rPr>
              <a:t>sería el problema?</a:t>
            </a:r>
            <a:endParaRPr lang="es-MX" sz="4400" dirty="0">
              <a:solidFill>
                <a:srgbClr val="002060"/>
              </a:solidFill>
            </a:endParaRPr>
          </a:p>
          <a:p>
            <a:pPr algn="just" fontAlgn="base">
              <a:spcBef>
                <a:spcPts val="480"/>
              </a:spcBef>
            </a:pPr>
            <a:r>
              <a:rPr lang="es-MX" sz="4400" dirty="0" smtClean="0">
                <a:solidFill>
                  <a:srgbClr val="000000"/>
                </a:solidFill>
              </a:rPr>
              <a:t>Es </a:t>
            </a:r>
            <a:r>
              <a:rPr lang="es-MX" sz="4400" dirty="0">
                <a:solidFill>
                  <a:srgbClr val="000000"/>
                </a:solidFill>
              </a:rPr>
              <a:t>hacer una llamada telefónica por celular a un contacto </a:t>
            </a:r>
            <a:r>
              <a:rPr lang="es-MX" sz="4400" dirty="0" smtClean="0">
                <a:solidFill>
                  <a:srgbClr val="000000"/>
                </a:solidFill>
              </a:rPr>
              <a:t>conocido.</a:t>
            </a:r>
            <a:endParaRPr lang="es-MX" sz="4400" dirty="0">
              <a:solidFill>
                <a:srgbClr val="000000"/>
              </a:solidFill>
            </a:endParaRPr>
          </a:p>
          <a:p>
            <a:pPr algn="just">
              <a:spcBef>
                <a:spcPts val="560"/>
              </a:spcBef>
            </a:pPr>
            <a:r>
              <a:rPr lang="es-MX" sz="4400" dirty="0"/>
              <a:t/>
            </a:r>
            <a:br>
              <a:rPr lang="es-MX" sz="4400" dirty="0"/>
            </a:br>
            <a:r>
              <a:rPr lang="es-MX" sz="4400" b="1" dirty="0" smtClean="0">
                <a:solidFill>
                  <a:srgbClr val="002060"/>
                </a:solidFill>
              </a:rPr>
              <a:t>¿Cuál </a:t>
            </a:r>
            <a:r>
              <a:rPr lang="es-MX" sz="4400" b="1" dirty="0">
                <a:solidFill>
                  <a:srgbClr val="002060"/>
                </a:solidFill>
              </a:rPr>
              <a:t>sería la solución?</a:t>
            </a:r>
            <a:endParaRPr lang="es-MX" sz="4400" dirty="0">
              <a:solidFill>
                <a:srgbClr val="002060"/>
              </a:solidFill>
            </a:endParaRPr>
          </a:p>
          <a:p>
            <a:pPr algn="just" fontAlgn="base">
              <a:spcBef>
                <a:spcPts val="480"/>
              </a:spcBef>
            </a:pPr>
            <a:r>
              <a:rPr lang="es-MX" sz="4400" dirty="0" smtClean="0">
                <a:solidFill>
                  <a:srgbClr val="000000"/>
                </a:solidFill>
              </a:rPr>
              <a:t>El </a:t>
            </a:r>
            <a:r>
              <a:rPr lang="es-MX" sz="4400" dirty="0">
                <a:solidFill>
                  <a:srgbClr val="000000"/>
                </a:solidFill>
              </a:rPr>
              <a:t>conjunto de pasos que soluciona el problema, previo entendimiento del mismo. </a:t>
            </a:r>
          </a:p>
        </p:txBody>
      </p:sp>
      <p:sp>
        <p:nvSpPr>
          <p:cNvPr id="8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4739409" y="3369245"/>
            <a:ext cx="9960841" cy="7078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just"/>
            <a:r>
              <a:rPr lang="es-MX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Cualitativo: </a:t>
            </a:r>
            <a:r>
              <a:rPr lang="es-MX" sz="4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Llamar por celular</a:t>
            </a:r>
            <a:endParaRPr lang="es-MX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Consolas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50" y="3032626"/>
            <a:ext cx="23050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7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5272808" y="3032626"/>
            <a:ext cx="9960841" cy="7078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just"/>
            <a:r>
              <a:rPr lang="es-MX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Cualitativo: </a:t>
            </a:r>
            <a:r>
              <a:rPr lang="es-MX" sz="4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Llamar por celular</a:t>
            </a:r>
            <a:endParaRPr lang="es-MX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Ejemplo de Tipos </a:t>
            </a:r>
            <a:r>
              <a:rPr lang="es-CL" kern="0" dirty="0"/>
              <a:t>de Algoritmos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5784850" y="4616091"/>
            <a:ext cx="609910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CL" sz="4000" dirty="0" smtClean="0">
                <a:solidFill>
                  <a:srgbClr val="002060"/>
                </a:solidFill>
              </a:rPr>
              <a:t>Tomar el celular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L" sz="4000" dirty="0" smtClean="0">
                <a:solidFill>
                  <a:srgbClr val="002060"/>
                </a:solidFill>
              </a:rPr>
              <a:t>Desbloquearlo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L" sz="4000" dirty="0" smtClean="0">
                <a:solidFill>
                  <a:srgbClr val="002060"/>
                </a:solidFill>
              </a:rPr>
              <a:t>Seleccionar agenda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L" sz="4000" dirty="0" smtClean="0">
                <a:solidFill>
                  <a:srgbClr val="002060"/>
                </a:solidFill>
              </a:rPr>
              <a:t>Buscar número telefónico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L" sz="4000" dirty="0" smtClean="0">
                <a:solidFill>
                  <a:srgbClr val="002060"/>
                </a:solidFill>
              </a:rPr>
              <a:t>Marcar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L" sz="4000" dirty="0" smtClean="0">
                <a:solidFill>
                  <a:srgbClr val="002060"/>
                </a:solidFill>
              </a:rPr>
              <a:t>Hablar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L" sz="4000" dirty="0" smtClean="0">
                <a:solidFill>
                  <a:srgbClr val="002060"/>
                </a:solidFill>
              </a:rPr>
              <a:t>Cortar</a:t>
            </a:r>
          </a:p>
          <a:p>
            <a:r>
              <a:rPr lang="es-CL" sz="4000" dirty="0" smtClean="0">
                <a:solidFill>
                  <a:srgbClr val="002060"/>
                </a:solidFill>
              </a:rPr>
              <a:t> </a:t>
            </a:r>
            <a:endParaRPr lang="en-US" sz="4000" dirty="0">
              <a:solidFill>
                <a:srgbClr val="002060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50" y="3032626"/>
            <a:ext cx="23050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9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5272808" y="3032626"/>
            <a:ext cx="9960841" cy="7078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just"/>
            <a:r>
              <a:rPr lang="es-MX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Cuantitativo: </a:t>
            </a:r>
            <a:r>
              <a:rPr lang="es-MX" sz="4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Sumar dos números</a:t>
            </a:r>
            <a:endParaRPr lang="es-MX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Ejemplo de Tipos </a:t>
            </a:r>
            <a:r>
              <a:rPr lang="es-CL" kern="0" dirty="0"/>
              <a:t>de Algoritmos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13633450" y="5654675"/>
            <a:ext cx="391876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C00000"/>
                </a:solidFill>
              </a:rPr>
              <a:t>Inicio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C00000"/>
                </a:solidFill>
              </a:rPr>
              <a:t>Declarar </a:t>
            </a:r>
            <a:r>
              <a:rPr lang="en-US" sz="4000" dirty="0">
                <a:solidFill>
                  <a:srgbClr val="C00000"/>
                </a:solidFill>
              </a:rPr>
              <a:t>(</a:t>
            </a:r>
            <a:r>
              <a:rPr lang="en-US" sz="4000" dirty="0" smtClean="0">
                <a:solidFill>
                  <a:srgbClr val="C00000"/>
                </a:solidFill>
              </a:rPr>
              <a:t>a,b,c)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C00000"/>
                </a:solidFill>
              </a:rPr>
              <a:t>Ingresar </a:t>
            </a:r>
            <a:r>
              <a:rPr lang="en-US" sz="4000" dirty="0">
                <a:solidFill>
                  <a:srgbClr val="C00000"/>
                </a:solidFill>
              </a:rPr>
              <a:t>(</a:t>
            </a:r>
            <a:r>
              <a:rPr lang="en-US" sz="4000" dirty="0" smtClean="0">
                <a:solidFill>
                  <a:srgbClr val="C00000"/>
                </a:solidFill>
              </a:rPr>
              <a:t>a,b)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C00000"/>
                </a:solidFill>
              </a:rPr>
              <a:t>c= </a:t>
            </a:r>
            <a:r>
              <a:rPr lang="en-US" sz="4000" dirty="0" err="1" smtClean="0">
                <a:solidFill>
                  <a:srgbClr val="C00000"/>
                </a:solidFill>
              </a:rPr>
              <a:t>a+b</a:t>
            </a:r>
            <a:endParaRPr lang="en-US" sz="4000" dirty="0" smtClean="0">
              <a:solidFill>
                <a:srgbClr val="C0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C00000"/>
                </a:solidFill>
              </a:rPr>
              <a:t>Mostrar </a:t>
            </a:r>
            <a:r>
              <a:rPr lang="en-US" sz="4000" dirty="0">
                <a:solidFill>
                  <a:srgbClr val="C00000"/>
                </a:solidFill>
              </a:rPr>
              <a:t>(</a:t>
            </a:r>
            <a:r>
              <a:rPr lang="en-US" sz="4000" dirty="0" smtClean="0">
                <a:solidFill>
                  <a:srgbClr val="C00000"/>
                </a:solidFill>
              </a:rPr>
              <a:t>c)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C00000"/>
                </a:solidFill>
              </a:rPr>
              <a:t>Fin</a:t>
            </a:r>
            <a:r>
              <a:rPr lang="es-CL" sz="4000" dirty="0" smtClean="0">
                <a:solidFill>
                  <a:srgbClr val="C00000"/>
                </a:solidFill>
              </a:rPr>
              <a:t> </a:t>
            </a:r>
            <a:endParaRPr lang="en-US" sz="4000" dirty="0">
              <a:solidFill>
                <a:srgbClr val="C00000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68" y="2992582"/>
            <a:ext cx="3379074" cy="1623509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251450" y="4577619"/>
            <a:ext cx="738204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4400" b="1" dirty="0">
                <a:solidFill>
                  <a:srgbClr val="002060"/>
                </a:solidFill>
              </a:rPr>
              <a:t>¿Cuál sería </a:t>
            </a:r>
            <a:r>
              <a:rPr lang="es-MX" sz="4400" b="1" dirty="0" smtClean="0">
                <a:solidFill>
                  <a:srgbClr val="002060"/>
                </a:solidFill>
              </a:rPr>
              <a:t>e</a:t>
            </a:r>
            <a:r>
              <a:rPr lang="es-MX" sz="4400" b="1" dirty="0">
                <a:solidFill>
                  <a:srgbClr val="002060"/>
                </a:solidFill>
              </a:rPr>
              <a:t>l </a:t>
            </a:r>
            <a:r>
              <a:rPr lang="es-MX" sz="4400" b="1" dirty="0" smtClean="0">
                <a:solidFill>
                  <a:srgbClr val="002060"/>
                </a:solidFill>
              </a:rPr>
              <a:t>problema?</a:t>
            </a:r>
            <a:endParaRPr lang="es-MX" sz="4400" dirty="0">
              <a:solidFill>
                <a:srgbClr val="00206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2355423" y="4577619"/>
            <a:ext cx="55996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ts val="560"/>
              </a:spcBef>
            </a:pPr>
            <a:r>
              <a:rPr lang="es-MX" sz="4400" b="1" dirty="0">
                <a:solidFill>
                  <a:srgbClr val="002060"/>
                </a:solidFill>
              </a:rPr>
              <a:t>¿Cuál sería la solución?</a:t>
            </a:r>
            <a:endParaRPr lang="es-MX" sz="4400" dirty="0">
              <a:solidFill>
                <a:srgbClr val="00206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556250" y="5654675"/>
            <a:ext cx="5105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4000" dirty="0" smtClean="0">
                <a:solidFill>
                  <a:srgbClr val="C00000"/>
                </a:solidFill>
              </a:rPr>
              <a:t>Encontrar los dos números que se quieren sumar</a:t>
            </a:r>
            <a:endParaRPr lang="es-MX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17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32450" y="1098000"/>
            <a:ext cx="8335011" cy="830997"/>
          </a:xfrm>
        </p:spPr>
        <p:txBody>
          <a:bodyPr/>
          <a:lstStyle/>
          <a:p>
            <a:pPr algn="just"/>
            <a:r>
              <a:rPr lang="es-CL" dirty="0" smtClean="0"/>
              <a:t>Revisa el Video</a:t>
            </a:r>
            <a:endParaRPr lang="es-CL" dirty="0"/>
          </a:p>
        </p:txBody>
      </p:sp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pic>
        <p:nvPicPr>
          <p:cNvPr id="5" name="Imagen 4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050" y="3375982"/>
            <a:ext cx="3305741" cy="3128963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5480050" y="6540828"/>
            <a:ext cx="7897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800" b="1" dirty="0" smtClean="0">
                <a:solidFill>
                  <a:srgbClr val="0070C0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https://www.youtube.com/watch?v=U3CGMyjzlvM</a:t>
            </a:r>
            <a:endParaRPr lang="es-CL" sz="28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8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6623047" y="7900536"/>
            <a:ext cx="9960841" cy="830997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just"/>
            <a:r>
              <a:rPr lang="es-MX" sz="4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MX" sz="4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es un algoritmo cotidiano?</a:t>
            </a:r>
            <a:endParaRPr lang="es-MX" sz="4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Algoritmos</a:t>
            </a:r>
            <a:endParaRPr lang="es-CL" kern="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186" y="7337052"/>
            <a:ext cx="2340264" cy="3454675"/>
          </a:xfrm>
          <a:prstGeom prst="rect">
            <a:avLst/>
          </a:prstGeom>
        </p:spPr>
      </p:pic>
      <p:sp>
        <p:nvSpPr>
          <p:cNvPr id="8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6623049" y="3368675"/>
            <a:ext cx="9960841" cy="15696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just"/>
            <a:r>
              <a:rPr lang="es-MX" sz="4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Comenta el video con tus compañeros y docente.</a:t>
            </a:r>
          </a:p>
        </p:txBody>
      </p:sp>
      <p:sp>
        <p:nvSpPr>
          <p:cNvPr id="12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6623047" y="5722195"/>
            <a:ext cx="9960841" cy="830997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just"/>
            <a:r>
              <a:rPr lang="es-MX" sz="4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Entonces…..</a:t>
            </a:r>
            <a:endParaRPr lang="es-MX" sz="4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Consola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693" y="3112345"/>
            <a:ext cx="31432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1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5272808" y="3032626"/>
            <a:ext cx="9960841" cy="2185214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just"/>
            <a:r>
              <a:rPr lang="es-MX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Cualitativos: </a:t>
            </a:r>
          </a:p>
          <a:p>
            <a:pPr marL="742950" indent="-742950" algn="just">
              <a:buAutoNum type="arabicPeriod"/>
            </a:pPr>
            <a:r>
              <a:rPr lang="es-MX" sz="3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Cocinar un huevo frito.</a:t>
            </a:r>
          </a:p>
          <a:p>
            <a:pPr marL="742950" indent="-742950" algn="just">
              <a:buAutoNum type="arabicPeriod"/>
            </a:pPr>
            <a:r>
              <a:rPr lang="es-MX" sz="3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Lavarte los dientes.</a:t>
            </a:r>
          </a:p>
          <a:p>
            <a:pPr marL="742950" indent="-742950" algn="just">
              <a:buAutoNum type="arabicPeriod"/>
            </a:pPr>
            <a:r>
              <a:rPr lang="es-MX" sz="3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Consolas"/>
              </a:rPr>
              <a:t>Prepararte para ir a un cumpleaños.</a:t>
            </a:r>
            <a:endParaRPr lang="es-MX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Ejercicios en clases</a:t>
            </a:r>
            <a:endParaRPr lang="es-CL" kern="0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207" y="3292475"/>
            <a:ext cx="2305050" cy="1381125"/>
          </a:xfrm>
          <a:prstGeom prst="rect">
            <a:avLst/>
          </a:prstGeom>
        </p:spPr>
      </p:pic>
      <p:sp>
        <p:nvSpPr>
          <p:cNvPr id="7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5247975" y="6264276"/>
            <a:ext cx="13567075" cy="2185214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just"/>
            <a:r>
              <a:rPr lang="es-MX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Cuantitativos: </a:t>
            </a:r>
          </a:p>
          <a:p>
            <a:pPr marL="742950" indent="-742950" algn="just">
              <a:buAutoNum type="arabicPeriod"/>
            </a:pPr>
            <a:r>
              <a:rPr lang="es-MX" sz="3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Generar la tabla de multiplicar de un número dado por teclado.</a:t>
            </a:r>
          </a:p>
          <a:p>
            <a:pPr marL="742950" indent="-742950" algn="just">
              <a:buAutoNum type="arabicPeriod"/>
            </a:pPr>
            <a:r>
              <a:rPr lang="es-MX" sz="3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Calcular el promedio de notas de la asignatura de PGY1121.</a:t>
            </a:r>
          </a:p>
          <a:p>
            <a:pPr marL="742950" indent="-742950" algn="just">
              <a:buAutoNum type="arabicPeriod"/>
            </a:pPr>
            <a:r>
              <a:rPr lang="es-MX" sz="3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Calcular el IVA de una boleta de honorarios.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051" y="6698585"/>
            <a:ext cx="2667000" cy="128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4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Guía de Ejercicios</a:t>
            </a:r>
            <a:endParaRPr lang="es-CL" kern="0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283" y="3521075"/>
            <a:ext cx="1143000" cy="684855"/>
          </a:xfrm>
          <a:prstGeom prst="rect">
            <a:avLst/>
          </a:prstGeom>
        </p:spPr>
      </p:pic>
      <p:sp>
        <p:nvSpPr>
          <p:cNvPr id="7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2943783" y="4560579"/>
            <a:ext cx="13944600" cy="138499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just"/>
            <a:r>
              <a:rPr lang="es-MX" sz="4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Revisa </a:t>
            </a:r>
            <a:r>
              <a:rPr lang="es-MX" sz="4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s-MX" sz="4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4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ejercicios </a:t>
            </a:r>
            <a:r>
              <a:rPr lang="es-MX" sz="4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prácticos semana </a:t>
            </a:r>
            <a:r>
              <a:rPr lang="es-MX" sz="4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</a:p>
          <a:p>
            <a:pPr algn="just"/>
            <a:endParaRPr lang="es-MX" sz="4000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2583" y="6988087"/>
            <a:ext cx="1371600" cy="65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2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xmlns="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 smtClean="0">
                <a:solidFill>
                  <a:schemeClr val="bg1"/>
                </a:solidFill>
              </a:rPr>
              <a:t>Escuela de Informática y Telecomunicaciones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 smtClean="0"/>
              <a:t>Programación de Algoritmos</a:t>
            </a:r>
          </a:p>
          <a:p>
            <a:r>
              <a:rPr lang="es-CL" sz="4000" dirty="0" smtClean="0"/>
              <a:t>PGY1121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69647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922AFCB8-239F-634B-87EE-F69D82B39952}"/>
              </a:ext>
            </a:extLst>
          </p:cNvPr>
          <p:cNvSpPr/>
          <p:nvPr/>
        </p:nvSpPr>
        <p:spPr>
          <a:xfrm>
            <a:off x="9290050" y="8205218"/>
            <a:ext cx="6896100" cy="1766190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730056" y="8734370"/>
            <a:ext cx="6016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42913">
              <a:tabLst>
                <a:tab pos="4572000" algn="l"/>
              </a:tabLst>
            </a:pPr>
            <a:r>
              <a:rPr lang="es-CL" sz="4000" dirty="0" smtClean="0">
                <a:solidFill>
                  <a:schemeClr val="bg1"/>
                </a:solidFill>
              </a:rPr>
              <a:t>Desarrollando </a:t>
            </a:r>
            <a:r>
              <a:rPr lang="es-CL" sz="4000" dirty="0">
                <a:solidFill>
                  <a:schemeClr val="bg1"/>
                </a:solidFill>
              </a:rPr>
              <a:t>un  </a:t>
            </a:r>
            <a:r>
              <a:rPr lang="es-CL" sz="4000" dirty="0" smtClean="0">
                <a:solidFill>
                  <a:schemeClr val="bg1"/>
                </a:solidFill>
              </a:rPr>
              <a:t>Algoritmo</a:t>
            </a:r>
            <a:endParaRPr lang="es-CL" sz="4000" dirty="0">
              <a:solidFill>
                <a:schemeClr val="bg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394450" y="6188075"/>
            <a:ext cx="131826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07B15584-95E6-3649-8525-60E59590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850" y="6464330"/>
            <a:ext cx="10661650" cy="1323439"/>
          </a:xfrm>
        </p:spPr>
        <p:txBody>
          <a:bodyPr/>
          <a:lstStyle/>
          <a:p>
            <a:pPr algn="ctr"/>
            <a:r>
              <a:rPr lang="es-CL" dirty="0" smtClean="0">
                <a:solidFill>
                  <a:srgbClr val="00B0F0"/>
                </a:solidFill>
              </a:rPr>
              <a:t>Experiencia de Aprendizaje N° 1</a:t>
            </a:r>
            <a:br>
              <a:rPr lang="es-CL" dirty="0" smtClean="0">
                <a:solidFill>
                  <a:srgbClr val="00B0F0"/>
                </a:solidFill>
              </a:rPr>
            </a:br>
            <a:r>
              <a:rPr lang="es-CL" sz="3200" dirty="0" smtClean="0">
                <a:solidFill>
                  <a:srgbClr val="002060"/>
                </a:solidFill>
              </a:rPr>
              <a:t>Clase N° 1</a:t>
            </a:r>
            <a:endParaRPr lang="es-CL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01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F0A42BA-5D1F-664F-B64B-E5E9115EA4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450" y="1235075"/>
            <a:ext cx="4498056" cy="738664"/>
          </a:xfrm>
        </p:spPr>
        <p:txBody>
          <a:bodyPr/>
          <a:lstStyle/>
          <a:p>
            <a:r>
              <a:rPr lang="es-CL" sz="4800" dirty="0" smtClean="0"/>
              <a:t>Especialidades</a:t>
            </a:r>
            <a:endParaRPr lang="es-CL" sz="2800" dirty="0">
              <a:solidFill>
                <a:srgbClr val="00A9D8"/>
              </a:solidFill>
            </a:endParaRPr>
          </a:p>
        </p:txBody>
      </p:sp>
      <p:sp>
        <p:nvSpPr>
          <p:cNvPr id="28" name="Marcador de texto 1">
            <a:extLst>
              <a:ext uri="{FF2B5EF4-FFF2-40B4-BE49-F238E27FC236}">
                <a16:creationId xmlns:a16="http://schemas.microsoft.com/office/drawing/2014/main" xmlns="" id="{CABE9E9E-A2AC-E845-A7C5-039B88562117}"/>
              </a:ext>
            </a:extLst>
          </p:cNvPr>
          <p:cNvSpPr txBox="1">
            <a:spLocks/>
          </p:cNvSpPr>
          <p:nvPr/>
        </p:nvSpPr>
        <p:spPr>
          <a:xfrm>
            <a:off x="3498850" y="4709716"/>
            <a:ext cx="14173200" cy="3026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just">
              <a:lnSpc>
                <a:spcPct val="90000"/>
              </a:lnSpc>
              <a:spcBef>
                <a:spcPts val="1000"/>
              </a:spcBef>
              <a:buSzPts val="2800"/>
              <a:buFont typeface="Arial"/>
              <a:buChar char="•"/>
            </a:pPr>
            <a:r>
              <a:rPr lang="es-MX" sz="4000" b="0" dirty="0">
                <a:latin typeface="Arial Narrow" panose="020B0606020202030204" pitchFamily="34" charset="0"/>
                <a:ea typeface="Consolas"/>
                <a:cs typeface="Consolas"/>
                <a:sym typeface="Consolas"/>
              </a:rPr>
              <a:t>Conocer la definición y el propósito de los algoritmos para el desarrollo de soluciones.</a:t>
            </a:r>
            <a:endParaRPr lang="es-MX" sz="4000" b="0" dirty="0">
              <a:latin typeface="Arial Narrow" panose="020B0606020202030204" pitchFamily="34" charset="0"/>
            </a:endParaRPr>
          </a:p>
          <a:p>
            <a:pPr marL="457200" lvl="0" indent="-279400" algn="just">
              <a:lnSpc>
                <a:spcPct val="90000"/>
              </a:lnSpc>
              <a:spcBef>
                <a:spcPts val="1000"/>
              </a:spcBef>
              <a:buSzPts val="2800"/>
            </a:pPr>
            <a:endParaRPr lang="es-MX" sz="4000" b="0" dirty="0"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  <a:p>
            <a:pPr marL="457200" lvl="0" indent="-457200" algn="just">
              <a:lnSpc>
                <a:spcPct val="90000"/>
              </a:lnSpc>
              <a:spcBef>
                <a:spcPts val="1000"/>
              </a:spcBef>
              <a:buSzPts val="2800"/>
              <a:buFont typeface="Arial"/>
              <a:buChar char="•"/>
            </a:pPr>
            <a:r>
              <a:rPr lang="es-MX" sz="4000" b="0" dirty="0">
                <a:latin typeface="Arial Narrow" panose="020B0606020202030204" pitchFamily="34" charset="0"/>
                <a:ea typeface="Consolas"/>
                <a:cs typeface="Consolas"/>
                <a:sym typeface="Consolas"/>
              </a:rPr>
              <a:t>Reconocer cómo los algoritmos se presentan de manera implícita y explícita en nuestra vida diaria.</a:t>
            </a:r>
            <a:endParaRPr lang="es-MX" sz="4000" b="0" dirty="0">
              <a:latin typeface="Arial Narrow" panose="020B0606020202030204" pitchFamily="34" charset="0"/>
            </a:endParaRPr>
          </a:p>
        </p:txBody>
      </p:sp>
      <p:sp>
        <p:nvSpPr>
          <p:cNvPr id="29" name="object 92">
            <a:extLst>
              <a:ext uri="{FF2B5EF4-FFF2-40B4-BE49-F238E27FC236}">
                <a16:creationId xmlns:a16="http://schemas.microsoft.com/office/drawing/2014/main" xmlns="" id="{E41A357A-3628-0544-8889-B7358C79D363}"/>
              </a:ext>
            </a:extLst>
          </p:cNvPr>
          <p:cNvSpPr txBox="1"/>
          <p:nvPr/>
        </p:nvSpPr>
        <p:spPr>
          <a:xfrm>
            <a:off x="1289050" y="3303858"/>
            <a:ext cx="5484145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CL" sz="4000" b="1" dirty="0" smtClean="0">
                <a:solidFill>
                  <a:srgbClr val="307DE1"/>
                </a:solidFill>
                <a:latin typeface="Arial"/>
                <a:cs typeface="Arial"/>
              </a:rPr>
              <a:t>Objetivos de la sesión</a:t>
            </a:r>
            <a:endParaRPr sz="4000" dirty="0">
              <a:solidFill>
                <a:srgbClr val="307DE1"/>
              </a:solidFill>
              <a:latin typeface="Arial"/>
              <a:cs typeface="Arial"/>
            </a:endParaRPr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450" y="9998075"/>
            <a:ext cx="5566837" cy="1095601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59222"/>
            <a:ext cx="7461250" cy="146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7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9366250" y="4278302"/>
            <a:ext cx="7772400" cy="29520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lvl="0" indent="-5715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Consolas"/>
              </a:rPr>
              <a:t>Conjunto finito y ordenado de </a:t>
            </a:r>
            <a:r>
              <a:rPr lang="es-MX" sz="3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Consolas"/>
              </a:rPr>
              <a:t>pasos o instrucciones no </a:t>
            </a:r>
            <a:r>
              <a:rPr lang="es-MX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Consolas"/>
              </a:rPr>
              <a:t>ambiguos que tiene el propósito de dar solución a un problema</a:t>
            </a:r>
            <a:r>
              <a:rPr lang="es-MX" sz="3600" dirty="0" smtClean="0">
                <a:latin typeface="Arial Narrow" panose="020B0606020202030204" pitchFamily="34" charset="0"/>
                <a:ea typeface="Consolas"/>
                <a:cs typeface="Consolas"/>
                <a:sym typeface="Consolas"/>
              </a:rPr>
              <a:t>.</a:t>
            </a:r>
          </a:p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endParaRPr lang="es-MX" sz="3600" dirty="0"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smtClean="0"/>
              <a:t>¿Qué es un Algoritmo?</a:t>
            </a:r>
            <a:endParaRPr lang="es-CL" kern="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3503749"/>
            <a:ext cx="7772400" cy="536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2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8144901" y="3902075"/>
            <a:ext cx="11136088" cy="3960058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Preciso</a:t>
            </a:r>
            <a:r>
              <a:rPr lang="es-MX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pasos a seguir y su orden.</a:t>
            </a:r>
          </a:p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endParaRPr lang="es-MX" sz="4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Definido</a:t>
            </a:r>
            <a:r>
              <a:rPr lang="es-MX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se ejecuta por segunda vez, debe  entregar el mismo resultado.</a:t>
            </a:r>
          </a:p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endParaRPr lang="es-MX" sz="4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Finito</a:t>
            </a:r>
            <a:r>
              <a:rPr lang="es-MX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debe tener un fin.</a:t>
            </a:r>
            <a:endParaRPr lang="es-MX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11582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Características de los Algoritmos</a:t>
            </a:r>
            <a:endParaRPr lang="es-CL" kern="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99" y="3673475"/>
            <a:ext cx="6853702" cy="55626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46050" y="9265805"/>
            <a:ext cx="85714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Referencia imagen: https</a:t>
            </a:r>
            <a:r>
              <a:rPr lang="en-US" sz="2400" dirty="0">
                <a:solidFill>
                  <a:srgbClr val="0070C0"/>
                </a:solidFill>
              </a:rPr>
              <a:t>://sites.google.com/site/wikiadsigelinglesespanol/algoristhms</a:t>
            </a:r>
          </a:p>
        </p:txBody>
      </p:sp>
    </p:spTree>
    <p:extLst>
      <p:ext uri="{BB962C8B-B14F-4D97-AF65-F5344CB8AC3E}">
        <p14:creationId xmlns:p14="http://schemas.microsoft.com/office/powerpoint/2010/main" val="86791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8451850" y="3597275"/>
            <a:ext cx="9753600" cy="4419158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Entrada:</a:t>
            </a:r>
            <a:r>
              <a:rPr lang="es-MX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MX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la instrucción inicial, permite la lectura de los </a:t>
            </a:r>
            <a:r>
              <a:rPr lang="es-MX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datos.</a:t>
            </a:r>
          </a:p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endParaRPr lang="es-MX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Proceso:</a:t>
            </a:r>
            <a:r>
              <a:rPr lang="es-MX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MX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operaciones de los datos</a:t>
            </a:r>
            <a:r>
              <a:rPr lang="es-MX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endParaRPr lang="es-MX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Salida:</a:t>
            </a:r>
            <a:r>
              <a:rPr lang="es-MX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MX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obtenidos. </a:t>
            </a:r>
          </a:p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endParaRPr lang="es-MX" sz="2400" dirty="0">
              <a:ea typeface="Consolas"/>
              <a:cs typeface="Consolas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102108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Partes de un Algoritmo</a:t>
            </a:r>
            <a:endParaRPr lang="es-CL" kern="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50" y="3597275"/>
            <a:ext cx="643959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1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6218447" y="6188075"/>
            <a:ext cx="10210800" cy="2274982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Cuantitativo</a:t>
            </a:r>
            <a:r>
              <a:rPr lang="es-MX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Estos algoritmos son </a:t>
            </a:r>
            <a:r>
              <a:rPr lang="es-MX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aquellos </a:t>
            </a:r>
            <a:r>
              <a:rPr lang="es-MX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utilizan </a:t>
            </a:r>
            <a:r>
              <a:rPr lang="es-MX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cálculos </a:t>
            </a:r>
            <a:r>
              <a:rPr lang="es-MX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matemáticos para </a:t>
            </a:r>
            <a:r>
              <a:rPr lang="es-MX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los pasos del proceso.</a:t>
            </a:r>
          </a:p>
          <a:p>
            <a:pPr marL="571500" lvl="0" indent="-5715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endParaRPr lang="es-MX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/>
              <a:t>Tipos de Algoritmos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44" y="6035675"/>
            <a:ext cx="3508983" cy="16859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314" y="3655072"/>
            <a:ext cx="2305050" cy="1381125"/>
          </a:xfrm>
          <a:prstGeom prst="rect">
            <a:avLst/>
          </a:prstGeom>
        </p:spPr>
      </p:pic>
      <p:sp>
        <p:nvSpPr>
          <p:cNvPr id="11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6218447" y="3655072"/>
            <a:ext cx="10210800" cy="184409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Cualitativo</a:t>
            </a:r>
            <a:r>
              <a:rPr lang="es-MX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Estos Algoritmos son </a:t>
            </a:r>
            <a:r>
              <a:rPr lang="es-MX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aquellos en los que se describen los pasos de forma </a:t>
            </a:r>
            <a:r>
              <a:rPr lang="es-MX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escrita.</a:t>
            </a:r>
            <a:endParaRPr lang="es-MX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endParaRPr lang="es-MX" sz="4000" dirty="0"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3462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6568209" y="4000569"/>
            <a:ext cx="9960841" cy="7078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just"/>
            <a:r>
              <a:rPr lang="es-MX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Cualitativo: </a:t>
            </a:r>
            <a:r>
              <a:rPr lang="es-MX" sz="4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Llamar por celular</a:t>
            </a:r>
            <a:endParaRPr lang="es-MX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Ejemplo de Tipos </a:t>
            </a:r>
            <a:r>
              <a:rPr lang="es-CL" kern="0" dirty="0"/>
              <a:t>de Algoritmos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451" y="3663950"/>
            <a:ext cx="2305050" cy="1381125"/>
          </a:xfrm>
          <a:prstGeom prst="rect">
            <a:avLst/>
          </a:prstGeom>
        </p:spPr>
      </p:pic>
      <p:sp>
        <p:nvSpPr>
          <p:cNvPr id="7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6546851" y="6393977"/>
            <a:ext cx="9960841" cy="7078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just"/>
            <a:r>
              <a:rPr lang="es-MX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Cuantitativo: </a:t>
            </a:r>
            <a:r>
              <a:rPr lang="es-MX" sz="4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Sumar dos números</a:t>
            </a:r>
            <a:endParaRPr lang="es-MX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Consolas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469" y="5936166"/>
            <a:ext cx="3379074" cy="162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5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9044747" y="4730730"/>
            <a:ext cx="10210800" cy="40600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Tener claridad del problema o caso.</a:t>
            </a:r>
            <a:endParaRPr lang="es-MX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 </a:t>
            </a:r>
            <a:r>
              <a:rPr lang="es-MX" sz="3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medir </a:t>
            </a:r>
            <a:r>
              <a:rPr lang="es-MX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solución del problema.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Elaborar </a:t>
            </a:r>
            <a:r>
              <a:rPr lang="es-MX" sz="3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algoritmo de solución.</a:t>
            </a:r>
            <a:endParaRPr lang="es-MX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Ejecutar pruebas con la finalidad de verificar y validar los </a:t>
            </a:r>
            <a:r>
              <a:rPr lang="es-MX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resultados.</a:t>
            </a:r>
          </a:p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endParaRPr lang="es-MX" sz="3600" dirty="0"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4413250" y="3306443"/>
            <a:ext cx="142494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3200" kern="0" dirty="0" smtClean="0">
                <a:solidFill>
                  <a:srgbClr val="C00000"/>
                </a:solidFill>
              </a:rPr>
              <a:t>¿Qué debo considerar para construir un Algoritmo?</a:t>
            </a:r>
            <a:endParaRPr lang="es-CL" sz="3200" kern="0" dirty="0">
              <a:solidFill>
                <a:srgbClr val="C000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056" y="4301887"/>
            <a:ext cx="6757988" cy="409575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928467" y="8862278"/>
            <a:ext cx="84377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Referencia imagen: https</a:t>
            </a:r>
            <a:r>
              <a:rPr lang="en-US" sz="2400" dirty="0">
                <a:solidFill>
                  <a:srgbClr val="0070C0"/>
                </a:solidFill>
              </a:rPr>
              <a:t>://www.yorokobu.es/hacia-la-dictadura-del-algoritmo-piensa-por-ti-elige-por-ti-decide-por-ti/</a:t>
            </a:r>
          </a:p>
        </p:txBody>
      </p:sp>
      <p:sp>
        <p:nvSpPr>
          <p:cNvPr id="8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Ejemplo de Tipos </a:t>
            </a:r>
            <a:r>
              <a:rPr lang="es-CL" kern="0" dirty="0"/>
              <a:t>de Algoritmos</a:t>
            </a:r>
          </a:p>
        </p:txBody>
      </p:sp>
    </p:spTree>
    <p:extLst>
      <p:ext uri="{BB962C8B-B14F-4D97-AF65-F5344CB8AC3E}">
        <p14:creationId xmlns:p14="http://schemas.microsoft.com/office/powerpoint/2010/main" val="401738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4CBA08B7824894AA16DE9F2638AAE9B" ma:contentTypeVersion="3" ma:contentTypeDescription="Crear nuevo documento." ma:contentTypeScope="" ma:versionID="8d5f10729c62970b734de5ef879298b5">
  <xsd:schema xmlns:xsd="http://www.w3.org/2001/XMLSchema" xmlns:xs="http://www.w3.org/2001/XMLSchema" xmlns:p="http://schemas.microsoft.com/office/2006/metadata/properties" xmlns:ns2="7ff679ab-7b56-4e3a-bce0-ec1a424001f2" targetNamespace="http://schemas.microsoft.com/office/2006/metadata/properties" ma:root="true" ma:fieldsID="82ae55e5e6eb8a9a0474e54d5a4b9107" ns2:_="">
    <xsd:import namespace="7ff679ab-7b56-4e3a-bce0-ec1a424001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f679ab-7b56-4e3a-bce0-ec1a42400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9B42E5-6EC5-4880-B4F5-70168657676F}"/>
</file>

<file path=customXml/itemProps2.xml><?xml version="1.0" encoding="utf-8"?>
<ds:datastoreItem xmlns:ds="http://schemas.openxmlformats.org/officeDocument/2006/customXml" ds:itemID="{131DFFC7-9122-4976-96D9-33E1383D2713}"/>
</file>

<file path=customXml/itemProps3.xml><?xml version="1.0" encoding="utf-8"?>
<ds:datastoreItem xmlns:ds="http://schemas.openxmlformats.org/officeDocument/2006/customXml" ds:itemID="{6E3B2F96-08B0-4C1C-9E6B-73D274FA295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18725</TotalTime>
  <Words>432</Words>
  <Application>Microsoft Office PowerPoint</Application>
  <PresentationFormat>Personalizado</PresentationFormat>
  <Paragraphs>101</Paragraphs>
  <Slides>17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Arial Narrow</vt:lpstr>
      <vt:lpstr>Calibri</vt:lpstr>
      <vt:lpstr>Consolas</vt:lpstr>
      <vt:lpstr>Montserrat-Light</vt:lpstr>
      <vt:lpstr>Office Theme</vt:lpstr>
      <vt:lpstr>Presentación de PowerPoint</vt:lpstr>
      <vt:lpstr>Experiencia de Aprendizaje N° 1 Clase N° 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dc:creator>Andres Blanchard B.</dc:creator>
  <cp:lastModifiedBy>Cuenta Microsoft</cp:lastModifiedBy>
  <cp:revision>93</cp:revision>
  <dcterms:created xsi:type="dcterms:W3CDTF">2021-04-02T01:36:00Z</dcterms:created>
  <dcterms:modified xsi:type="dcterms:W3CDTF">2022-01-02T00:47:37Z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0x01010054CBA08B7824894AA16DE9F2638AAE9B</vt:lpwstr>
  </property>
</Properties>
</file>