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76" r:id="rId3"/>
    <p:sldId id="296" r:id="rId4"/>
    <p:sldId id="294" r:id="rId5"/>
    <p:sldId id="297" r:id="rId6"/>
    <p:sldId id="298" r:id="rId7"/>
    <p:sldId id="299" r:id="rId8"/>
    <p:sldId id="300" r:id="rId9"/>
    <p:sldId id="295" r:id="rId10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37" d="100"/>
          <a:sy n="37" d="100"/>
        </p:scale>
        <p:origin x="1004" y="5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50996" y="8533537"/>
            <a:ext cx="709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prácticos semana 2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2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2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Utilizar Google Colab para dar solución a los requerimientos entregados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84827" y="4305144"/>
            <a:ext cx="17830800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rgbClr val="0070C0"/>
                </a:solidFill>
                <a:ea typeface="Noto Sans Symbols"/>
                <a:cs typeface="Noto Sans Symbols"/>
              </a:rPr>
              <a:t>Programa las estructuras de control adecuadas que permitan validar los requerimientos del usuario</a:t>
            </a:r>
            <a:endParaRPr lang="es-MX" sz="40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208325" cy="7597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1: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/>
              <a:t>Se requiere implementar un sistema para el mesón de </a:t>
            </a:r>
            <a:r>
              <a:rPr lang="es-MX" sz="3600" dirty="0" err="1" smtClean="0"/>
              <a:t>CineDuoc</a:t>
            </a:r>
            <a:r>
              <a:rPr lang="es-MX" sz="3600" smtClean="0"/>
              <a:t>, </a:t>
            </a:r>
            <a:r>
              <a:rPr lang="es-MX" sz="3600" dirty="0"/>
              <a:t>en </a:t>
            </a:r>
            <a:r>
              <a:rPr lang="es-MX" sz="3600"/>
              <a:t>el </a:t>
            </a:r>
            <a:r>
              <a:rPr lang="es-MX" sz="3600" smtClean="0"/>
              <a:t>cual, </a:t>
            </a:r>
            <a:r>
              <a:rPr lang="es-MX" sz="3600" dirty="0"/>
              <a:t>va desde el sistema de venta de boletos, hasta los agregados (palomitas y bebidas.). </a:t>
            </a:r>
            <a:endParaRPr lang="es-MX" sz="3600" dirty="0" smtClean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Una </a:t>
            </a:r>
            <a:r>
              <a:rPr lang="es-MX" sz="3600" dirty="0"/>
              <a:t>simulación del sistema comienza con consultar al cliente si pertenece a Duoc (estudiante o funcionario), el cliente muestra la placa o identificación (en caso de tener) por lo que el vendedor registra en el sistema True o False (Pertenece, no pertenece</a:t>
            </a:r>
            <a:r>
              <a:rPr lang="es-MX" sz="3600" dirty="0" smtClean="0"/>
              <a:t>). Luego </a:t>
            </a:r>
            <a:r>
              <a:rPr lang="es-MX" sz="3600" dirty="0"/>
              <a:t>le consulta que entrada desea: </a:t>
            </a:r>
            <a:r>
              <a:rPr lang="es-MX" sz="3600" dirty="0" smtClean="0"/>
              <a:t>Las </a:t>
            </a:r>
            <a:r>
              <a:rPr lang="es-MX" sz="3600" dirty="0"/>
              <a:t>posibles entradas son: </a:t>
            </a:r>
            <a:endParaRPr lang="es-MX" sz="3600" dirty="0" smtClean="0"/>
          </a:p>
          <a:p>
            <a:pPr marL="61753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⮚ </a:t>
            </a:r>
            <a:r>
              <a:rPr lang="es-MX" sz="3600" dirty="0"/>
              <a:t>Estreno → $4.800 </a:t>
            </a:r>
            <a:endParaRPr lang="es-MX" sz="3600" dirty="0" smtClean="0"/>
          </a:p>
          <a:p>
            <a:pPr marL="61753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dirty="0" smtClean="0"/>
              <a:t>⮚ </a:t>
            </a:r>
            <a:r>
              <a:rPr lang="es-MX" sz="3600" dirty="0"/>
              <a:t>Normal → $2.900 </a:t>
            </a:r>
            <a:endParaRPr lang="es-MX" sz="3600" dirty="0" smtClean="0"/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1136650" y="2682875"/>
            <a:ext cx="177546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dirty="0"/>
              <a:t>El cliente al seleccionar </a:t>
            </a:r>
            <a:r>
              <a:rPr lang="es-MX" sz="3600" dirty="0" smtClean="0"/>
              <a:t>una, </a:t>
            </a:r>
            <a:r>
              <a:rPr lang="es-MX" sz="3600" dirty="0"/>
              <a:t>también debe indicar la cantidad que desea, luego el sistema le consultará si desea agregar palomitas de maíz a su pedido, si la respuesta es “si”, entonces el sistema muestra las siguientes promociones: </a:t>
            </a:r>
            <a:endParaRPr lang="es-MX" sz="3600" dirty="0" smtClean="0"/>
          </a:p>
          <a:p>
            <a:pPr algn="just"/>
            <a:r>
              <a:rPr lang="es-MX" sz="3600" dirty="0" smtClean="0"/>
              <a:t>⮚ </a:t>
            </a:r>
            <a:r>
              <a:rPr lang="es-MX" sz="3600" dirty="0"/>
              <a:t>Palomitas Pequeña → $2.500 </a:t>
            </a:r>
            <a:endParaRPr lang="es-MX" sz="3600" dirty="0" smtClean="0"/>
          </a:p>
          <a:p>
            <a:pPr algn="just"/>
            <a:r>
              <a:rPr lang="es-MX" sz="3600" dirty="0" smtClean="0"/>
              <a:t>⮚ </a:t>
            </a:r>
            <a:r>
              <a:rPr lang="es-MX" sz="3600" dirty="0"/>
              <a:t>Palomitas Mediana → $4.500 </a:t>
            </a:r>
            <a:endParaRPr lang="es-MX" sz="3600" dirty="0" smtClean="0"/>
          </a:p>
          <a:p>
            <a:pPr algn="just"/>
            <a:r>
              <a:rPr lang="es-MX" sz="3600" dirty="0" smtClean="0"/>
              <a:t>⮚ </a:t>
            </a:r>
            <a:r>
              <a:rPr lang="es-MX" sz="3600" dirty="0"/>
              <a:t>Palomitas Grande → $7.800 </a:t>
            </a:r>
            <a:endParaRPr lang="es-MX" sz="3600" dirty="0" smtClean="0"/>
          </a:p>
          <a:p>
            <a:pPr algn="just"/>
            <a:endParaRPr lang="es-MX" sz="3600" dirty="0"/>
          </a:p>
          <a:p>
            <a:pPr algn="just"/>
            <a:r>
              <a:rPr lang="es-MX" sz="3600" dirty="0" smtClean="0"/>
              <a:t>Una </a:t>
            </a:r>
            <a:r>
              <a:rPr lang="es-MX" sz="3600" dirty="0"/>
              <a:t>vez que ingresa el tipo, también debe seleccionar la </a:t>
            </a:r>
            <a:r>
              <a:rPr lang="es-MX" sz="3600" dirty="0" smtClean="0"/>
              <a:t>cantidad.</a:t>
            </a:r>
          </a:p>
          <a:p>
            <a:pPr algn="just"/>
            <a:endParaRPr lang="es-MX" sz="3600" dirty="0"/>
          </a:p>
          <a:p>
            <a:pPr algn="just"/>
            <a:r>
              <a:rPr lang="es-MX" sz="3600" dirty="0" smtClean="0"/>
              <a:t>Finalmente </a:t>
            </a:r>
            <a:r>
              <a:rPr lang="es-MX" sz="3600" dirty="0"/>
              <a:t>se le consulta si desea agregar bebidas al sistema de la misma forma: </a:t>
            </a:r>
            <a:endParaRPr lang="es-MX" sz="3600" dirty="0" smtClean="0"/>
          </a:p>
          <a:p>
            <a:pPr algn="just"/>
            <a:r>
              <a:rPr lang="es-MX" sz="3600" dirty="0" smtClean="0"/>
              <a:t>⮚ </a:t>
            </a:r>
            <a:r>
              <a:rPr lang="es-MX" sz="3600" dirty="0"/>
              <a:t>Bebida Pequeña → $1.000 </a:t>
            </a:r>
            <a:endParaRPr lang="es-MX" sz="3600" dirty="0" smtClean="0"/>
          </a:p>
          <a:p>
            <a:pPr algn="just"/>
            <a:r>
              <a:rPr lang="es-MX" sz="3600" dirty="0" smtClean="0"/>
              <a:t>⮚ </a:t>
            </a:r>
            <a:r>
              <a:rPr lang="es-MX" sz="3600" dirty="0"/>
              <a:t>Bebida Mediana → $1.250 </a:t>
            </a:r>
            <a:endParaRPr lang="es-MX" sz="3600" dirty="0" smtClean="0"/>
          </a:p>
          <a:p>
            <a:pPr algn="just"/>
            <a:r>
              <a:rPr lang="es-MX" sz="3600" dirty="0" smtClean="0"/>
              <a:t>⮚ </a:t>
            </a:r>
            <a:r>
              <a:rPr lang="es-MX" sz="3600" dirty="0"/>
              <a:t>Bebida Grande → $</a:t>
            </a:r>
            <a:r>
              <a:rPr lang="es-MX" sz="3600" dirty="0" smtClean="0"/>
              <a:t>2.000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52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1136650" y="2682875"/>
            <a:ext cx="1775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dirty="0" smtClean="0"/>
              <a:t>El </a:t>
            </a:r>
            <a:r>
              <a:rPr lang="es-MX" sz="3600" dirty="0"/>
              <a:t>sistema deberá mostrar el total a pagar por el cliente, solicitar el efectivo e indicar el vuelto necesario para el cliente. </a:t>
            </a:r>
            <a:endParaRPr lang="es-MX" sz="3600" dirty="0" smtClean="0"/>
          </a:p>
          <a:p>
            <a:pPr algn="just"/>
            <a:endParaRPr lang="es-MX" sz="3600" dirty="0"/>
          </a:p>
          <a:p>
            <a:pPr algn="just"/>
            <a:r>
              <a:rPr lang="es-MX" sz="3600" dirty="0" smtClean="0"/>
              <a:t>Adicionalmente </a:t>
            </a:r>
            <a:r>
              <a:rPr lang="es-MX" sz="3600" dirty="0"/>
              <a:t>el sistema hará un descuento automático si el cliente pertenece a Duoc, el descuento es de 30% y sólo se aplica a las entradas compradas (no a las Palomitas ni Bebidas).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1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3" name="Rectángulo 2"/>
          <p:cNvSpPr/>
          <p:nvPr/>
        </p:nvSpPr>
        <p:spPr>
          <a:xfrm>
            <a:off x="1365250" y="2682875"/>
            <a:ext cx="1752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b="1" dirty="0">
                <a:solidFill>
                  <a:srgbClr val="0070C0"/>
                </a:solidFill>
              </a:rPr>
              <a:t>Ejercicio </a:t>
            </a:r>
            <a:r>
              <a:rPr lang="es-MX" sz="3600" b="1" dirty="0" smtClean="0">
                <a:solidFill>
                  <a:srgbClr val="0070C0"/>
                </a:solidFill>
              </a:rPr>
              <a:t>2:</a:t>
            </a:r>
          </a:p>
          <a:p>
            <a:pPr algn="just"/>
            <a:endParaRPr lang="es-MX" sz="3600" b="1" dirty="0">
              <a:solidFill>
                <a:srgbClr val="0070C0"/>
              </a:solidFill>
            </a:endParaRPr>
          </a:p>
          <a:p>
            <a:pPr algn="just"/>
            <a:r>
              <a:rPr lang="es-MX" sz="3600" dirty="0" smtClean="0"/>
              <a:t>La </a:t>
            </a:r>
            <a:r>
              <a:rPr lang="es-MX" sz="3600" dirty="0"/>
              <a:t>empresa dedicada a la venta de zapatos, ha decidido fabricar zapatos de hombre para la venta online. </a:t>
            </a:r>
            <a:r>
              <a:rPr lang="es-MX" sz="3600" dirty="0" smtClean="0"/>
              <a:t>Los </a:t>
            </a:r>
            <a:r>
              <a:rPr lang="es-MX" sz="3600" dirty="0"/>
              <a:t>zapatos tienen un valor de </a:t>
            </a:r>
            <a:r>
              <a:rPr lang="es-MX" sz="3600" dirty="0" smtClean="0"/>
              <a:t>$20.000 </a:t>
            </a:r>
            <a:r>
              <a:rPr lang="es-MX" sz="3600" dirty="0"/>
              <a:t>(cualquier número</a:t>
            </a:r>
            <a:r>
              <a:rPr lang="es-MX" sz="3600" dirty="0" smtClean="0"/>
              <a:t>), </a:t>
            </a:r>
            <a:r>
              <a:rPr lang="es-MX" sz="3600" dirty="0"/>
              <a:t>pero podría variar según la demanda. </a:t>
            </a:r>
            <a:endParaRPr lang="es-MX" sz="3600" dirty="0" smtClean="0"/>
          </a:p>
          <a:p>
            <a:pPr algn="just"/>
            <a:endParaRPr lang="es-MX" sz="3600" dirty="0" smtClean="0"/>
          </a:p>
          <a:p>
            <a:pPr algn="just"/>
            <a:r>
              <a:rPr lang="es-MX" sz="3600" dirty="0" smtClean="0"/>
              <a:t>Si </a:t>
            </a:r>
            <a:r>
              <a:rPr lang="es-MX" sz="3600" dirty="0"/>
              <a:t>la compra es </a:t>
            </a:r>
            <a:r>
              <a:rPr lang="es-MX" sz="3600" dirty="0" smtClean="0"/>
              <a:t>igual o superior </a:t>
            </a:r>
            <a:r>
              <a:rPr lang="es-MX" sz="3600" dirty="0"/>
              <a:t>a </a:t>
            </a:r>
            <a:r>
              <a:rPr lang="es-MX" sz="3600" dirty="0" smtClean="0"/>
              <a:t>$40.000 </a:t>
            </a:r>
            <a:r>
              <a:rPr lang="es-MX" sz="3600" dirty="0"/>
              <a:t>el envío es gratis, en caso </a:t>
            </a:r>
            <a:r>
              <a:rPr lang="es-MX" sz="3600" dirty="0" smtClean="0"/>
              <a:t>contario, debe cancelar un monto extra de $</a:t>
            </a:r>
            <a:r>
              <a:rPr lang="es-MX" sz="3600" dirty="0"/>
              <a:t>3.000 </a:t>
            </a:r>
            <a:endParaRPr lang="es-MX" sz="3600" dirty="0" smtClean="0"/>
          </a:p>
          <a:p>
            <a:pPr algn="just"/>
            <a:endParaRPr lang="es-MX" sz="3600" dirty="0"/>
          </a:p>
          <a:p>
            <a:pPr algn="just"/>
            <a:r>
              <a:rPr lang="es-MX" sz="3600" dirty="0" smtClean="0"/>
              <a:t>Determine </a:t>
            </a:r>
            <a:r>
              <a:rPr lang="es-MX" sz="3600" dirty="0"/>
              <a:t>el total a pagar por una persona que requiere X cantidad de </a:t>
            </a:r>
            <a:r>
              <a:rPr lang="es-MX" sz="3600" dirty="0" smtClean="0"/>
              <a:t>zapatos.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5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3" name="Rectángulo 2"/>
          <p:cNvSpPr/>
          <p:nvPr/>
        </p:nvSpPr>
        <p:spPr>
          <a:xfrm>
            <a:off x="1365250" y="2682875"/>
            <a:ext cx="17526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b="1" dirty="0">
                <a:solidFill>
                  <a:srgbClr val="0070C0"/>
                </a:solidFill>
              </a:rPr>
              <a:t>Ejercicio </a:t>
            </a:r>
            <a:r>
              <a:rPr lang="es-MX" sz="3600" b="1" dirty="0" smtClean="0">
                <a:solidFill>
                  <a:srgbClr val="0070C0"/>
                </a:solidFill>
              </a:rPr>
              <a:t>3:</a:t>
            </a:r>
            <a:endParaRPr lang="es-MX" sz="3600" b="1" dirty="0">
              <a:solidFill>
                <a:srgbClr val="0070C0"/>
              </a:solidFill>
            </a:endParaRPr>
          </a:p>
          <a:p>
            <a:pPr algn="just"/>
            <a:endParaRPr lang="es-MX" sz="3600" dirty="0" smtClean="0"/>
          </a:p>
          <a:p>
            <a:pPr algn="just"/>
            <a:r>
              <a:rPr lang="es-MX" sz="3600" dirty="0" smtClean="0"/>
              <a:t>Genere </a:t>
            </a:r>
            <a:r>
              <a:rPr lang="es-MX" sz="3600" dirty="0"/>
              <a:t>un convertidor de</a:t>
            </a:r>
            <a:r>
              <a:rPr lang="es-MX" sz="3600"/>
              <a:t>: </a:t>
            </a:r>
            <a:endParaRPr lang="es-MX" sz="3600" smtClean="0"/>
          </a:p>
          <a:p>
            <a:pPr algn="just"/>
            <a:endParaRPr lang="es-MX" sz="3600" dirty="0" smtClean="0"/>
          </a:p>
          <a:p>
            <a:pPr marL="1087438" indent="-544513" algn="just">
              <a:buFont typeface="Arial" panose="020B0604020202020204" pitchFamily="34" charset="0"/>
              <a:buChar char="•"/>
            </a:pPr>
            <a:r>
              <a:rPr lang="es-MX" sz="3600" dirty="0" smtClean="0"/>
              <a:t>Dólar </a:t>
            </a:r>
            <a:r>
              <a:rPr lang="es-MX" sz="3600" dirty="0"/>
              <a:t>australiano a pesos chilenos </a:t>
            </a:r>
            <a:endParaRPr lang="es-MX" sz="3600" dirty="0" smtClean="0"/>
          </a:p>
          <a:p>
            <a:pPr marL="1087438" indent="-544513" algn="just">
              <a:buFont typeface="Arial" panose="020B0604020202020204" pitchFamily="34" charset="0"/>
              <a:buChar char="•"/>
            </a:pPr>
            <a:r>
              <a:rPr lang="es-MX" sz="3600" dirty="0" smtClean="0"/>
              <a:t>Peso </a:t>
            </a:r>
            <a:r>
              <a:rPr lang="es-MX" sz="3600" dirty="0"/>
              <a:t>Argentino a peso chileno </a:t>
            </a:r>
            <a:endParaRPr lang="es-MX" sz="3600" dirty="0" smtClean="0"/>
          </a:p>
          <a:p>
            <a:pPr marL="1087438" indent="-544513" algn="just">
              <a:buFont typeface="Arial" panose="020B0604020202020204" pitchFamily="34" charset="0"/>
              <a:buChar char="•"/>
            </a:pPr>
            <a:r>
              <a:rPr lang="es-MX" sz="3600" dirty="0" smtClean="0"/>
              <a:t>Yen </a:t>
            </a:r>
            <a:r>
              <a:rPr lang="es-MX" sz="3600" dirty="0"/>
              <a:t>a pesos chilenos </a:t>
            </a:r>
            <a:endParaRPr lang="es-MX" sz="3600" dirty="0" smtClean="0"/>
          </a:p>
          <a:p>
            <a:pPr algn="just"/>
            <a:endParaRPr lang="es-MX" sz="3600" dirty="0"/>
          </a:p>
          <a:p>
            <a:pPr algn="just"/>
            <a:r>
              <a:rPr lang="es-MX" sz="3600" dirty="0" smtClean="0"/>
              <a:t>Considere </a:t>
            </a:r>
            <a:r>
              <a:rPr lang="es-MX" sz="3600" dirty="0"/>
              <a:t>que los valores son 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899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6D7326-A56B-41D8-BE58-7B40B59D7747}"/>
</file>

<file path=customXml/itemProps2.xml><?xml version="1.0" encoding="utf-8"?>
<ds:datastoreItem xmlns:ds="http://schemas.openxmlformats.org/officeDocument/2006/customXml" ds:itemID="{015BF956-153D-4ACB-99AB-4EFAEF1B4E60}"/>
</file>

<file path=customXml/itemProps3.xml><?xml version="1.0" encoding="utf-8"?>
<ds:datastoreItem xmlns:ds="http://schemas.openxmlformats.org/officeDocument/2006/customXml" ds:itemID="{FE57F368-03B6-47CE-8212-405F83BD944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18897</TotalTime>
  <Words>470</Words>
  <Application>Microsoft Office PowerPoint</Application>
  <PresentationFormat>Personalizado</PresentationFormat>
  <Paragraphs>61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2 Clase N°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119</cp:revision>
  <dcterms:created xsi:type="dcterms:W3CDTF">2021-04-02T01:36:00Z</dcterms:created>
  <dcterms:modified xsi:type="dcterms:W3CDTF">2021-12-23T20:29:03Z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