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7" r:id="rId2"/>
    <p:sldId id="276" r:id="rId3"/>
    <p:sldId id="272" r:id="rId4"/>
    <p:sldId id="274" r:id="rId5"/>
    <p:sldId id="294" r:id="rId6"/>
    <p:sldId id="299" r:id="rId7"/>
    <p:sldId id="286" r:id="rId8"/>
    <p:sldId id="295" r:id="rId9"/>
    <p:sldId id="296" r:id="rId10"/>
    <p:sldId id="300" r:id="rId11"/>
    <p:sldId id="297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98" r:id="rId21"/>
    <p:sldId id="309" r:id="rId22"/>
    <p:sldId id="293" r:id="rId23"/>
    <p:sldId id="310" r:id="rId24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01-01-2022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01-01-2022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4604853" y="7756394"/>
            <a:ext cx="2454345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>
                <a:solidFill>
                  <a:srgbClr val="C00000"/>
                </a:solidFill>
              </a:rPr>
              <a:t>Resultado</a:t>
            </a:r>
            <a:endParaRPr lang="es-CL" sz="3200" dirty="0">
              <a:solidFill>
                <a:srgbClr val="C00000"/>
              </a:solidFill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Elementos </a:t>
            </a:r>
            <a:r>
              <a:rPr lang="es-MX" dirty="0">
                <a:solidFill>
                  <a:srgbClr val="002060"/>
                </a:solidFill>
              </a:rPr>
              <a:t>de una </a:t>
            </a:r>
            <a:r>
              <a:rPr lang="es-MX" dirty="0" smtClean="0">
                <a:solidFill>
                  <a:srgbClr val="002060"/>
                </a:solidFill>
              </a:rPr>
              <a:t>lista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22450" y="2843550"/>
            <a:ext cx="16992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 al último elemento de la lista, sólo se utiliza el índice -1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4014215"/>
            <a:ext cx="6695821" cy="2614122"/>
          </a:xfrm>
          <a:prstGeom prst="rect">
            <a:avLst/>
          </a:prstGeom>
        </p:spPr>
      </p:pic>
      <p:sp>
        <p:nvSpPr>
          <p:cNvPr id="11" name="Flecha arriba 10"/>
          <p:cNvSpPr/>
          <p:nvPr/>
        </p:nvSpPr>
        <p:spPr>
          <a:xfrm>
            <a:off x="5692705" y="6713392"/>
            <a:ext cx="278642" cy="1043002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965450" y="9519240"/>
            <a:ext cx="11300619" cy="71162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considero el índice -2, ¿cuál será el resultado?</a:t>
            </a:r>
          </a:p>
        </p:txBody>
      </p:sp>
    </p:spTree>
    <p:extLst>
      <p:ext uri="{BB962C8B-B14F-4D97-AF65-F5344CB8AC3E}">
        <p14:creationId xmlns:p14="http://schemas.microsoft.com/office/powerpoint/2010/main" val="21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922640"/>
            <a:ext cx="1389034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append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agregar 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elementos al final de la lista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5191982"/>
            <a:ext cx="7411520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(&lt;iterable&gt;)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916462"/>
            <a:ext cx="1299958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extend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añadir una lista a 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una lista inicial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5226249"/>
            <a:ext cx="7971853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7436" y="3901331"/>
            <a:ext cx="1634691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insert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añadir un elemento en una posición determinado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5195987"/>
            <a:ext cx="78759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6900" y="3901331"/>
            <a:ext cx="1776287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remove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permite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recibir como argumento un objeto y lo borra de la lista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94" y="5204865"/>
            <a:ext cx="6281056" cy="34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4066872"/>
            <a:ext cx="7848599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lang="es-CL" altLang="en-US" sz="4000" dirty="0" smtClean="0">
                <a:latin typeface="+mn-lt"/>
              </a:rPr>
              <a:t>pop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elimina el último elemento 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de la lista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0" y="3596730"/>
            <a:ext cx="4552950" cy="22764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892300" y="6195804"/>
            <a:ext cx="7854949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lang="es-CL" altLang="en-US" sz="4000" dirty="0" smtClean="0">
                <a:latin typeface="+mn-lt"/>
              </a:rPr>
              <a:t>pop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</a:t>
            </a:r>
            <a:r>
              <a:rPr lang="es-CL" altLang="en-US" sz="4000" dirty="0" smtClean="0">
                <a:latin typeface="+mn-lt"/>
              </a:rPr>
              <a:t>posición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), elimina el elemento que se encuentra en la posición ingresada.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50" y="6195804"/>
            <a:ext cx="4552950" cy="232900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5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901331"/>
            <a:ext cx="123444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reverse(), permite invertir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el orden de la lista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73" y="5059362"/>
            <a:ext cx="6384990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718540"/>
            <a:ext cx="143256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sort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permite ordenar los elementos de menor</a:t>
            </a:r>
            <a:r>
              <a:rPr kumimoji="0" lang="es-CL" altLang="en-US" sz="40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 mayor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5013196"/>
            <a:ext cx="6935096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8650" y="3718540"/>
            <a:ext cx="160782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 método </a:t>
            </a:r>
            <a:r>
              <a:rPr kumimoji="0" lang="es-CL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sort</a:t>
            </a:r>
            <a:r>
              <a:rPr kumimoji="0" lang="es-CL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(), también permite ordenar los elementos de mayor a menor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58" y="5067657"/>
            <a:ext cx="6895992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Iterar listas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188908"/>
            <a:ext cx="13944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MX" dirty="0" smtClean="0">
                <a:solidFill>
                  <a:srgbClr val="002060"/>
                </a:solidFill>
              </a:rPr>
              <a:t>Operaciones </a:t>
            </a:r>
            <a:r>
              <a:rPr lang="es-MX" dirty="0">
                <a:solidFill>
                  <a:srgbClr val="002060"/>
                </a:solidFill>
              </a:rPr>
              <a:t>con </a:t>
            </a:r>
            <a:r>
              <a:rPr lang="es-MX" dirty="0" smtClean="0">
                <a:solidFill>
                  <a:srgbClr val="002060"/>
                </a:solidFill>
              </a:rPr>
              <a:t>la lista</a:t>
            </a:r>
            <a:endParaRPr lang="es-CL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3866406"/>
            <a:ext cx="8124825" cy="50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0850" y="8702675"/>
            <a:ext cx="222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b="1" dirty="0" smtClean="0">
                <a:solidFill>
                  <a:schemeClr val="bg1"/>
                </a:solidFill>
              </a:rPr>
              <a:t>Listas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3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3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051050" y="8550275"/>
            <a:ext cx="1463040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 a tus compañeros y docente. 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 N°1</a:t>
            </a:r>
            <a:endParaRPr lang="es-CL" kern="0"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051050" y="2759075"/>
            <a:ext cx="14630400" cy="506292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 con tus compañeros sobre otras operaciones con las listas, por ejemplo:</a:t>
            </a: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 de la lista</a:t>
            </a: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 una lista.</a:t>
            </a: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Borrar los elementos de la lista.</a:t>
            </a: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Contar un elemento  x de la lista</a:t>
            </a: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051050" y="8550275"/>
            <a:ext cx="1463040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 a tus compañeros y docente. 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 N°2</a:t>
            </a:r>
            <a:endParaRPr lang="es-CL" kern="0" dirty="0"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051050" y="2759075"/>
            <a:ext cx="14630400" cy="506292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 con tus compañeros sobre 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MX" sz="3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(Cadena de Caracteres), por ejemplo: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lvl="0" algn="just">
              <a:spcBef>
                <a:spcPts val="720"/>
              </a:spcBef>
            </a:pPr>
            <a:endParaRPr lang="es-MX" sz="36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CL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Upper()</a:t>
            </a: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CL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Lower().</a:t>
            </a: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CL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</a:p>
          <a:p>
            <a:pPr marL="1447800" lvl="0" indent="-558800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s-CL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Replace()</a:t>
            </a: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5702300" y="4664075"/>
            <a:ext cx="14401800" cy="10772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prácticos semana 3</a:t>
            </a:r>
          </a:p>
          <a:p>
            <a:pPr algn="just"/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3400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xmlns="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89250" y="4674904"/>
            <a:ext cx="14935200" cy="1305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3200" dirty="0" smtClean="0">
                <a:latin typeface="+mn-lt"/>
                <a:ea typeface="Consolas"/>
                <a:cs typeface="Consolas"/>
              </a:rPr>
              <a:t>Declarar listas con la finalidad de realizar diferentes operaciones con sus elementos, de acuerdo a lo requerido.</a:t>
            </a:r>
            <a:endParaRPr lang="es-CL" altLang="en-US" sz="3200" dirty="0">
              <a:latin typeface="+mn-lt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518650" y="4122985"/>
            <a:ext cx="81534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MX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tipo de dato que permite almacenar datos de cualquier tipo. 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Listas</a:t>
            </a:r>
            <a:endParaRPr lang="es-CL" kern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3" y="3597275"/>
            <a:ext cx="5788667" cy="372427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7156450" y="4794466"/>
            <a:ext cx="1600200" cy="685800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Listas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232645"/>
            <a:ext cx="5690136" cy="2963067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650284" y="3025613"/>
            <a:ext cx="8596584" cy="25545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La imagen muestra que en cada caja podemos guardar un valor, sea este una variable numérica,  cadenas de caracteres, incluso una lista.</a:t>
            </a:r>
            <a:endParaRPr lang="es-MX" sz="4000" dirty="0">
              <a:solidFill>
                <a:srgbClr val="0070C0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7574349" y="4371278"/>
            <a:ext cx="1600200" cy="685800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0" y="6600109"/>
            <a:ext cx="12919218" cy="17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Listas</a:t>
            </a:r>
            <a:endParaRPr lang="es-CL" kern="0" dirty="0"/>
          </a:p>
        </p:txBody>
      </p:sp>
      <p:sp>
        <p:nvSpPr>
          <p:cNvPr id="13" name="Rectángulo 12"/>
          <p:cNvSpPr/>
          <p:nvPr/>
        </p:nvSpPr>
        <p:spPr>
          <a:xfrm>
            <a:off x="1746250" y="3173657"/>
            <a:ext cx="17221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 asemejan bastante a los </a:t>
            </a:r>
            <a:r>
              <a:rPr lang="es-C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si consideramos otros 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lenguajes de </a:t>
            </a: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94" y="7161069"/>
            <a:ext cx="7717712" cy="1506645"/>
          </a:xfrm>
          <a:prstGeom prst="rect">
            <a:avLst/>
          </a:prstGeom>
        </p:spPr>
      </p:pic>
      <p:sp>
        <p:nvSpPr>
          <p:cNvPr id="14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746250" y="5080036"/>
            <a:ext cx="163068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Si necesitamos incluir más de un valor dentro de la lista, sólo los separamos con coma.</a:t>
            </a:r>
          </a:p>
        </p:txBody>
      </p:sp>
    </p:spTree>
    <p:extLst>
      <p:ext uri="{BB962C8B-B14F-4D97-AF65-F5344CB8AC3E}">
        <p14:creationId xmlns:p14="http://schemas.microsoft.com/office/powerpoint/2010/main" val="7855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lista</a:t>
            </a:r>
            <a:endParaRPr lang="es-MX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Listas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3373684"/>
            <a:ext cx="10605900" cy="2316231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7563608" y="5678473"/>
            <a:ext cx="356870" cy="1585303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6089650" y="7407399"/>
            <a:ext cx="40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b="1" dirty="0" smtClean="0">
                <a:solidFill>
                  <a:srgbClr val="C00000"/>
                </a:solidFill>
              </a:rPr>
              <a:t>Nombre de la lista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118850" y="7453565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rgbClr val="C00000"/>
                </a:solidFill>
              </a:rPr>
              <a:t>Estos paréntesis de corchete indican que es una lista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5" name="Flecha arriba 14"/>
          <p:cNvSpPr/>
          <p:nvPr/>
        </p:nvSpPr>
        <p:spPr>
          <a:xfrm>
            <a:off x="13238480" y="5735982"/>
            <a:ext cx="356870" cy="1585303"/>
          </a:xfrm>
          <a:prstGeom prst="upArrow">
            <a:avLst/>
          </a:prstGeom>
          <a:noFill/>
          <a:ln w="50800"/>
          <a:scene3d>
            <a:camera prst="orthographicFront">
              <a:rot lat="9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s-MX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Listas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75050" y="3914881"/>
            <a:ext cx="12766636" cy="5296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 </a:t>
            </a: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ordenadas, </a:t>
            </a:r>
            <a:r>
              <a:rPr lang="es-CL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que mantienen </a:t>
            </a: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orden en el que han sido </a:t>
            </a:r>
            <a:r>
              <a:rPr lang="es-CL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definidas.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 formadas por tipos </a:t>
            </a:r>
            <a:r>
              <a:rPr lang="es-CL" alt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arbitrarios.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 indexadas con [i</a:t>
            </a:r>
            <a:r>
              <a:rPr lang="es-CL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pueden anidar, es decir, </a:t>
            </a:r>
            <a:r>
              <a:rPr lang="es-CL" alt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una lista dentro </a:t>
            </a: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L" alt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 mutables, ya que sus elementos pueden ser modificados</a:t>
            </a:r>
            <a:r>
              <a:rPr lang="es-CL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 dinámicas, ya que se pueden añadir o eliminar elementos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4650" y="10455275"/>
            <a:ext cx="735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Referencia: https</a:t>
            </a:r>
            <a:r>
              <a:rPr lang="en-US" sz="2400" dirty="0">
                <a:solidFill>
                  <a:srgbClr val="00B050"/>
                </a:solidFill>
              </a:rPr>
              <a:t>://ellibrodepython.com/listas-en-python</a:t>
            </a:r>
          </a:p>
        </p:txBody>
      </p:sp>
    </p:spTree>
    <p:extLst>
      <p:ext uri="{BB962C8B-B14F-4D97-AF65-F5344CB8AC3E}">
        <p14:creationId xmlns:p14="http://schemas.microsoft.com/office/powerpoint/2010/main" val="10348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2606675"/>
            <a:ext cx="11136088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una lista</a:t>
            </a:r>
            <a:endParaRPr lang="es-MX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Listas</a:t>
            </a:r>
            <a:endParaRPr lang="es-CL" kern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15" y="3885866"/>
            <a:ext cx="9027936" cy="1552575"/>
          </a:xfrm>
          <a:prstGeom prst="rect">
            <a:avLst/>
          </a:prstGeom>
        </p:spPr>
      </p:pic>
      <p:sp>
        <p:nvSpPr>
          <p:cNvPr id="12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1898650" y="6165989"/>
            <a:ext cx="169926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ejemplo muestra que posee 3 elementos y que para acceder a ellos, sólo se utiliza un índice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15" y="7788275"/>
            <a:ext cx="5244148" cy="2123880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745212" y="7801477"/>
            <a:ext cx="8444497" cy="1564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elemento 1 está en la posición 0</a:t>
            </a:r>
          </a:p>
          <a:p>
            <a:pPr marL="35560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A9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2800" dirty="0">
                <a:solidFill>
                  <a:srgbClr val="00A9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 </a:t>
            </a:r>
            <a:r>
              <a:rPr lang="es-MX" sz="2800" dirty="0" smtClean="0">
                <a:solidFill>
                  <a:srgbClr val="00A9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2800" dirty="0">
                <a:solidFill>
                  <a:srgbClr val="00A9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la posición </a:t>
            </a:r>
            <a:r>
              <a:rPr lang="es-MX" sz="2800" dirty="0" smtClean="0">
                <a:solidFill>
                  <a:srgbClr val="00A9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800" dirty="0">
              <a:solidFill>
                <a:srgbClr val="00A9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 </a:t>
            </a:r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MX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la posición </a:t>
            </a:r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C368C9-8DC7-4119-BCA2-58881E330E5A}"/>
</file>

<file path=customXml/itemProps2.xml><?xml version="1.0" encoding="utf-8"?>
<ds:datastoreItem xmlns:ds="http://schemas.openxmlformats.org/officeDocument/2006/customXml" ds:itemID="{0D6C20BD-2C36-4D8D-96C0-78EF66167FFE}"/>
</file>

<file path=customXml/itemProps3.xml><?xml version="1.0" encoding="utf-8"?>
<ds:datastoreItem xmlns:ds="http://schemas.openxmlformats.org/officeDocument/2006/customXml" ds:itemID="{897F7DE6-0F3B-4867-8C87-3E9CFF0BEE6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18893</TotalTime>
  <Words>418</Words>
  <Application>Microsoft Office PowerPoint</Application>
  <PresentationFormat>Personalizado</PresentationFormat>
  <Paragraphs>111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Montserrat-Light</vt:lpstr>
      <vt:lpstr>Wingdings</vt:lpstr>
      <vt:lpstr>Office Theme</vt:lpstr>
      <vt:lpstr>Presentación de PowerPoint</vt:lpstr>
      <vt:lpstr>Experiencia de Aprendizaje N° 3 Clase N°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127</cp:revision>
  <dcterms:created xsi:type="dcterms:W3CDTF">2021-04-02T01:36:00Z</dcterms:created>
  <dcterms:modified xsi:type="dcterms:W3CDTF">2022-01-02T01:30:42Z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