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7" r:id="rId2"/>
    <p:sldId id="276" r:id="rId3"/>
    <p:sldId id="272" r:id="rId4"/>
    <p:sldId id="274" r:id="rId5"/>
    <p:sldId id="296" r:id="rId6"/>
    <p:sldId id="297" r:id="rId7"/>
    <p:sldId id="299" r:id="rId8"/>
    <p:sldId id="301" r:id="rId9"/>
    <p:sldId id="302" r:id="rId10"/>
    <p:sldId id="340" r:id="rId11"/>
    <p:sldId id="341" r:id="rId12"/>
    <p:sldId id="335" r:id="rId13"/>
    <p:sldId id="336" r:id="rId14"/>
    <p:sldId id="337" r:id="rId15"/>
    <p:sldId id="338" r:id="rId16"/>
    <p:sldId id="303" r:id="rId17"/>
    <p:sldId id="330" r:id="rId18"/>
    <p:sldId id="308" r:id="rId19"/>
    <p:sldId id="312" r:id="rId20"/>
    <p:sldId id="313" r:id="rId21"/>
    <p:sldId id="316" r:id="rId22"/>
    <p:sldId id="317" r:id="rId23"/>
    <p:sldId id="321" r:id="rId24"/>
    <p:sldId id="320" r:id="rId25"/>
    <p:sldId id="323" r:id="rId26"/>
    <p:sldId id="324" r:id="rId27"/>
    <p:sldId id="339" r:id="rId28"/>
    <p:sldId id="342" r:id="rId29"/>
    <p:sldId id="331" r:id="rId30"/>
    <p:sldId id="292" r:id="rId31"/>
    <p:sldId id="332" r:id="rId32"/>
    <p:sldId id="333" r:id="rId33"/>
    <p:sldId id="334" r:id="rId34"/>
    <p:sldId id="293" r:id="rId35"/>
    <p:sldId id="294" r:id="rId36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849"/>
    <a:srgbClr val="307DE1"/>
    <a:srgbClr val="00A9D8"/>
    <a:srgbClr val="9EA4A8"/>
    <a:srgbClr val="E60C7E"/>
    <a:srgbClr val="C9D11E"/>
    <a:srgbClr val="434342"/>
    <a:srgbClr val="EB7A2C"/>
    <a:srgbClr val="D52155"/>
    <a:srgbClr val="D68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8" autoAdjust="0"/>
    <p:restoredTop sz="94669"/>
  </p:normalViewPr>
  <p:slideViewPr>
    <p:cSldViewPr>
      <p:cViewPr varScale="1">
        <p:scale>
          <a:sx n="37" d="100"/>
          <a:sy n="37" d="100"/>
        </p:scale>
        <p:origin x="512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2FC1-45C8-44EC-874C-A0C4F02637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https://www.youtube.com/watch?v=Kucgc6NpGwc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388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Profesor, revisar Guía ejercicios Experiencia 1 para designar ejercicios a trabajar.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443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20104100" cy="22283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968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1402203" y="1684535"/>
            <a:ext cx="815828" cy="1087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968" dirty="0"/>
          </a:p>
        </p:txBody>
      </p:sp>
    </p:spTree>
    <p:extLst>
      <p:ext uri="{BB962C8B-B14F-4D97-AF65-F5344CB8AC3E}">
        <p14:creationId xmlns:p14="http://schemas.microsoft.com/office/powerpoint/2010/main" val="33975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808" y="3513230"/>
            <a:ext cx="17088485" cy="131574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5615" y="6408632"/>
            <a:ext cx="1407287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84C1D52C-9431-5644-AED1-5F2D7AE8DD15}" type="datetimeFigureOut">
              <a:rPr lang="es-ES" smtClean="0"/>
              <a:t>23/12/2021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0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ucgc6NpGw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youtu.be/8gpgkbpdIc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Variable y Constante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6250" y="3063875"/>
            <a:ext cx="16306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rgbClr val="C00000"/>
                </a:solidFill>
              </a:rPr>
              <a:t>Variable:</a:t>
            </a:r>
          </a:p>
          <a:p>
            <a:r>
              <a:rPr lang="es-MX" sz="4000" dirty="0" smtClean="0"/>
              <a:t>Es aquella que recibe un valor y que puede cambiar durante la ejecución de un algoritmo o programa</a:t>
            </a:r>
          </a:p>
          <a:p>
            <a:endParaRPr lang="es-MX" sz="4000" dirty="0" smtClean="0">
              <a:solidFill>
                <a:srgbClr val="C00000"/>
              </a:solidFill>
            </a:endParaRPr>
          </a:p>
          <a:p>
            <a:r>
              <a:rPr lang="es-MX" sz="4000" dirty="0" smtClean="0">
                <a:solidFill>
                  <a:srgbClr val="C00000"/>
                </a:solidFill>
              </a:rPr>
              <a:t>Ejemplo: </a:t>
            </a:r>
          </a:p>
          <a:p>
            <a:pPr lvl="2"/>
            <a:r>
              <a:rPr lang="es-MX" sz="4000" dirty="0"/>
              <a:t>s</a:t>
            </a:r>
            <a:r>
              <a:rPr lang="es-MX" sz="4000" dirty="0" smtClean="0"/>
              <a:t>uma=0</a:t>
            </a:r>
          </a:p>
          <a:p>
            <a:pPr lvl="2"/>
            <a:r>
              <a:rPr lang="es-MX" sz="4000" dirty="0" smtClean="0"/>
              <a:t>i=1</a:t>
            </a:r>
          </a:p>
          <a:p>
            <a:pPr lvl="2"/>
            <a:r>
              <a:rPr lang="es-MX" sz="4000" dirty="0"/>
              <a:t>s</a:t>
            </a:r>
            <a:r>
              <a:rPr lang="es-MX" sz="4000" dirty="0" smtClean="0"/>
              <a:t>uma=suma * i</a:t>
            </a:r>
          </a:p>
          <a:p>
            <a:endParaRPr lang="es-MX" sz="4000" dirty="0" smtClean="0"/>
          </a:p>
          <a:p>
            <a:r>
              <a:rPr lang="es-MX" sz="4000" dirty="0" smtClean="0"/>
              <a:t>El valor inicial de suma es cero, luego cambia a 1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496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Variable y Constante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6250" y="3063875"/>
            <a:ext cx="1630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rgbClr val="C00000"/>
                </a:solidFill>
              </a:rPr>
              <a:t>Constante:</a:t>
            </a:r>
          </a:p>
          <a:p>
            <a:r>
              <a:rPr lang="es-MX" sz="4000" dirty="0" smtClean="0"/>
              <a:t>Es aquella que recibe un valor y que no cambia durante la ejecución de un algoritmo o programa</a:t>
            </a:r>
          </a:p>
          <a:p>
            <a:endParaRPr lang="es-MX" sz="4000" dirty="0" smtClean="0">
              <a:solidFill>
                <a:srgbClr val="C00000"/>
              </a:solidFill>
            </a:endParaRPr>
          </a:p>
          <a:p>
            <a:r>
              <a:rPr lang="es-MX" sz="4000" dirty="0" smtClean="0">
                <a:solidFill>
                  <a:srgbClr val="C00000"/>
                </a:solidFill>
              </a:rPr>
              <a:t>Ejemplo: </a:t>
            </a:r>
          </a:p>
          <a:p>
            <a:pPr lvl="2"/>
            <a:r>
              <a:rPr lang="es-MX" sz="4000" dirty="0" smtClean="0"/>
              <a:t>PI= 3,1416</a:t>
            </a:r>
          </a:p>
          <a:p>
            <a:endParaRPr lang="es-MX" sz="4000" dirty="0" smtClean="0"/>
          </a:p>
          <a:p>
            <a:r>
              <a:rPr lang="es-MX" sz="4000" dirty="0"/>
              <a:t>E</a:t>
            </a:r>
            <a:r>
              <a:rPr lang="es-MX" sz="4000" dirty="0" smtClean="0"/>
              <a:t>l valor de PI, siempre será 3,1416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91127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Instrucciones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6250" y="3063875"/>
            <a:ext cx="1630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rgbClr val="000000"/>
                </a:solidFill>
              </a:rPr>
              <a:t>Son acciones básicas </a:t>
            </a:r>
            <a:r>
              <a:rPr lang="es-MX" sz="4000" dirty="0">
                <a:solidFill>
                  <a:srgbClr val="000000"/>
                </a:solidFill>
              </a:rPr>
              <a:t>que </a:t>
            </a:r>
            <a:r>
              <a:rPr lang="es-MX" sz="4000" dirty="0" smtClean="0">
                <a:solidFill>
                  <a:srgbClr val="000000"/>
                </a:solidFill>
              </a:rPr>
              <a:t>permiten la transformación de los </a:t>
            </a:r>
            <a:r>
              <a:rPr lang="es-MX" sz="4000" dirty="0">
                <a:solidFill>
                  <a:srgbClr val="000000"/>
                </a:solidFill>
              </a:rPr>
              <a:t>datos de entrada en información </a:t>
            </a:r>
            <a:r>
              <a:rPr lang="es-MX" sz="4000" dirty="0" smtClean="0">
                <a:solidFill>
                  <a:srgbClr val="000000"/>
                </a:solidFill>
              </a:rPr>
              <a:t>valiosa y útil </a:t>
            </a:r>
            <a:r>
              <a:rPr lang="es-MX" sz="4000" dirty="0">
                <a:solidFill>
                  <a:srgbClr val="000000"/>
                </a:solidFill>
              </a:rPr>
              <a:t>para </a:t>
            </a:r>
            <a:r>
              <a:rPr lang="es-MX" sz="4000" dirty="0" smtClean="0">
                <a:solidFill>
                  <a:srgbClr val="000000"/>
                </a:solidFill>
              </a:rPr>
              <a:t>quién la utilizará (usuario).</a:t>
            </a:r>
            <a:endParaRPr lang="es-MX" sz="4000" dirty="0"/>
          </a:p>
          <a:p>
            <a:r>
              <a:rPr lang="es-MX" sz="4000" dirty="0"/>
              <a:t/>
            </a:r>
            <a:br>
              <a:rPr lang="es-MX" sz="4000" dirty="0"/>
            </a:br>
            <a:r>
              <a:rPr lang="es-MX" sz="4000" b="1" dirty="0">
                <a:solidFill>
                  <a:srgbClr val="0070C0"/>
                </a:solidFill>
              </a:rPr>
              <a:t>Tipos de instrucciones:</a:t>
            </a:r>
          </a:p>
          <a:p>
            <a:pPr marL="1169988" indent="-447675" fontAlgn="base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Entrada.</a:t>
            </a:r>
          </a:p>
          <a:p>
            <a:pPr marL="1169988" indent="-447675" fontAlgn="base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Salida.</a:t>
            </a:r>
          </a:p>
          <a:p>
            <a:pPr marL="1169988" indent="-447675" fontAlgn="base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61499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Instrucciones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89050" y="2573967"/>
            <a:ext cx="1630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fontAlgn="base"/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</a:t>
            </a:r>
            <a:r>
              <a:rPr lang="es-MX" sz="4000" dirty="0" smtClean="0">
                <a:solidFill>
                  <a:srgbClr val="C00000"/>
                </a:solidFill>
              </a:rPr>
              <a:t>Entrada:</a:t>
            </a:r>
            <a:endParaRPr lang="es-MX" sz="4000" dirty="0">
              <a:solidFill>
                <a:srgbClr val="C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32050" y="3314948"/>
            <a:ext cx="131826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</a:rPr>
              <a:t>Son aquellas que se </a:t>
            </a:r>
            <a:r>
              <a:rPr lang="es-MX" sz="3200" dirty="0">
                <a:solidFill>
                  <a:srgbClr val="000000"/>
                </a:solidFill>
              </a:rPr>
              <a:t>utilizan para ingresar los datos de entrada al </a:t>
            </a:r>
            <a:r>
              <a:rPr lang="es-MX" sz="3600" dirty="0">
                <a:solidFill>
                  <a:srgbClr val="000000"/>
                </a:solidFill>
              </a:rPr>
              <a:t>algoritmo</a:t>
            </a:r>
            <a:r>
              <a:rPr lang="es-MX" sz="3200" dirty="0">
                <a:solidFill>
                  <a:srgbClr val="000000"/>
                </a:solidFill>
              </a:rPr>
              <a:t>.</a:t>
            </a:r>
            <a:endParaRPr lang="es-MX" sz="3200" dirty="0"/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>
                <a:solidFill>
                  <a:srgbClr val="000000"/>
                </a:solidFill>
              </a:rPr>
              <a:t>Sintaxis</a:t>
            </a:r>
            <a:r>
              <a:rPr lang="es-MX" sz="32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s-MX" sz="3200" b="1" dirty="0">
                <a:solidFill>
                  <a:srgbClr val="000000"/>
                </a:solidFill>
              </a:rPr>
              <a:t>	</a:t>
            </a:r>
            <a:r>
              <a:rPr lang="es-MX" sz="3200" b="1" dirty="0" smtClean="0">
                <a:solidFill>
                  <a:srgbClr val="0070C0"/>
                </a:solidFill>
              </a:rPr>
              <a:t>Leer </a:t>
            </a:r>
            <a:r>
              <a:rPr lang="es-MX" sz="3200" b="1" dirty="0" err="1" smtClean="0">
                <a:solidFill>
                  <a:srgbClr val="0070C0"/>
                </a:solidFill>
              </a:rPr>
              <a:t>nombre_variable</a:t>
            </a:r>
            <a:endParaRPr lang="es-MX" sz="3200" b="1" dirty="0">
              <a:solidFill>
                <a:srgbClr val="0070C0"/>
              </a:solidFill>
            </a:endParaRPr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/>
              <a:t>Ejemplo</a:t>
            </a:r>
            <a:r>
              <a:rPr lang="es-MX" sz="3200" dirty="0" smtClean="0"/>
              <a:t>:</a:t>
            </a:r>
          </a:p>
          <a:p>
            <a:r>
              <a:rPr lang="es-MX" sz="3200" dirty="0"/>
              <a:t>	</a:t>
            </a:r>
            <a:r>
              <a:rPr lang="es-MX" sz="3200" dirty="0">
                <a:solidFill>
                  <a:srgbClr val="0070C0"/>
                </a:solidFill>
              </a:rPr>
              <a:t>Leer </a:t>
            </a:r>
            <a:r>
              <a:rPr lang="es-MX" sz="3200" dirty="0" smtClean="0">
                <a:solidFill>
                  <a:srgbClr val="0070C0"/>
                </a:solidFill>
              </a:rPr>
              <a:t>A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>
                <a:solidFill>
                  <a:srgbClr val="0070C0"/>
                </a:solidFill>
              </a:rPr>
              <a:t>Leer B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>
                <a:solidFill>
                  <a:srgbClr val="0070C0"/>
                </a:solidFill>
              </a:rPr>
              <a:t>Leer C</a:t>
            </a:r>
            <a:endParaRPr lang="es-MX" sz="3200" dirty="0">
              <a:solidFill>
                <a:srgbClr val="0070C0"/>
              </a:solidFill>
            </a:endParaRPr>
          </a:p>
          <a:p>
            <a:r>
              <a:rPr lang="es-MX" sz="3200" dirty="0">
                <a:solidFill>
                  <a:srgbClr val="000000"/>
                </a:solidFill>
              </a:rPr>
              <a:t/>
            </a:r>
            <a:br>
              <a:rPr lang="es-MX" sz="3200" dirty="0">
                <a:solidFill>
                  <a:srgbClr val="000000"/>
                </a:solidFill>
              </a:rPr>
            </a:br>
            <a:r>
              <a:rPr lang="es-MX" sz="3200" dirty="0" smtClean="0">
                <a:solidFill>
                  <a:srgbClr val="00B050"/>
                </a:solidFill>
              </a:rPr>
              <a:t>Si damos valores a las variables, sería:</a:t>
            </a:r>
          </a:p>
          <a:p>
            <a:r>
              <a:rPr lang="es-MX" sz="3200" dirty="0" smtClean="0">
                <a:solidFill>
                  <a:srgbClr val="000000"/>
                </a:solidFill>
              </a:rPr>
              <a:t>	</a:t>
            </a:r>
            <a:r>
              <a:rPr lang="es-MX" sz="3200" dirty="0" smtClean="0">
                <a:solidFill>
                  <a:srgbClr val="0070C0"/>
                </a:solidFill>
              </a:rPr>
              <a:t>A </a:t>
            </a:r>
            <a:r>
              <a:rPr lang="es-MX" sz="3200" dirty="0">
                <a:solidFill>
                  <a:srgbClr val="0070C0"/>
                </a:solidFill>
              </a:rPr>
              <a:t>= </a:t>
            </a:r>
            <a:r>
              <a:rPr lang="es-MX" sz="3200" dirty="0" smtClean="0">
                <a:solidFill>
                  <a:srgbClr val="0070C0"/>
                </a:solidFill>
              </a:rPr>
              <a:t>5	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>
                <a:solidFill>
                  <a:srgbClr val="0070C0"/>
                </a:solidFill>
              </a:rPr>
              <a:t>B </a:t>
            </a:r>
            <a:r>
              <a:rPr lang="es-MX" sz="3200" dirty="0">
                <a:solidFill>
                  <a:srgbClr val="0070C0"/>
                </a:solidFill>
              </a:rPr>
              <a:t>= </a:t>
            </a:r>
            <a:r>
              <a:rPr lang="es-MX" sz="3200" dirty="0" smtClean="0">
                <a:solidFill>
                  <a:srgbClr val="0070C0"/>
                </a:solidFill>
              </a:rPr>
              <a:t>6	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>
                <a:solidFill>
                  <a:srgbClr val="0070C0"/>
                </a:solidFill>
              </a:rPr>
              <a:t>C </a:t>
            </a:r>
            <a:r>
              <a:rPr lang="es-MX" sz="3200" dirty="0">
                <a:solidFill>
                  <a:srgbClr val="0070C0"/>
                </a:solidFill>
              </a:rPr>
              <a:t>= </a:t>
            </a:r>
            <a:r>
              <a:rPr lang="es-MX" sz="3200" dirty="0" smtClean="0">
                <a:solidFill>
                  <a:srgbClr val="0070C0"/>
                </a:solidFill>
              </a:rPr>
              <a:t>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13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Instrucciones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89050" y="2584617"/>
            <a:ext cx="1630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fontAlgn="base"/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</a:t>
            </a:r>
            <a:r>
              <a:rPr lang="es-MX" sz="4000" dirty="0" smtClean="0">
                <a:solidFill>
                  <a:srgbClr val="C00000"/>
                </a:solidFill>
              </a:rPr>
              <a:t>Salida:</a:t>
            </a:r>
            <a:endParaRPr lang="es-MX" sz="4000" dirty="0">
              <a:solidFill>
                <a:srgbClr val="C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79650" y="3818433"/>
            <a:ext cx="16383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</a:rPr>
              <a:t>Son aquellas que entregan los resultados del proceso del algoritmo y mostrar algún texto.</a:t>
            </a:r>
            <a:endParaRPr lang="es-MX" sz="3200" dirty="0"/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>
                <a:solidFill>
                  <a:srgbClr val="000000"/>
                </a:solidFill>
              </a:rPr>
              <a:t>Sintaxis</a:t>
            </a:r>
            <a:r>
              <a:rPr lang="es-MX" sz="32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s-MX" sz="3200" b="1" dirty="0">
                <a:solidFill>
                  <a:srgbClr val="000000"/>
                </a:solidFill>
              </a:rPr>
              <a:t>	</a:t>
            </a:r>
            <a:r>
              <a:rPr lang="es-MX" sz="3200" b="1" dirty="0" smtClean="0">
                <a:solidFill>
                  <a:srgbClr val="000000"/>
                </a:solidFill>
              </a:rPr>
              <a:t>Imprimir </a:t>
            </a:r>
            <a:r>
              <a:rPr lang="es-MX" sz="3200" b="1" dirty="0" err="1" smtClean="0">
                <a:solidFill>
                  <a:srgbClr val="0070C0"/>
                </a:solidFill>
              </a:rPr>
              <a:t>nombre_variable</a:t>
            </a:r>
            <a:r>
              <a:rPr lang="es-MX" sz="3200" b="1" dirty="0" smtClean="0">
                <a:solidFill>
                  <a:srgbClr val="0070C0"/>
                </a:solidFill>
              </a:rPr>
              <a:t> o texto</a:t>
            </a:r>
          </a:p>
          <a:p>
            <a:r>
              <a:rPr lang="es-MX" sz="3200" b="1" dirty="0">
                <a:solidFill>
                  <a:srgbClr val="0070C0"/>
                </a:solidFill>
              </a:rPr>
              <a:t>	</a:t>
            </a:r>
            <a:r>
              <a:rPr lang="es-MX" sz="3200" b="1" dirty="0" smtClean="0"/>
              <a:t>Mostrar</a:t>
            </a:r>
            <a:r>
              <a:rPr lang="es-MX" sz="3200" b="1" dirty="0" smtClean="0">
                <a:solidFill>
                  <a:srgbClr val="0070C0"/>
                </a:solidFill>
              </a:rPr>
              <a:t> </a:t>
            </a:r>
            <a:r>
              <a:rPr lang="es-MX" sz="3200" b="1" dirty="0" err="1">
                <a:solidFill>
                  <a:srgbClr val="0070C0"/>
                </a:solidFill>
              </a:rPr>
              <a:t>nombre_variable</a:t>
            </a:r>
            <a:r>
              <a:rPr lang="es-MX" sz="3200" b="1" dirty="0">
                <a:solidFill>
                  <a:srgbClr val="0070C0"/>
                </a:solidFill>
              </a:rPr>
              <a:t> o texto</a:t>
            </a:r>
          </a:p>
          <a:p>
            <a:endParaRPr lang="es-MX" sz="3200" b="1" dirty="0">
              <a:solidFill>
                <a:srgbClr val="0070C0"/>
              </a:solidFill>
            </a:endParaRPr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/>
              <a:t>Ejemplo</a:t>
            </a:r>
            <a:r>
              <a:rPr lang="es-MX" sz="3200" dirty="0" smtClean="0"/>
              <a:t>:</a:t>
            </a:r>
          </a:p>
          <a:p>
            <a:r>
              <a:rPr lang="es-MX" sz="3200" dirty="0"/>
              <a:t>	</a:t>
            </a:r>
            <a:r>
              <a:rPr lang="es-MX" sz="3200" dirty="0" smtClean="0"/>
              <a:t>Imprimir </a:t>
            </a:r>
            <a:r>
              <a:rPr lang="es-MX" sz="3200" dirty="0" smtClean="0">
                <a:solidFill>
                  <a:srgbClr val="0070C0"/>
                </a:solidFill>
              </a:rPr>
              <a:t>“El valor de A es: “, A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/>
              <a:t>Mostrar</a:t>
            </a:r>
            <a:r>
              <a:rPr lang="es-MX" sz="3200" dirty="0" smtClean="0">
                <a:solidFill>
                  <a:srgbClr val="0070C0"/>
                </a:solidFill>
              </a:rPr>
              <a:t> “Mi nombre es ……”</a:t>
            </a:r>
            <a:endParaRPr lang="es-MX" sz="3200" dirty="0">
              <a:solidFill>
                <a:srgbClr val="0070C0"/>
              </a:solidFill>
            </a:endParaRPr>
          </a:p>
          <a:p>
            <a:r>
              <a:rPr lang="es-MX" sz="3200" dirty="0">
                <a:solidFill>
                  <a:srgbClr val="000000"/>
                </a:solidFill>
              </a:rPr>
              <a:t/>
            </a:r>
            <a:br>
              <a:rPr lang="es-MX" sz="3200" dirty="0">
                <a:solidFill>
                  <a:srgbClr val="000000"/>
                </a:solidFill>
              </a:rPr>
            </a:br>
            <a:r>
              <a:rPr lang="es-MX" sz="3200" dirty="0"/>
              <a:t/>
            </a:r>
            <a:br>
              <a:rPr lang="es-MX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537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Instrucciones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89050" y="2584617"/>
            <a:ext cx="1630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fontAlgn="base"/>
            <a:r>
              <a:rPr lang="es-MX" sz="4000" dirty="0" smtClean="0">
                <a:solidFill>
                  <a:srgbClr val="C00000"/>
                </a:solidFill>
              </a:rPr>
              <a:t>Instrucciones </a:t>
            </a:r>
            <a:r>
              <a:rPr lang="es-MX" sz="4000" dirty="0">
                <a:solidFill>
                  <a:srgbClr val="C00000"/>
                </a:solidFill>
              </a:rPr>
              <a:t>de </a:t>
            </a:r>
            <a:r>
              <a:rPr lang="es-MX" sz="4000" dirty="0" smtClean="0">
                <a:solidFill>
                  <a:srgbClr val="C00000"/>
                </a:solidFill>
              </a:rPr>
              <a:t>Asignación:</a:t>
            </a:r>
            <a:endParaRPr lang="es-MX" sz="4000" dirty="0">
              <a:solidFill>
                <a:srgbClr val="C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79650" y="3818433"/>
            <a:ext cx="16383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</a:rPr>
              <a:t>Son aquellas que permiten que una variable tenga un valor determinado.</a:t>
            </a:r>
            <a:endParaRPr lang="es-MX" sz="3200" dirty="0"/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>
                <a:solidFill>
                  <a:srgbClr val="000000"/>
                </a:solidFill>
              </a:rPr>
              <a:t>Sintaxis</a:t>
            </a:r>
            <a:r>
              <a:rPr lang="es-MX" sz="32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s-MX" sz="3200" b="1" dirty="0">
                <a:solidFill>
                  <a:srgbClr val="000000"/>
                </a:solidFill>
              </a:rPr>
              <a:t>	</a:t>
            </a:r>
            <a:r>
              <a:rPr lang="es-MX" sz="3200" b="1" dirty="0" err="1" smtClean="0"/>
              <a:t>nombre_variabl</a:t>
            </a:r>
            <a:r>
              <a:rPr lang="es-MX" sz="3200" b="1" dirty="0">
                <a:solidFill>
                  <a:srgbClr val="0070C0"/>
                </a:solidFill>
              </a:rPr>
              <a:t> </a:t>
            </a:r>
            <a:r>
              <a:rPr lang="es-MX" sz="3200" b="1" dirty="0" smtClean="0">
                <a:solidFill>
                  <a:srgbClr val="0070C0"/>
                </a:solidFill>
              </a:rPr>
              <a:t>= expresión o valor</a:t>
            </a:r>
          </a:p>
          <a:p>
            <a:endParaRPr lang="es-MX" sz="3200" b="1" dirty="0">
              <a:solidFill>
                <a:srgbClr val="0070C0"/>
              </a:solidFill>
            </a:endParaRPr>
          </a:p>
          <a:p>
            <a:r>
              <a:rPr lang="es-MX" sz="3200" dirty="0"/>
              <a:t/>
            </a:r>
            <a:br>
              <a:rPr lang="es-MX" sz="3200" dirty="0"/>
            </a:br>
            <a:r>
              <a:rPr lang="es-MX" sz="3200" b="1" dirty="0" smtClean="0"/>
              <a:t>Ejemplo</a:t>
            </a:r>
            <a:r>
              <a:rPr lang="es-MX" sz="3200" dirty="0" smtClean="0"/>
              <a:t>:</a:t>
            </a:r>
          </a:p>
          <a:p>
            <a:r>
              <a:rPr lang="es-MX" sz="3200" dirty="0"/>
              <a:t>	</a:t>
            </a:r>
            <a:r>
              <a:rPr lang="es-MX" sz="3200" dirty="0" smtClean="0"/>
              <a:t>A = 5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/>
              <a:t>Total =</a:t>
            </a:r>
            <a:r>
              <a:rPr lang="es-MX" sz="3200" dirty="0" smtClean="0">
                <a:solidFill>
                  <a:srgbClr val="0070C0"/>
                </a:solidFill>
              </a:rPr>
              <a:t> A * 3</a:t>
            </a:r>
          </a:p>
          <a:p>
            <a:r>
              <a:rPr lang="es-MX" sz="3200" dirty="0">
                <a:solidFill>
                  <a:srgbClr val="0070C0"/>
                </a:solidFill>
              </a:rPr>
              <a:t>	</a:t>
            </a:r>
            <a:r>
              <a:rPr lang="es-MX" sz="3200" dirty="0" smtClean="0"/>
              <a:t>Nombre =</a:t>
            </a:r>
            <a:r>
              <a:rPr lang="es-MX" sz="3200" dirty="0" smtClean="0">
                <a:solidFill>
                  <a:srgbClr val="0070C0"/>
                </a:solidFill>
              </a:rPr>
              <a:t> “</a:t>
            </a:r>
            <a:r>
              <a:rPr lang="es-MX" sz="3200" dirty="0" err="1" smtClean="0">
                <a:solidFill>
                  <a:srgbClr val="0070C0"/>
                </a:solidFill>
              </a:rPr>
              <a:t>Ines</a:t>
            </a:r>
            <a:r>
              <a:rPr lang="es-MX" sz="3200" dirty="0" smtClean="0">
                <a:solidFill>
                  <a:srgbClr val="0070C0"/>
                </a:solidFill>
              </a:rPr>
              <a:t>”</a:t>
            </a:r>
            <a:endParaRPr lang="es-MX" sz="3200" dirty="0">
              <a:solidFill>
                <a:srgbClr val="0070C0"/>
              </a:solidFill>
            </a:endParaRPr>
          </a:p>
          <a:p>
            <a:r>
              <a:rPr lang="es-MX" sz="3200" dirty="0">
                <a:solidFill>
                  <a:srgbClr val="000000"/>
                </a:solidFill>
              </a:rPr>
              <a:t/>
            </a:r>
            <a:br>
              <a:rPr lang="es-MX" sz="3200" dirty="0">
                <a:solidFill>
                  <a:srgbClr val="000000"/>
                </a:solidFill>
              </a:rPr>
            </a:br>
            <a:r>
              <a:rPr lang="es-MX" sz="3200" dirty="0"/>
              <a:t/>
            </a:r>
            <a:br>
              <a:rPr lang="es-MX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42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5250" y="1254494"/>
            <a:ext cx="10947378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ACTIVIDAD: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6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803650" y="2987675"/>
            <a:ext cx="10103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/>
              <a:t>Mostrar su nombre y apellido por pantalla</a:t>
            </a:r>
            <a:endParaRPr lang="en-US" sz="4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3757116"/>
            <a:ext cx="12121515" cy="3600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432050" y="8127007"/>
            <a:ext cx="15177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rgbClr val="C00000"/>
                </a:solidFill>
              </a:rPr>
              <a:t>Analiza con el docente y tus compañeros, cuáles son las características de este programa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51450" y="1421446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Tipos de Datos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65250" y="3424204"/>
            <a:ext cx="1645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4000" b="1" dirty="0" smtClean="0"/>
              <a:t>Numérico</a:t>
            </a:r>
            <a:r>
              <a:rPr lang="es-CL" sz="4000" dirty="0" smtClean="0"/>
              <a:t>: Estos pueden ser </a:t>
            </a:r>
            <a:r>
              <a:rPr lang="es-CL" sz="4000" b="1" dirty="0">
                <a:solidFill>
                  <a:srgbClr val="0070C0"/>
                </a:solidFill>
              </a:rPr>
              <a:t>E</a:t>
            </a:r>
            <a:r>
              <a:rPr lang="es-CL" sz="4000" b="1" dirty="0" smtClean="0">
                <a:solidFill>
                  <a:srgbClr val="0070C0"/>
                </a:solidFill>
              </a:rPr>
              <a:t>ntero (3) o </a:t>
            </a:r>
            <a:r>
              <a:rPr lang="es-CL" sz="4000" b="1" dirty="0">
                <a:solidFill>
                  <a:srgbClr val="0070C0"/>
                </a:solidFill>
              </a:rPr>
              <a:t>R</a:t>
            </a:r>
            <a:r>
              <a:rPr lang="es-CL" sz="4000" b="1" dirty="0" smtClean="0">
                <a:solidFill>
                  <a:srgbClr val="0070C0"/>
                </a:solidFill>
              </a:rPr>
              <a:t>eal (3.5)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4000" b="1" dirty="0" smtClean="0"/>
              <a:t>Lógico o Booleano</a:t>
            </a:r>
            <a:r>
              <a:rPr lang="es-CL" sz="4000" dirty="0" smtClean="0"/>
              <a:t>: que puede tomar sólo un valor </a:t>
            </a:r>
            <a:r>
              <a:rPr lang="es-CL" sz="4000" b="1" dirty="0" smtClean="0">
                <a:solidFill>
                  <a:srgbClr val="0070C0"/>
                </a:solidFill>
              </a:rPr>
              <a:t>Verdadero (V) o Falso (F)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4000" b="1" dirty="0" smtClean="0"/>
              <a:t>Caracter</a:t>
            </a:r>
            <a:r>
              <a:rPr lang="es-CL" sz="4000" dirty="0" smtClean="0"/>
              <a:t>: Puede ser </a:t>
            </a:r>
            <a:r>
              <a:rPr lang="es-CL" sz="4000" b="1" dirty="0" smtClean="0">
                <a:solidFill>
                  <a:srgbClr val="0070C0"/>
                </a:solidFill>
              </a:rPr>
              <a:t>un carácter ‘A’ o una cadena de caracteres “Hola”</a:t>
            </a:r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49" y="5960459"/>
            <a:ext cx="7999869" cy="35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65759" y="1235075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Tipos de Datos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6332" b="6422"/>
          <a:stretch/>
        </p:blipFill>
        <p:spPr>
          <a:xfrm>
            <a:off x="3575050" y="3368676"/>
            <a:ext cx="12344400" cy="6000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365250" y="2274080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b="1" dirty="0" smtClean="0"/>
              <a:t>Ejemplos:</a:t>
            </a:r>
            <a:endParaRPr lang="en-US" sz="4400" b="1" dirty="0"/>
          </a:p>
        </p:txBody>
      </p:sp>
      <p:sp>
        <p:nvSpPr>
          <p:cNvPr id="9" name="Rectángulo 8"/>
          <p:cNvSpPr/>
          <p:nvPr/>
        </p:nvSpPr>
        <p:spPr>
          <a:xfrm>
            <a:off x="3019446" y="9681695"/>
            <a:ext cx="13455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Video Declarar variables: https</a:t>
            </a:r>
            <a:r>
              <a:rPr lang="en-US" sz="3200" b="1" dirty="0">
                <a:solidFill>
                  <a:srgbClr val="0070C0"/>
                </a:solidFill>
              </a:rPr>
              <a:t>://www.youtube.com/watch?v=RUTnI6xEbpQ</a:t>
            </a:r>
          </a:p>
        </p:txBody>
      </p:sp>
    </p:spTree>
    <p:extLst>
      <p:ext uri="{BB962C8B-B14F-4D97-AF65-F5344CB8AC3E}">
        <p14:creationId xmlns:p14="http://schemas.microsoft.com/office/powerpoint/2010/main" val="55508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450" y="930275"/>
            <a:ext cx="1893296" cy="17168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27650" y="1220869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Aritméticas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3776184"/>
            <a:ext cx="4562475" cy="4454052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57224"/>
              </p:ext>
            </p:extLst>
          </p:nvPr>
        </p:nvGraphicFramePr>
        <p:xfrm>
          <a:off x="7461250" y="3749675"/>
          <a:ext cx="98514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823">
                  <a:extLst>
                    <a:ext uri="{9D8B030D-6E8A-4147-A177-3AD203B41FA5}">
                      <a16:colId xmlns:a16="http://schemas.microsoft.com/office/drawing/2014/main" val="184967530"/>
                    </a:ext>
                  </a:extLst>
                </a:gridCol>
                <a:gridCol w="3212178">
                  <a:extLst>
                    <a:ext uri="{9D8B030D-6E8A-4147-A177-3AD203B41FA5}">
                      <a16:colId xmlns:a16="http://schemas.microsoft.com/office/drawing/2014/main" val="27571577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24610564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3573263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Operador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Función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Operación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Resultado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093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Sumar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</a:t>
                      </a:r>
                      <a:r>
                        <a:rPr lang="es-CL" sz="3600" baseline="0" dirty="0" smtClean="0"/>
                        <a:t> + 2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201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-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Restar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10 - 2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61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Multiplicar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 *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20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580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/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Dividir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 /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22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3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Exponenciación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 </a:t>
                      </a:r>
                      <a:r>
                        <a:rPr lang="en-US" sz="3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495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Mod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Resto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10</a:t>
                      </a:r>
                      <a:r>
                        <a:rPr lang="es-CL" sz="3600" baseline="0" dirty="0" smtClean="0"/>
                        <a:t> mod 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272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841033" y="8882445"/>
            <a:ext cx="16837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rgbClr val="0070C0"/>
                </a:solidFill>
              </a:rPr>
              <a:t>Jerarquía de los operadores aritméticos</a:t>
            </a:r>
            <a:r>
              <a:rPr lang="es-CL" sz="3200" dirty="0" smtClean="0">
                <a:solidFill>
                  <a:srgbClr val="0070C0"/>
                </a:solidFill>
              </a:rPr>
              <a:t>: </a:t>
            </a:r>
          </a:p>
          <a:p>
            <a:r>
              <a:rPr lang="es-CL" sz="3200" dirty="0" smtClean="0">
                <a:solidFill>
                  <a:srgbClr val="0070C0"/>
                </a:solidFill>
              </a:rPr>
              <a:t>Es la misma que se utiliza en una expresión algebraica, considerando primero siempre los paréntesis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77706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Conociendo Pseudocódigo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327650" y="1220869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Aritméticas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30341" y="3040330"/>
            <a:ext cx="16459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4000" b="1" dirty="0" smtClean="0">
                <a:solidFill>
                  <a:srgbClr val="0070C0"/>
                </a:solidFill>
              </a:rPr>
              <a:t>Ejercicio: </a:t>
            </a:r>
          </a:p>
          <a:p>
            <a:pPr marL="471230" indent="-47123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¿Cuál es el valor para C?, consideren la siguiente expresión aritmética:</a:t>
            </a:r>
          </a:p>
          <a:p>
            <a:pPr algn="just"/>
            <a:endParaRPr lang="es-CL" sz="4000" b="1" dirty="0"/>
          </a:p>
          <a:p>
            <a:r>
              <a:rPr lang="es-CL" sz="4000" b="1" dirty="0" smtClean="0"/>
              <a:t>        </a:t>
            </a:r>
          </a:p>
          <a:p>
            <a:endParaRPr lang="es-CL" sz="4000" b="1" dirty="0"/>
          </a:p>
          <a:p>
            <a:r>
              <a:rPr lang="es-CL" sz="6000" b="1" dirty="0" smtClean="0"/>
              <a:t>                       (5 + 6 * 3) – (7/2)</a:t>
            </a:r>
          </a:p>
          <a:p>
            <a:pPr algn="just"/>
            <a:endParaRPr lang="es-CL" sz="4000" b="1" dirty="0"/>
          </a:p>
          <a:p>
            <a:pPr algn="just"/>
            <a:endParaRPr lang="es-CL" sz="4000" b="1" dirty="0" smtClean="0"/>
          </a:p>
          <a:p>
            <a:pPr algn="just"/>
            <a:endParaRPr lang="es-CL" sz="4000" b="1" dirty="0" smtClean="0"/>
          </a:p>
          <a:p>
            <a:pPr algn="just"/>
            <a:r>
              <a:rPr lang="es-CL" sz="4000" dirty="0" smtClean="0"/>
              <a:t>Desarrolla el ejercicio en Pseint y comparte el resultados con tus compañeros.</a:t>
            </a:r>
            <a:endParaRPr lang="es-MX" sz="4000" dirty="0"/>
          </a:p>
        </p:txBody>
      </p:sp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450" y="930275"/>
            <a:ext cx="1893296" cy="17168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810" y="4359275"/>
            <a:ext cx="30765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099050" y="1170891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Relacionales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6775450" y="3216275"/>
            <a:ext cx="11968171" cy="27697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dirty="0"/>
              <a:t>Las expresiones relacionales comparan dos datos y entregan un valor: </a:t>
            </a:r>
            <a:r>
              <a:rPr lang="es-CL" dirty="0">
                <a:solidFill>
                  <a:srgbClr val="0070C0"/>
                </a:solidFill>
              </a:rPr>
              <a:t>Verdadero o Falso. </a:t>
            </a:r>
            <a:endParaRPr lang="es-CL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 smtClean="0"/>
              <a:t>Estos </a:t>
            </a:r>
            <a:r>
              <a:rPr lang="es-CL" dirty="0"/>
              <a:t>datos deben ser del mismo tipo numérico, lógico o de caracter.</a:t>
            </a: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911475"/>
            <a:ext cx="4051140" cy="48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099050" y="1170891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Relacionales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2584450" y="2974427"/>
            <a:ext cx="15011400" cy="69317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3600" dirty="0" smtClean="0"/>
              <a:t>Para ejecutar estos operadores, se requiere comparar </a:t>
            </a:r>
            <a:r>
              <a:rPr lang="es-CL" sz="3600" dirty="0"/>
              <a:t>dos datos </a:t>
            </a:r>
            <a:r>
              <a:rPr lang="es-CL" sz="3600" dirty="0" smtClean="0"/>
              <a:t>numéricos</a:t>
            </a:r>
          </a:p>
          <a:p>
            <a:pPr marL="0" indent="0" algn="just">
              <a:buNone/>
            </a:pPr>
            <a:endParaRPr lang="es-CL" sz="3600" dirty="0"/>
          </a:p>
          <a:p>
            <a:pPr marL="0" indent="0" algn="just">
              <a:buNone/>
            </a:pPr>
            <a:r>
              <a:rPr lang="es-CL" sz="3600" b="1" dirty="0" smtClean="0">
                <a:solidFill>
                  <a:srgbClr val="0070C0"/>
                </a:solidFill>
              </a:rPr>
              <a:t>Ejemplo: </a:t>
            </a:r>
          </a:p>
          <a:p>
            <a:pPr marL="0" indent="0" algn="just">
              <a:buNone/>
            </a:pPr>
            <a:endParaRPr lang="es-CL" sz="3600" b="1" dirty="0" smtClean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r>
              <a:rPr lang="es-CL" sz="3600" b="1" dirty="0" smtClean="0"/>
              <a:t>54  </a:t>
            </a:r>
            <a:r>
              <a:rPr lang="es-CL" sz="3600" b="1" dirty="0"/>
              <a:t>&gt;= 39</a:t>
            </a:r>
            <a:r>
              <a:rPr lang="es-CL" sz="3600" dirty="0"/>
              <a:t>, </a:t>
            </a:r>
            <a:r>
              <a:rPr lang="es-CL" sz="3600" dirty="0" smtClean="0"/>
              <a:t>retorna valor verdadero</a:t>
            </a:r>
            <a:r>
              <a:rPr lang="es-CL" sz="3600" dirty="0"/>
              <a:t>. </a:t>
            </a:r>
            <a:endParaRPr lang="es-CL" sz="3600" dirty="0" smtClean="0"/>
          </a:p>
          <a:p>
            <a:pPr marL="0" indent="0" algn="just">
              <a:buNone/>
            </a:pPr>
            <a:endParaRPr lang="es-MX" sz="3600" dirty="0"/>
          </a:p>
          <a:p>
            <a:pPr marL="0" indent="0" algn="just">
              <a:buNone/>
            </a:pPr>
            <a:r>
              <a:rPr lang="es-CL" sz="3600" b="1" dirty="0" smtClean="0"/>
              <a:t>2. Edad = 25</a:t>
            </a:r>
          </a:p>
          <a:p>
            <a:pPr marL="0" indent="0" algn="just">
              <a:buNone/>
            </a:pPr>
            <a:r>
              <a:rPr lang="es-CL" sz="3600" b="1" dirty="0" smtClean="0"/>
              <a:t>	edad </a:t>
            </a:r>
            <a:r>
              <a:rPr lang="es-CL" sz="3600" b="1" dirty="0"/>
              <a:t>&gt;= 39</a:t>
            </a:r>
            <a:r>
              <a:rPr lang="es-CL" sz="3600" dirty="0"/>
              <a:t>, </a:t>
            </a:r>
            <a:r>
              <a:rPr lang="es-CL" sz="3600" dirty="0" smtClean="0"/>
              <a:t>en este caso el resultados será verdadero.</a:t>
            </a:r>
          </a:p>
          <a:p>
            <a:pPr marL="0" indent="0" algn="just">
              <a:buNone/>
            </a:pP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93276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31607" y="1257024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Lógicas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1093007" y="3673475"/>
            <a:ext cx="807720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3600" dirty="0"/>
              <a:t>Estas expresiones entregan un único valor, el cual puede ser verdadero o </a:t>
            </a:r>
            <a:r>
              <a:rPr lang="es-CL" sz="3600" dirty="0" smtClean="0"/>
              <a:t>falso.</a:t>
            </a:r>
          </a:p>
          <a:p>
            <a:pPr marL="0" indent="0" algn="just">
              <a:buNone/>
            </a:pPr>
            <a:endParaRPr lang="es-CL" sz="3600" dirty="0"/>
          </a:p>
          <a:p>
            <a:pPr marL="0" indent="0" algn="just">
              <a:buNone/>
            </a:pPr>
            <a:r>
              <a:rPr lang="es-CL" sz="3600" dirty="0" smtClean="0"/>
              <a:t> Los operadores lógicos, funcionan </a:t>
            </a:r>
            <a:r>
              <a:rPr lang="es-CL" sz="3600" dirty="0"/>
              <a:t>dependiendo de los valores que se relacionan y son </a:t>
            </a:r>
            <a:r>
              <a:rPr lang="es-CL" sz="4800" b="1" dirty="0" err="1">
                <a:solidFill>
                  <a:srgbClr val="0070C0"/>
                </a:solidFill>
              </a:rPr>
              <a:t>not</a:t>
            </a:r>
            <a:r>
              <a:rPr lang="es-CL" sz="4800" dirty="0">
                <a:solidFill>
                  <a:srgbClr val="0070C0"/>
                </a:solidFill>
              </a:rPr>
              <a:t>, </a:t>
            </a:r>
            <a:r>
              <a:rPr lang="es-CL" sz="4800" b="1" dirty="0">
                <a:solidFill>
                  <a:srgbClr val="0070C0"/>
                </a:solidFill>
              </a:rPr>
              <a:t>and</a:t>
            </a:r>
            <a:r>
              <a:rPr lang="es-CL" sz="4800" dirty="0">
                <a:solidFill>
                  <a:srgbClr val="0070C0"/>
                </a:solidFill>
              </a:rPr>
              <a:t> </a:t>
            </a:r>
            <a:r>
              <a:rPr lang="es-CL" sz="3600" dirty="0"/>
              <a:t>y</a:t>
            </a:r>
            <a:r>
              <a:rPr lang="es-CL" sz="4800" dirty="0">
                <a:solidFill>
                  <a:srgbClr val="0070C0"/>
                </a:solidFill>
              </a:rPr>
              <a:t> </a:t>
            </a:r>
            <a:r>
              <a:rPr lang="es-CL" sz="4800" b="1" dirty="0">
                <a:solidFill>
                  <a:srgbClr val="0070C0"/>
                </a:solidFill>
              </a:rPr>
              <a:t>or</a:t>
            </a:r>
            <a:r>
              <a:rPr lang="es-CL" sz="3600" dirty="0" smtClean="0"/>
              <a:t>.</a:t>
            </a:r>
            <a:endParaRPr lang="es-C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0" y="2059872"/>
            <a:ext cx="9693854" cy="8135001"/>
          </a:xfrm>
          <a:prstGeom prst="rect">
            <a:avLst/>
          </a:prstGeom>
        </p:spPr>
      </p:pic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697112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"/>
          <p:cNvSpPr txBox="1">
            <a:spLocks/>
          </p:cNvSpPr>
          <p:nvPr/>
        </p:nvSpPr>
        <p:spPr>
          <a:xfrm>
            <a:off x="1441450" y="3000829"/>
            <a:ext cx="9601200" cy="44826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4000" b="1" dirty="0" smtClean="0">
                <a:solidFill>
                  <a:srgbClr val="0070C0"/>
                </a:solidFill>
              </a:rPr>
              <a:t>Ejemplo:</a:t>
            </a:r>
          </a:p>
          <a:p>
            <a:pPr algn="just"/>
            <a:r>
              <a:rPr lang="es-CL" sz="4000" dirty="0" smtClean="0"/>
              <a:t>A </a:t>
            </a:r>
            <a:r>
              <a:rPr lang="es-CL" sz="4000" dirty="0"/>
              <a:t>= </a:t>
            </a:r>
            <a:r>
              <a:rPr lang="es-CL" sz="4000" dirty="0" smtClean="0"/>
              <a:t>4 y B </a:t>
            </a:r>
            <a:r>
              <a:rPr lang="es-CL" sz="4000" dirty="0"/>
              <a:t>= </a:t>
            </a:r>
            <a:r>
              <a:rPr lang="es-CL" sz="4000" dirty="0" smtClean="0"/>
              <a:t>3</a:t>
            </a:r>
          </a:p>
          <a:p>
            <a:pPr algn="just"/>
            <a:endParaRPr lang="es-CL" sz="4000" dirty="0" smtClean="0"/>
          </a:p>
          <a:p>
            <a:pPr marL="0" indent="0" algn="just">
              <a:buNone/>
            </a:pPr>
            <a:r>
              <a:rPr lang="es-CL" sz="3600" dirty="0" smtClean="0">
                <a:solidFill>
                  <a:srgbClr val="C00000"/>
                </a:solidFill>
              </a:rPr>
              <a:t>Entonces……..</a:t>
            </a:r>
          </a:p>
          <a:p>
            <a:pPr marL="0" indent="0" algn="just">
              <a:buNone/>
            </a:pPr>
            <a:endParaRPr lang="es-CL" sz="3600" dirty="0" smtClean="0">
              <a:solidFill>
                <a:srgbClr val="C00000"/>
              </a:solidFill>
            </a:endParaRPr>
          </a:p>
          <a:p>
            <a:pPr algn="just"/>
            <a:r>
              <a:rPr lang="es-CL" sz="4000" dirty="0"/>
              <a:t>A &gt; </a:t>
            </a:r>
            <a:r>
              <a:rPr lang="es-CL" sz="4000" dirty="0" smtClean="0"/>
              <a:t>B, por lo que el resultado es </a:t>
            </a:r>
            <a:r>
              <a:rPr lang="es-CL" sz="4000" dirty="0"/>
              <a:t>verdadero. </a:t>
            </a:r>
          </a:p>
          <a:p>
            <a:pPr algn="just"/>
            <a:endParaRPr lang="es-CL" sz="4000" dirty="0"/>
          </a:p>
          <a:p>
            <a:pPr algn="just"/>
            <a:endParaRPr lang="es-MX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231" y="3206791"/>
            <a:ext cx="6117204" cy="4070721"/>
          </a:xfrm>
          <a:prstGeom prst="rect">
            <a:avLst/>
          </a:prstGeom>
        </p:spPr>
      </p:pic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175250" y="1202983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</a:t>
            </a:r>
            <a:r>
              <a:rPr lang="es-ES_tradnl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Lógicas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445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27650" y="1170891"/>
            <a:ext cx="7010400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Lógicas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75" y="2061660"/>
            <a:ext cx="10078275" cy="9251773"/>
          </a:xfrm>
          <a:prstGeom prst="rect">
            <a:avLst/>
          </a:prstGeom>
        </p:spPr>
      </p:pic>
      <p:sp>
        <p:nvSpPr>
          <p:cNvPr id="7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8" name="Rectángulo 7"/>
          <p:cNvSpPr/>
          <p:nvPr/>
        </p:nvSpPr>
        <p:spPr>
          <a:xfrm>
            <a:off x="10863290" y="2061660"/>
            <a:ext cx="926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Referencia: http</a:t>
            </a:r>
            <a:r>
              <a:rPr lang="en-US" dirty="0">
                <a:solidFill>
                  <a:srgbClr val="0070C0"/>
                </a:solidFill>
              </a:rPr>
              <a:t>://icapetillos.blogspot.com/2015/03/logica-de-programacion-7-expresiones.html</a:t>
            </a:r>
          </a:p>
        </p:txBody>
      </p:sp>
    </p:spTree>
    <p:extLst>
      <p:ext uri="{BB962C8B-B14F-4D97-AF65-F5344CB8AC3E}">
        <p14:creationId xmlns:p14="http://schemas.microsoft.com/office/powerpoint/2010/main" val="463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956049" y="3007976"/>
            <a:ext cx="13238017" cy="52374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4000" b="1" dirty="0" smtClean="0"/>
              <a:t>Ejercitemos con estas expresiones lógicas en Pseint</a:t>
            </a:r>
            <a:r>
              <a:rPr lang="es-CL" sz="4000" dirty="0" smtClean="0"/>
              <a:t>:</a:t>
            </a:r>
          </a:p>
          <a:p>
            <a:pPr marL="0" indent="0" algn="just">
              <a:buNone/>
            </a:pPr>
            <a:endParaRPr lang="es-CL" sz="4000" dirty="0"/>
          </a:p>
          <a:p>
            <a:pPr marL="893763" indent="-531813" algn="just"/>
            <a:r>
              <a:rPr lang="es-CL" sz="4000" dirty="0" smtClean="0"/>
              <a:t>(</a:t>
            </a:r>
            <a:r>
              <a:rPr lang="es-CL" sz="4000" dirty="0"/>
              <a:t>1 &lt; 5) </a:t>
            </a:r>
            <a:r>
              <a:rPr lang="es-CL" sz="4000" b="1" dirty="0"/>
              <a:t>and</a:t>
            </a:r>
            <a:r>
              <a:rPr lang="es-CL" sz="4000" dirty="0"/>
              <a:t> (5 &lt; 10</a:t>
            </a:r>
            <a:r>
              <a:rPr lang="es-CL" sz="4000" dirty="0" smtClean="0"/>
              <a:t>)</a:t>
            </a:r>
          </a:p>
          <a:p>
            <a:pPr marL="893763" indent="-531813" algn="just"/>
            <a:r>
              <a:rPr lang="es-CL" sz="4000" dirty="0" smtClean="0"/>
              <a:t> (5 </a:t>
            </a:r>
            <a:r>
              <a:rPr lang="es-CL" sz="4000" dirty="0"/>
              <a:t>&gt; 10) </a:t>
            </a:r>
            <a:r>
              <a:rPr lang="es-CL" sz="4000" b="1" dirty="0"/>
              <a:t>or</a:t>
            </a:r>
            <a:r>
              <a:rPr lang="es-CL" sz="4000" dirty="0"/>
              <a:t> ('A' &lt; 'B</a:t>
            </a:r>
            <a:r>
              <a:rPr lang="es-CL" sz="4000" dirty="0" smtClean="0"/>
              <a:t>')</a:t>
            </a:r>
            <a:endParaRPr lang="es-MX" sz="4000" dirty="0" smtClean="0"/>
          </a:p>
          <a:p>
            <a:pPr marL="893763" indent="-531813" algn="just"/>
            <a:r>
              <a:rPr lang="es-CL" sz="4000" b="1" dirty="0" err="1" smtClean="0"/>
              <a:t>not</a:t>
            </a:r>
            <a:r>
              <a:rPr lang="es-CL" sz="4000" dirty="0" smtClean="0"/>
              <a:t> </a:t>
            </a:r>
            <a:r>
              <a:rPr lang="es-CL" sz="4000" dirty="0"/>
              <a:t>(4 &gt; 6</a:t>
            </a:r>
            <a:r>
              <a:rPr lang="es-CL" sz="4000" dirty="0" smtClean="0"/>
              <a:t>)</a:t>
            </a:r>
          </a:p>
          <a:p>
            <a:pPr marL="893763" indent="-531813" algn="just"/>
            <a:r>
              <a:rPr lang="es-CL" sz="4000" dirty="0" smtClean="0"/>
              <a:t>(1 </a:t>
            </a:r>
            <a:r>
              <a:rPr lang="es-CL" sz="4000" dirty="0"/>
              <a:t>&gt; 4) </a:t>
            </a:r>
            <a:r>
              <a:rPr lang="es-CL" sz="4000" b="1" dirty="0"/>
              <a:t>and</a:t>
            </a:r>
            <a:r>
              <a:rPr lang="es-CL" sz="4000" dirty="0"/>
              <a:t> (4 &lt; 7 + 2</a:t>
            </a:r>
            <a:r>
              <a:rPr lang="es-CL" sz="4000" dirty="0" smtClean="0"/>
              <a:t>)</a:t>
            </a: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7650" y="1170891"/>
            <a:ext cx="7010400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Expresiones Lógicas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7172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1898650" y="2911475"/>
            <a:ext cx="16459200" cy="7010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4000" dirty="0">
                <a:solidFill>
                  <a:srgbClr val="C00000"/>
                </a:solidFill>
              </a:rPr>
              <a:t>Contador</a:t>
            </a:r>
          </a:p>
          <a:p>
            <a:pPr marL="0" indent="0" algn="just">
              <a:buNone/>
            </a:pPr>
            <a:r>
              <a:rPr lang="es-CL" sz="4000" dirty="0" smtClean="0"/>
              <a:t>Son variables que aumentan o disminuyen su valor en base a una constante.</a:t>
            </a:r>
          </a:p>
          <a:p>
            <a:pPr marL="0" indent="0" algn="just">
              <a:buNone/>
            </a:pPr>
            <a:endParaRPr lang="es-CL" sz="4000" dirty="0"/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Sintaxis:</a:t>
            </a:r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	</a:t>
            </a:r>
            <a:r>
              <a:rPr lang="es-CL" sz="4000" dirty="0" smtClean="0">
                <a:solidFill>
                  <a:schemeClr val="tx1"/>
                </a:solidFill>
              </a:rPr>
              <a:t>nombre_variable= nombre_variable + constante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CL" sz="4000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Ejemplo</a:t>
            </a:r>
            <a:r>
              <a:rPr lang="es-CL" sz="4000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s-MX" sz="4000" dirty="0" smtClean="0">
                <a:solidFill>
                  <a:schemeClr val="tx1"/>
                </a:solidFill>
              </a:rPr>
              <a:t>	contador=contador + 1</a:t>
            </a:r>
          </a:p>
          <a:p>
            <a:pPr marL="0" indent="0" algn="just">
              <a:buNone/>
            </a:pPr>
            <a:endParaRPr lang="es-MX" sz="4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4000" dirty="0" smtClean="0">
                <a:solidFill>
                  <a:srgbClr val="0070C0"/>
                </a:solidFill>
              </a:rPr>
              <a:t>La variable contador aumentará siempre de uno en uno</a:t>
            </a:r>
            <a:endParaRPr lang="es-MX" sz="4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MX" sz="4000" dirty="0"/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7650" y="1170891"/>
            <a:ext cx="7010400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Contador y Acumulador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512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1898650" y="2911475"/>
            <a:ext cx="16459200" cy="7010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Acumulador</a:t>
            </a:r>
            <a:endParaRPr lang="es-CL" sz="4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L" sz="4000" dirty="0" smtClean="0"/>
              <a:t>Son variables que aumentan o disminuyen su valor en base a una variable.</a:t>
            </a:r>
          </a:p>
          <a:p>
            <a:pPr marL="0" indent="0" algn="just">
              <a:buNone/>
            </a:pPr>
            <a:endParaRPr lang="es-CL" sz="4000" dirty="0"/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Sintaxis:</a:t>
            </a:r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	</a:t>
            </a:r>
            <a:r>
              <a:rPr lang="es-CL" sz="4000" dirty="0" smtClean="0">
                <a:solidFill>
                  <a:schemeClr val="tx1"/>
                </a:solidFill>
              </a:rPr>
              <a:t>nombre_variable= nombre_variable + variable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CL" sz="4000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L" sz="4000" dirty="0" smtClean="0">
                <a:solidFill>
                  <a:srgbClr val="C00000"/>
                </a:solidFill>
              </a:rPr>
              <a:t>Ejemplo:</a:t>
            </a:r>
          </a:p>
          <a:p>
            <a:pPr marL="0" indent="0" algn="just">
              <a:buNone/>
            </a:pPr>
            <a:r>
              <a:rPr lang="es-CL" sz="4000" dirty="0">
                <a:solidFill>
                  <a:schemeClr val="tx1"/>
                </a:solidFill>
              </a:rPr>
              <a:t>	</a:t>
            </a:r>
            <a:r>
              <a:rPr lang="es-CL" sz="4000" dirty="0" smtClean="0">
                <a:solidFill>
                  <a:schemeClr val="tx1"/>
                </a:solidFill>
              </a:rPr>
              <a:t>edad=12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4000" dirty="0" smtClean="0">
                <a:solidFill>
                  <a:schemeClr val="tx1"/>
                </a:solidFill>
              </a:rPr>
              <a:t>	acumulador=acumulador + edad</a:t>
            </a:r>
          </a:p>
          <a:p>
            <a:pPr marL="0" indent="0" algn="just">
              <a:buNone/>
            </a:pPr>
            <a:endParaRPr lang="es-MX" sz="4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4000" dirty="0" smtClean="0">
                <a:solidFill>
                  <a:srgbClr val="0070C0"/>
                </a:solidFill>
              </a:rPr>
              <a:t>La variable acumulador aumentará dependiendo del valor de edad</a:t>
            </a:r>
            <a:endParaRPr lang="es-MX" sz="4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MX" sz="4000" dirty="0"/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7650" y="1170891"/>
            <a:ext cx="7010400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Contador y Acumulador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39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1517650" y="2759076"/>
            <a:ext cx="17297400" cy="1676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 smtClean="0"/>
              <a:t>Esta sentencia permite </a:t>
            </a:r>
            <a:r>
              <a:rPr lang="es-MX" dirty="0"/>
              <a:t>que la ejecución de un algoritmo </a:t>
            </a:r>
            <a:r>
              <a:rPr lang="es-MX" dirty="0" smtClean="0"/>
              <a:t>pueda tomar diferentes caminos</a:t>
            </a:r>
            <a:r>
              <a:rPr lang="es-MX" dirty="0"/>
              <a:t>, </a:t>
            </a:r>
            <a:r>
              <a:rPr lang="es-MX" dirty="0" smtClean="0"/>
              <a:t>es decir pueden entregar distintos </a:t>
            </a:r>
            <a:r>
              <a:rPr lang="es-MX" dirty="0"/>
              <a:t>resultados, </a:t>
            </a:r>
            <a:r>
              <a:rPr lang="es-MX" dirty="0" smtClean="0"/>
              <a:t>lo cual depende </a:t>
            </a:r>
            <a:r>
              <a:rPr lang="es-MX" dirty="0"/>
              <a:t>de </a:t>
            </a:r>
            <a:r>
              <a:rPr lang="es-MX" dirty="0" smtClean="0"/>
              <a:t>la o las  condiciones definidas en el algoritmo. </a:t>
            </a:r>
            <a:endParaRPr lang="es-MX" dirty="0"/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7650" y="1170891"/>
            <a:ext cx="7010400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Sentencias de Control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27415" y="4866870"/>
            <a:ext cx="3925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 smtClean="0">
                <a:solidFill>
                  <a:srgbClr val="0070C0"/>
                </a:solidFill>
              </a:rPr>
              <a:t>Estructura Simple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69" y="5807075"/>
            <a:ext cx="3712740" cy="24384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03168" y="4866870"/>
            <a:ext cx="487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 smtClean="0">
                <a:solidFill>
                  <a:srgbClr val="0070C0"/>
                </a:solidFill>
              </a:rPr>
              <a:t>Estructura Compuesta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68" y="5807075"/>
            <a:ext cx="2743200" cy="335228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3269191" y="4866870"/>
            <a:ext cx="4250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 smtClean="0">
                <a:solidFill>
                  <a:srgbClr val="0070C0"/>
                </a:solidFill>
              </a:rPr>
              <a:t>Estructura Anidada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050" y="5807075"/>
            <a:ext cx="3257550" cy="401955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051050" y="10302875"/>
            <a:ext cx="11919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Video Referencia: https</a:t>
            </a:r>
            <a:r>
              <a:rPr lang="en-US" sz="3200" b="1" dirty="0">
                <a:solidFill>
                  <a:srgbClr val="0070C0"/>
                </a:solidFill>
              </a:rPr>
              <a:t>://www.youtube.com/watch?v=vhIJMZ0b2E8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67" y="9886143"/>
            <a:ext cx="10465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98850" y="4709716"/>
            <a:ext cx="14173200" cy="2472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Conocer la definición y el propósito de los </a:t>
            </a: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pseudocódigos para </a:t>
            </a: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el desarrollo de soluciones.</a:t>
            </a:r>
            <a:endParaRPr lang="es-MX" sz="4000" b="0" dirty="0">
              <a:latin typeface="Arial Narrow" panose="020B0606020202030204" pitchFamily="34" charset="0"/>
            </a:endParaRPr>
          </a:p>
          <a:p>
            <a:pPr marL="457200" lvl="0" indent="-27940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4000" b="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Utilizar el software Pseint para resolver algoritmos básicos.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59075"/>
            <a:ext cx="16230600" cy="64940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0070C0"/>
                </a:solidFill>
              </a:rPr>
              <a:t>Ejercicio 1: </a:t>
            </a:r>
          </a:p>
          <a:p>
            <a:pPr algn="just"/>
            <a:r>
              <a:rPr lang="es-MX" sz="3200" dirty="0" smtClean="0"/>
              <a:t>El </a:t>
            </a:r>
            <a:r>
              <a:rPr lang="es-MX" sz="3200" dirty="0"/>
              <a:t>departamento de recursos humanos de una microempresa, </a:t>
            </a:r>
            <a:r>
              <a:rPr lang="es-MX" sz="3200" dirty="0" smtClean="0"/>
              <a:t>tiene tres empleados y cada uno de ellos, está a cargo de un área, y es por ello, que se requiere determinar cuál es el que obtiene mayor sueldo, </a:t>
            </a:r>
            <a:r>
              <a:rPr lang="es-MX" sz="3200" dirty="0"/>
              <a:t>con el fin de tomar decisiones respecto a los gastos de la </a:t>
            </a:r>
            <a:r>
              <a:rPr lang="es-MX" sz="3200" dirty="0" smtClean="0"/>
              <a:t>empresa.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b="1" dirty="0">
                <a:solidFill>
                  <a:srgbClr val="0070C0"/>
                </a:solidFill>
              </a:rPr>
              <a:t>Ejercicio </a:t>
            </a:r>
            <a:r>
              <a:rPr lang="es-MX" sz="3200" b="1" dirty="0" smtClean="0">
                <a:solidFill>
                  <a:srgbClr val="0070C0"/>
                </a:solidFill>
              </a:rPr>
              <a:t>2:</a:t>
            </a:r>
          </a:p>
          <a:p>
            <a:pPr algn="just"/>
            <a:r>
              <a:rPr lang="es-MX" sz="3200" dirty="0" smtClean="0"/>
              <a:t>Una </a:t>
            </a:r>
            <a:r>
              <a:rPr lang="es-MX" sz="3200" dirty="0"/>
              <a:t>empresa de buses requiere un programa que permita realizar la venta de pasajes y tener información de la cantidad de asientos disponibles para la venta.</a:t>
            </a:r>
          </a:p>
          <a:p>
            <a:r>
              <a:rPr lang="es-MX" sz="3200" dirty="0"/>
              <a:t>Existen tres problemas a resolver:</a:t>
            </a:r>
          </a:p>
          <a:p>
            <a:pPr marL="808038" indent="-361950">
              <a:buFont typeface="Arial" panose="020B0604020202020204" pitchFamily="34" charset="0"/>
              <a:buChar char="•"/>
            </a:pPr>
            <a:r>
              <a:rPr lang="es-MX" sz="3200" dirty="0" smtClean="0"/>
              <a:t>Vender </a:t>
            </a:r>
            <a:r>
              <a:rPr lang="es-MX" sz="3200" dirty="0"/>
              <a:t>pasajes si existen asientos </a:t>
            </a:r>
            <a:r>
              <a:rPr lang="es-MX" sz="3200" dirty="0" smtClean="0"/>
              <a:t>desocupados</a:t>
            </a:r>
            <a:endParaRPr lang="es-MX" sz="3200" dirty="0"/>
          </a:p>
          <a:p>
            <a:pPr marL="808038" indent="-361950">
              <a:buFont typeface="Arial" panose="020B0604020202020204" pitchFamily="34" charset="0"/>
              <a:buChar char="•"/>
            </a:pPr>
            <a:r>
              <a:rPr lang="es-MX" sz="3200" dirty="0" smtClean="0"/>
              <a:t>Contar </a:t>
            </a:r>
            <a:r>
              <a:rPr lang="es-MX" sz="3200" dirty="0"/>
              <a:t>asientos vendidos</a:t>
            </a:r>
          </a:p>
          <a:p>
            <a:pPr marL="808038" indent="-361950">
              <a:buFont typeface="Arial" panose="020B0604020202020204" pitchFamily="34" charset="0"/>
              <a:buChar char="•"/>
            </a:pPr>
            <a:r>
              <a:rPr lang="es-MX" sz="3200" dirty="0" smtClean="0"/>
              <a:t>Vender </a:t>
            </a:r>
            <a:r>
              <a:rPr lang="es-MX" sz="3200" dirty="0"/>
              <a:t>pasajes si existen compradores</a:t>
            </a:r>
          </a:p>
          <a:p>
            <a:endParaRPr lang="es-MX" sz="32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 en clases</a:t>
            </a:r>
            <a:endParaRPr lang="es-CL" kern="0" dirty="0"/>
          </a:p>
        </p:txBody>
      </p:sp>
      <p:pic>
        <p:nvPicPr>
          <p:cNvPr id="1029" name="Picture 5" descr="https://lh4.googleusercontent.com/n3SZ6xCHHQfrPfzzhmDEFswwsVt04eq0qHenNxtx4ZyTITdqwSLrGhXmS8GTzZkXi1fY6OMxsuOZtOxcCTNYH438LpD9nQHcmILMLKiKZL-VxGk1wQ4Ki1mO7Phd-xnzOhJYcFDz55ma6jEFgsK3uONCXDC-o7MGUHUWWbxR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0" y="3216275"/>
            <a:ext cx="27717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50" y="6811142"/>
            <a:ext cx="332590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Diagramas de Flujos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1746250" y="3140075"/>
            <a:ext cx="12496800" cy="44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lvl="0" algn="just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3200" dirty="0">
                <a:sym typeface="Consolas"/>
              </a:rPr>
              <a:t>Un diagrama de flujo </a:t>
            </a:r>
            <a:r>
              <a:rPr lang="es-MX" sz="3200" dirty="0" smtClean="0">
                <a:solidFill>
                  <a:srgbClr val="000000"/>
                </a:solidFill>
              </a:rPr>
              <a:t>representa </a:t>
            </a:r>
            <a:r>
              <a:rPr lang="es-MX" sz="3200" dirty="0">
                <a:solidFill>
                  <a:srgbClr val="000000"/>
                </a:solidFill>
              </a:rPr>
              <a:t>la esquematización gráfica de un </a:t>
            </a:r>
            <a:r>
              <a:rPr lang="es-MX" sz="3200" dirty="0" smtClean="0">
                <a:solidFill>
                  <a:srgbClr val="000000"/>
                </a:solidFill>
              </a:rPr>
              <a:t>algoritmo informático, </a:t>
            </a:r>
            <a:r>
              <a:rPr lang="es-MX" sz="3200" dirty="0" smtClean="0">
                <a:sym typeface="Consolas"/>
              </a:rPr>
              <a:t>describe </a:t>
            </a:r>
            <a:r>
              <a:rPr lang="es-MX" sz="3200" dirty="0">
                <a:sym typeface="Consolas"/>
              </a:rPr>
              <a:t>un </a:t>
            </a:r>
            <a:r>
              <a:rPr lang="es-MX" sz="3200" dirty="0" smtClean="0">
                <a:sym typeface="Consolas"/>
              </a:rPr>
              <a:t>proceso o sistema. Se </a:t>
            </a:r>
            <a:r>
              <a:rPr lang="es-MX" sz="3200" dirty="0">
                <a:sym typeface="Consolas"/>
              </a:rPr>
              <a:t>usan ampliamente en </a:t>
            </a:r>
            <a:r>
              <a:rPr lang="es-MX" sz="3200" dirty="0" smtClean="0">
                <a:sym typeface="Consolas"/>
              </a:rPr>
              <a:t>diversos contextos, entre ellos para </a:t>
            </a:r>
            <a:r>
              <a:rPr lang="es-MX" sz="3200" dirty="0">
                <a:sym typeface="Consolas"/>
              </a:rPr>
              <a:t>documentar, estudiar, planificar, mejorar y comunicar procesos que suelen ser complejos en diagramas claros y fáciles de comprender</a:t>
            </a:r>
            <a:r>
              <a:rPr lang="es-MX" sz="3200" dirty="0" smtClean="0">
                <a:sym typeface="Consolas"/>
              </a:rPr>
              <a:t>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3200" dirty="0" smtClean="0">
              <a:sym typeface="Consolas"/>
            </a:endParaRPr>
          </a:p>
          <a:p>
            <a:pPr marL="50800" algn="just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3200" dirty="0">
                <a:solidFill>
                  <a:srgbClr val="000000"/>
                </a:solidFill>
              </a:rPr>
              <a:t>Si el diagrama de flujo está completo y correcto, </a:t>
            </a:r>
            <a:r>
              <a:rPr lang="es-MX" sz="3200" dirty="0" smtClean="0">
                <a:solidFill>
                  <a:srgbClr val="000000"/>
                </a:solidFill>
              </a:rPr>
              <a:t>el paso siguiente es al lenguaje </a:t>
            </a:r>
            <a:r>
              <a:rPr lang="es-MX" sz="3200" dirty="0">
                <a:solidFill>
                  <a:srgbClr val="000000"/>
                </a:solidFill>
              </a:rPr>
              <a:t>de </a:t>
            </a:r>
            <a:r>
              <a:rPr lang="es-MX" sz="3200" dirty="0" smtClean="0">
                <a:solidFill>
                  <a:srgbClr val="000000"/>
                </a:solidFill>
              </a:rPr>
              <a:t>programación, lo que será relativamente </a:t>
            </a:r>
            <a:r>
              <a:rPr lang="es-MX" sz="3200" dirty="0">
                <a:solidFill>
                  <a:srgbClr val="000000"/>
                </a:solidFill>
              </a:rPr>
              <a:t>simple y directo.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3200" dirty="0"/>
          </a:p>
        </p:txBody>
      </p:sp>
      <p:pic>
        <p:nvPicPr>
          <p:cNvPr id="1030" name="Picture 6" descr="https://lh6.googleusercontent.com/uuJYTgcNM2dAUK1mX0BPrKy8KJjLbTQymHD8_CUzn6dMJ8rYjuA_zm_tR0RNQ9XK1YnPPnlTKPLirpmpRnOcIeLwxwhuQ1PKxw2RUDgVPq3kdUOlYxltLH7mtZeMjrj-gnz-597eiYEf0AeJeKgl3n5lykQpAPIXp-LSi5Zf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850" y="2606675"/>
            <a:ext cx="2895600" cy="63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Diagramas de Flujos</a:t>
            </a:r>
            <a:endParaRPr lang="es-CL" kern="0" dirty="0"/>
          </a:p>
        </p:txBody>
      </p:sp>
      <p:pic>
        <p:nvPicPr>
          <p:cNvPr id="1026" name="Picture 2" descr="https://lh5.googleusercontent.com/jr1l-v-c6BOitXzyfEIJdJyKgDZs5Jqr90yChzUhith6UBbD9CDCSShduYBrRuCVHkLEyadRh_We6ZZCZHxa-Boi77nfkbvIST3Fp6GdVMMMnYGEUemks4DpnS0wJDEfTHVQ_1U0l5_hrHW56ihATwaj1n1uJaWUxhDIM8iI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2378075"/>
            <a:ext cx="15011400" cy="800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32450" y="7407275"/>
            <a:ext cx="8735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https://www.youtube.com/watch?v=Kucgc6NpGwc</a:t>
            </a:r>
          </a:p>
        </p:txBody>
      </p:sp>
      <p:sp>
        <p:nvSpPr>
          <p:cNvPr id="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6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Diagramas de Flujos</a:t>
            </a:r>
            <a:endParaRPr lang="es-CL" kern="0" dirty="0"/>
          </a:p>
        </p:txBody>
      </p:sp>
      <p:pic>
        <p:nvPicPr>
          <p:cNvPr id="8" name="Imagen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50" y="3334740"/>
            <a:ext cx="4302622" cy="40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62" y="4562290"/>
            <a:ext cx="1143000" cy="68485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184650" y="4586672"/>
            <a:ext cx="141732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la guía de esta semana en la carpeta de ejercicios.</a:t>
            </a:r>
          </a:p>
          <a:p>
            <a:pPr algn="just"/>
            <a:endParaRPr lang="es-MX" sz="4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250" y="5614784"/>
            <a:ext cx="1371600" cy="590653"/>
          </a:xfrm>
          <a:prstGeom prst="rect">
            <a:avLst/>
          </a:prstGeom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184650" y="4585425"/>
            <a:ext cx="141732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la guía de esta semana en la carpeta de ejercicios.</a:t>
            </a:r>
          </a:p>
          <a:p>
            <a:pPr algn="just"/>
            <a:endParaRPr lang="es-MX" sz="4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79450" y="10455275"/>
            <a:ext cx="14173200" cy="113877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*Revisar guía de ejercicios Experiencia 1</a:t>
            </a:r>
          </a:p>
          <a:p>
            <a:pPr algn="just"/>
            <a:endParaRPr lang="es-MX" sz="4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635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528050" y="3140075"/>
            <a:ext cx="10058400" cy="686341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dirty="0" smtClean="0">
                <a:solidFill>
                  <a:srgbClr val="0070C0"/>
                </a:solidFill>
              </a:rPr>
              <a:t>Es una descripción narrativa de pasos, los cuales permiten que un algoritmo entregue solución a la problemática existente.</a:t>
            </a:r>
          </a:p>
          <a:p>
            <a:pPr algn="just"/>
            <a:endParaRPr lang="es-MX" sz="4000" dirty="0">
              <a:solidFill>
                <a:srgbClr val="0070C0"/>
              </a:solidFill>
            </a:endParaRPr>
          </a:p>
          <a:p>
            <a:pPr algn="just"/>
            <a:endParaRPr lang="es-MX" sz="4000" dirty="0" smtClean="0">
              <a:solidFill>
                <a:srgbClr val="0070C0"/>
              </a:solidFill>
            </a:endParaRPr>
          </a:p>
          <a:p>
            <a:pPr algn="just"/>
            <a:endParaRPr lang="es-MX" sz="4000" dirty="0">
              <a:solidFill>
                <a:srgbClr val="0070C0"/>
              </a:solidFill>
            </a:endParaRPr>
          </a:p>
          <a:p>
            <a:pPr algn="just"/>
            <a:endParaRPr lang="es-MX" sz="4000" dirty="0" smtClean="0">
              <a:solidFill>
                <a:srgbClr val="0070C0"/>
              </a:solidFill>
            </a:endParaRPr>
          </a:p>
          <a:p>
            <a:pPr algn="just"/>
            <a:r>
              <a:rPr lang="es-MX" sz="4000" dirty="0" smtClean="0">
                <a:solidFill>
                  <a:srgbClr val="0070C0"/>
                </a:solidFill>
              </a:rPr>
              <a:t>Este algoritmo se representa en un lenguaje simple y sencillo, el cual es leído e interpretado por una persona.</a:t>
            </a:r>
          </a:p>
          <a:p>
            <a:pPr algn="just"/>
            <a:endParaRPr lang="es-MX" sz="4000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403850" y="1249149"/>
            <a:ext cx="8335011" cy="710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4617" dirty="0" smtClean="0">
                <a:solidFill>
                  <a:srgbClr val="0070C0"/>
                </a:solidFill>
                <a:latin typeface="Myriad Pro"/>
                <a:cs typeface="Myriad Pro"/>
              </a:rPr>
              <a:t>Pseudocódigo</a:t>
            </a:r>
            <a:endParaRPr lang="es-CL" sz="4617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3685015"/>
            <a:ext cx="6027604" cy="59934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33267" y="547000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933267" y="547000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933267" y="547000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16" y="5273675"/>
            <a:ext cx="5791200" cy="19663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612194" y="10086472"/>
            <a:ext cx="14354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3200" b="1" dirty="0" smtClean="0"/>
              <a:t>Objetivo</a:t>
            </a:r>
            <a:r>
              <a:rPr lang="es-CL" sz="3200" dirty="0" smtClean="0">
                <a:solidFill>
                  <a:srgbClr val="C00000"/>
                </a:solidFill>
              </a:rPr>
              <a:t>: Representar </a:t>
            </a:r>
            <a:r>
              <a:rPr lang="es-CL" sz="3200" dirty="0">
                <a:solidFill>
                  <a:srgbClr val="C00000"/>
                </a:solidFill>
              </a:rPr>
              <a:t>la solución de un algoritmo de la forma más detallada posible. 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>
                <a:solidFill>
                  <a:srgbClr val="0070C0"/>
                </a:solidFill>
                <a:latin typeface="Myriad Pro"/>
                <a:cs typeface="Myriad Pro"/>
              </a:rPr>
              <a:t>Pseudoc</a:t>
            </a:r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ódigo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Rectángulo 8"/>
          <p:cNvSpPr/>
          <p:nvPr/>
        </p:nvSpPr>
        <p:spPr>
          <a:xfrm>
            <a:off x="8680450" y="3290457"/>
            <a:ext cx="1005205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3600" b="1" dirty="0" smtClean="0">
                <a:solidFill>
                  <a:srgbClr val="555555"/>
                </a:solidFill>
              </a:rPr>
              <a:t>Origen:</a:t>
            </a:r>
          </a:p>
          <a:p>
            <a:pPr algn="just"/>
            <a:endParaRPr lang="es-MX" sz="3600" b="1" dirty="0">
              <a:solidFill>
                <a:srgbClr val="555555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600" b="1" dirty="0" err="1" smtClean="0">
                <a:solidFill>
                  <a:srgbClr val="C00000"/>
                </a:solidFill>
              </a:rPr>
              <a:t>Seudo</a:t>
            </a:r>
            <a:r>
              <a:rPr lang="es-MX" sz="3600" dirty="0" smtClean="0">
                <a:solidFill>
                  <a:srgbClr val="555555"/>
                </a:solidFill>
              </a:rPr>
              <a:t>: Deriva </a:t>
            </a:r>
            <a:r>
              <a:rPr lang="es-MX" sz="3600" dirty="0">
                <a:solidFill>
                  <a:srgbClr val="555555"/>
                </a:solidFill>
              </a:rPr>
              <a:t>del </a:t>
            </a:r>
            <a:r>
              <a:rPr lang="es-MX" sz="3600" dirty="0" smtClean="0">
                <a:solidFill>
                  <a:srgbClr val="555555"/>
                </a:solidFill>
              </a:rPr>
              <a:t>griego y se traduce </a:t>
            </a:r>
            <a:r>
              <a:rPr lang="es-MX" sz="3600" dirty="0">
                <a:solidFill>
                  <a:srgbClr val="555555"/>
                </a:solidFill>
              </a:rPr>
              <a:t>como “falso</a:t>
            </a:r>
            <a:r>
              <a:rPr lang="es-MX" sz="3600" dirty="0" smtClean="0">
                <a:solidFill>
                  <a:srgbClr val="555555"/>
                </a:solidFill>
              </a:rPr>
              <a:t>”.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3600" dirty="0" smtClean="0">
              <a:solidFill>
                <a:srgbClr val="555555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600" b="1" dirty="0" smtClean="0">
                <a:solidFill>
                  <a:srgbClr val="C00000"/>
                </a:solidFill>
              </a:rPr>
              <a:t>Código</a:t>
            </a:r>
            <a:r>
              <a:rPr lang="es-MX" sz="3600" dirty="0" smtClean="0">
                <a:solidFill>
                  <a:srgbClr val="555555"/>
                </a:solidFill>
              </a:rPr>
              <a:t>: También mencionado como Codex, se utilizaba para </a:t>
            </a:r>
            <a:r>
              <a:rPr lang="es-MX" sz="3600" dirty="0">
                <a:solidFill>
                  <a:srgbClr val="555555"/>
                </a:solidFill>
              </a:rPr>
              <a:t>referirse a los documentos </a:t>
            </a:r>
            <a:r>
              <a:rPr lang="es-MX" sz="3600" dirty="0" smtClean="0">
                <a:solidFill>
                  <a:srgbClr val="555555"/>
                </a:solidFill>
              </a:rPr>
              <a:t>donde </a:t>
            </a:r>
            <a:r>
              <a:rPr lang="es-MX" sz="3600" dirty="0">
                <a:solidFill>
                  <a:srgbClr val="555555"/>
                </a:solidFill>
              </a:rPr>
              <a:t>los romanos tenían escritas </a:t>
            </a:r>
            <a:r>
              <a:rPr lang="es-MX" sz="3600" dirty="0" smtClean="0">
                <a:solidFill>
                  <a:srgbClr val="555555"/>
                </a:solidFill>
              </a:rPr>
              <a:t>todas sus </a:t>
            </a:r>
            <a:r>
              <a:rPr lang="es-MX" sz="3600" dirty="0">
                <a:solidFill>
                  <a:srgbClr val="555555"/>
                </a:solidFill>
              </a:rPr>
              <a:t>leyes.</a:t>
            </a:r>
            <a:endParaRPr lang="en-US" sz="3600" dirty="0"/>
          </a:p>
        </p:txBody>
      </p:sp>
      <p:sp>
        <p:nvSpPr>
          <p:cNvPr id="10" name="Rectángulo 9"/>
          <p:cNvSpPr/>
          <p:nvPr/>
        </p:nvSpPr>
        <p:spPr>
          <a:xfrm>
            <a:off x="10220376" y="7986139"/>
            <a:ext cx="7236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Referencia: https</a:t>
            </a:r>
            <a:r>
              <a:rPr lang="en-US" sz="2800" dirty="0">
                <a:solidFill>
                  <a:srgbClr val="0070C0"/>
                </a:solidFill>
              </a:rPr>
              <a:t>://definicion.de/pseudocodigo/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74" y="3263096"/>
            <a:ext cx="5781693" cy="53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2058688"/>
            <a:ext cx="15716555" cy="76433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Pseudoc</a:t>
            </a:r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ódigo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12527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"/>
          <p:cNvSpPr txBox="1">
            <a:spLocks/>
          </p:cNvSpPr>
          <p:nvPr/>
        </p:nvSpPr>
        <p:spPr>
          <a:xfrm>
            <a:off x="1365250" y="3368675"/>
            <a:ext cx="7392964" cy="472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3958" dirty="0" smtClean="0"/>
              <a:t>El Pseudocódigo sirve </a:t>
            </a:r>
            <a:r>
              <a:rPr lang="es-CL" sz="3958" dirty="0"/>
              <a:t>para escribir programas </a:t>
            </a:r>
            <a:r>
              <a:rPr lang="es-CL" sz="3958" dirty="0" smtClean="0"/>
              <a:t>en un </a:t>
            </a:r>
            <a:r>
              <a:rPr lang="es-CL" sz="3958" dirty="0"/>
              <a:t>computador en lenguaje natural, </a:t>
            </a:r>
            <a:r>
              <a:rPr lang="es-CL" sz="3958" dirty="0" smtClean="0"/>
              <a:t>lo cual facilita </a:t>
            </a:r>
            <a:r>
              <a:rPr lang="es-CL" sz="3958" dirty="0"/>
              <a:t>la comprensión, prueba y posterior codificación en un lenguaje de programación </a:t>
            </a:r>
            <a:r>
              <a:rPr lang="es-CL" sz="3958" dirty="0" smtClean="0"/>
              <a:t>específico.</a:t>
            </a:r>
            <a:endParaRPr lang="es-MX" sz="3958" dirty="0"/>
          </a:p>
        </p:txBody>
      </p:sp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Pseudoc</a:t>
            </a:r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ódigo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3825875"/>
            <a:ext cx="9591514" cy="3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4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41450" y="3216275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 smtClean="0"/>
              <a:t>Pongamos en práctica nuestros primeros pseudocódigos, a través de un programa llamado Pseint.</a:t>
            </a:r>
          </a:p>
          <a:p>
            <a:pPr algn="just"/>
            <a:endParaRPr lang="es-ES" sz="3200" b="1" dirty="0">
              <a:solidFill>
                <a:schemeClr val="accent1"/>
              </a:solidFill>
            </a:endParaRPr>
          </a:p>
          <a:p>
            <a:pPr algn="just"/>
            <a:r>
              <a:rPr lang="es-ES" sz="3200" dirty="0" smtClean="0"/>
              <a:t>Este programa realiza la misma función de un lenguaje natural</a:t>
            </a:r>
          </a:p>
          <a:p>
            <a:pPr algn="just"/>
            <a:endParaRPr lang="es-E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200" dirty="0"/>
              <a:t>    Descargar </a:t>
            </a:r>
            <a:r>
              <a:rPr lang="es-ES_tradnl" sz="3200" dirty="0" err="1"/>
              <a:t>PSeInt</a:t>
            </a:r>
            <a:r>
              <a:rPr lang="es-ES_tradnl" sz="3200" dirty="0"/>
              <a:t>:</a:t>
            </a:r>
            <a:r>
              <a:rPr lang="es-CL" sz="3200" dirty="0"/>
              <a:t> </a:t>
            </a:r>
            <a:r>
              <a:rPr lang="es-ES_tradnl" sz="3200" dirty="0">
                <a:hlinkClick r:id="rId2"/>
              </a:rPr>
              <a:t>https://</a:t>
            </a:r>
            <a:r>
              <a:rPr lang="es-ES_tradnl" sz="3200" dirty="0" smtClean="0">
                <a:hlinkClick r:id="rId2"/>
              </a:rPr>
              <a:t>youtu.be/8gpgkbpdIcs</a:t>
            </a:r>
            <a:endParaRPr lang="es-ES_tradnl" sz="3200" dirty="0" smtClean="0"/>
          </a:p>
          <a:p>
            <a:endParaRPr lang="es-C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200" dirty="0"/>
              <a:t>    Utilizar </a:t>
            </a:r>
            <a:r>
              <a:rPr lang="es-ES_tradnl" sz="3200" dirty="0" err="1"/>
              <a:t>PSeInt</a:t>
            </a:r>
            <a:r>
              <a:rPr lang="es-ES_tradnl" sz="3200" dirty="0"/>
              <a:t>:</a:t>
            </a:r>
            <a:r>
              <a:rPr lang="es-CL" sz="3200" dirty="0"/>
              <a:t> </a:t>
            </a:r>
            <a:r>
              <a:rPr lang="es-ES_tradnl" sz="3200" u="sng" dirty="0">
                <a:solidFill>
                  <a:srgbClr val="0432FF"/>
                </a:solidFill>
              </a:rPr>
              <a:t>https://youtu.be/9Mqg1T4lPSg</a:t>
            </a:r>
            <a:endParaRPr lang="es-CL" sz="3200" u="sng" dirty="0">
              <a:solidFill>
                <a:srgbClr val="0432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50" y="3216275"/>
            <a:ext cx="4643418" cy="4534589"/>
          </a:xfrm>
          <a:prstGeom prst="rect">
            <a:avLst/>
          </a:prstGeom>
        </p:spPr>
      </p:pic>
      <p:sp>
        <p:nvSpPr>
          <p:cNvPr id="8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Pseudoc</a:t>
            </a:r>
            <a:r>
              <a:rPr lang="es-ES_tradnl" sz="4617" b="1" dirty="0">
                <a:solidFill>
                  <a:srgbClr val="0070C0"/>
                </a:solidFill>
                <a:latin typeface="Myriad Pro"/>
                <a:cs typeface="Myriad Pro"/>
              </a:rPr>
              <a:t>ódigo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2290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1" b="86431"/>
          <a:stretch/>
        </p:blipFill>
        <p:spPr>
          <a:xfrm>
            <a:off x="3879850" y="3292475"/>
            <a:ext cx="11619035" cy="5657352"/>
          </a:xfrm>
          <a:prstGeom prst="rect">
            <a:avLst/>
          </a:prstGeom>
        </p:spPr>
      </p:pic>
      <p:sp>
        <p:nvSpPr>
          <p:cNvPr id="9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88085" y="1255840"/>
            <a:ext cx="9864583" cy="8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17" b="1" dirty="0" smtClean="0">
                <a:solidFill>
                  <a:srgbClr val="0070C0"/>
                </a:solidFill>
                <a:latin typeface="Myriad Pro"/>
                <a:cs typeface="Myriad Pro"/>
              </a:rPr>
              <a:t>Estructura de Pseint</a:t>
            </a:r>
            <a:endParaRPr lang="es-ES" sz="4617" b="1" dirty="0">
              <a:solidFill>
                <a:srgbClr val="0070C0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6875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59FFFF-8F57-449A-9CF3-893C40E5600C}"/>
</file>

<file path=customXml/itemProps2.xml><?xml version="1.0" encoding="utf-8"?>
<ds:datastoreItem xmlns:ds="http://schemas.openxmlformats.org/officeDocument/2006/customXml" ds:itemID="{0F56CDE6-2694-4CE1-960B-2B1946E8782D}"/>
</file>

<file path=customXml/itemProps3.xml><?xml version="1.0" encoding="utf-8"?>
<ds:datastoreItem xmlns:ds="http://schemas.openxmlformats.org/officeDocument/2006/customXml" ds:itemID="{B3522936-F4DD-43AF-A026-9E46266603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19467</TotalTime>
  <Words>1072</Words>
  <Application>Microsoft Office PowerPoint</Application>
  <PresentationFormat>Personalizado</PresentationFormat>
  <Paragraphs>274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Consolas</vt:lpstr>
      <vt:lpstr>Montserrat-Light</vt:lpstr>
      <vt:lpstr>Myriad Pro</vt:lpstr>
      <vt:lpstr>Office Theme</vt:lpstr>
      <vt:lpstr>Presentación de PowerPoint</vt:lpstr>
      <vt:lpstr>Experiencia de Aprendizaje N° 1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158</cp:revision>
  <dcterms:created xsi:type="dcterms:W3CDTF">2021-04-02T01:36:00Z</dcterms:created>
  <dcterms:modified xsi:type="dcterms:W3CDTF">2021-12-23T16:12:59Z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