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gpxQR35NLoYL0FrsDqVeKeBFg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2467ae91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2467ae91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92467ae91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92467ae91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92467ae91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892467ae91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2467ae9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92467ae91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92467ae91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92467ae91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92467ae91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92467ae91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92467ae91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892467ae91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92467ae91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892467ae91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92467ae91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92467ae91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2467ae91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892467ae91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92467ae91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92467ae91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92467ae91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92467ae91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1f6951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1f6951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2467ae9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2467ae9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467ae91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467ae91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2467ae91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92467ae91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757854" y="1377370"/>
            <a:ext cx="5754415" cy="10891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Lato"/>
              <a:buNone/>
              <a:defRPr b="1" sz="40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485900" y="2842474"/>
            <a:ext cx="6172200" cy="48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79B2"/>
              </a:buClr>
              <a:buSzPts val="2000"/>
              <a:buNone/>
              <a:defRPr sz="2000">
                <a:solidFill>
                  <a:srgbClr val="3179B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Imagen que contiene dibujo&#10;&#10;Descripción generada automáticamente" id="14" name="Google Shape;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187" y="3766130"/>
            <a:ext cx="3846786" cy="72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200"/>
              <a:buFont typeface="La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" type="body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34"/>
          <p:cNvSpPr txBox="1"/>
          <p:nvPr>
            <p:ph idx="2" type="body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200"/>
              <a:buFont typeface="La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/>
          <p:nvPr>
            <p:ph idx="2" type="pic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35"/>
          <p:cNvSpPr txBox="1"/>
          <p:nvPr>
            <p:ph idx="1" type="body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/>
          <p:nvPr>
            <p:ph type="title"/>
          </p:nvPr>
        </p:nvSpPr>
        <p:spPr>
          <a:xfrm rot="5400000">
            <a:off x="5350669" y="1467644"/>
            <a:ext cx="4357687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" type="body"/>
          </p:nvPr>
        </p:nvSpPr>
        <p:spPr>
          <a:xfrm rot="5400000">
            <a:off x="1331119" y="-427831"/>
            <a:ext cx="4357687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1" name="Google Shape;21;p26"/>
          <p:cNvSpPr/>
          <p:nvPr/>
        </p:nvSpPr>
        <p:spPr>
          <a:xfrm>
            <a:off x="311425" y="882100"/>
            <a:ext cx="5907000" cy="46200"/>
          </a:xfrm>
          <a:prstGeom prst="rect">
            <a:avLst/>
          </a:prstGeom>
          <a:solidFill>
            <a:srgbClr val="EC6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reloj&#10;&#10;Descripción generada automáticamente" id="22" name="Google Shape;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28034" y="3831964"/>
            <a:ext cx="1615966" cy="131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" name="Google Shape;25;p27"/>
          <p:cNvSpPr txBox="1"/>
          <p:nvPr>
            <p:ph idx="2" type="body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3" type="body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27"/>
          <p:cNvSpPr txBox="1"/>
          <p:nvPr>
            <p:ph idx="4" type="body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1" name="Google Shape;31;p27"/>
          <p:cNvSpPr/>
          <p:nvPr/>
        </p:nvSpPr>
        <p:spPr>
          <a:xfrm>
            <a:off x="311425" y="882100"/>
            <a:ext cx="5907000" cy="46200"/>
          </a:xfrm>
          <a:prstGeom prst="rect">
            <a:avLst/>
          </a:prstGeom>
          <a:solidFill>
            <a:srgbClr val="EC6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269163" y="1861591"/>
            <a:ext cx="5658671" cy="1286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ato"/>
              <a:buNone/>
              <a:defRPr b="1"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/>
          <p:nvPr/>
        </p:nvSpPr>
        <p:spPr>
          <a:xfrm>
            <a:off x="311425" y="882100"/>
            <a:ext cx="5907000" cy="46200"/>
          </a:xfrm>
          <a:prstGeom prst="rect">
            <a:avLst/>
          </a:prstGeom>
          <a:solidFill>
            <a:srgbClr val="EC6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>
  <p:cSld name="Solo el títul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/>
          <p:nvPr/>
        </p:nvSpPr>
        <p:spPr>
          <a:xfrm>
            <a:off x="311425" y="882100"/>
            <a:ext cx="5907000" cy="46200"/>
          </a:xfrm>
          <a:prstGeom prst="rect">
            <a:avLst/>
          </a:prstGeom>
          <a:solidFill>
            <a:srgbClr val="EC69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0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628650" y="1370013"/>
            <a:ext cx="4617526" cy="294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ítulo y objetos">
  <p:cSld name="2_Título y objeto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79B2"/>
              </a:buClr>
              <a:buSzPts val="3600"/>
              <a:buFont typeface="Lato"/>
              <a:buNone/>
              <a:defRPr>
                <a:solidFill>
                  <a:srgbClr val="3179B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628650" y="1370013"/>
            <a:ext cx="4617526" cy="294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  <a:defRPr b="1" i="0" sz="3600" u="none" cap="none" strike="noStrike">
                <a:solidFill>
                  <a:srgbClr val="EC692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s.r4ds.hadley.nz/" TargetMode="External"/><Relationship Id="rId4" Type="http://schemas.openxmlformats.org/officeDocument/2006/relationships/hyperlink" Target="https://rstudio.com/resources/cheatsheets/" TargetMode="External"/><Relationship Id="rId5" Type="http://schemas.openxmlformats.org/officeDocument/2006/relationships/hyperlink" Target="https://www.tidyverse.org/" TargetMode="External"/><Relationship Id="rId6" Type="http://schemas.openxmlformats.org/officeDocument/2006/relationships/hyperlink" Target="https://rstudio.cloud/learn/prim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1757854" y="1377370"/>
            <a:ext cx="5754415" cy="10891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Lato"/>
              <a:buNone/>
            </a:pPr>
            <a:r>
              <a:rPr lang="es-CL"/>
              <a:t>Herramientas Computacionales para Data Science</a:t>
            </a:r>
            <a:endParaRPr/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485900" y="2842474"/>
            <a:ext cx="6172200" cy="48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79B2"/>
              </a:buClr>
              <a:buSzPts val="2000"/>
              <a:buNone/>
            </a:pPr>
            <a:r>
              <a:rPr lang="es-CL"/>
              <a:t>Clase 2: Introducción a R parte II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79B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485900" y="3218412"/>
            <a:ext cx="6172200" cy="48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79B2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3179B2"/>
                </a:solidFill>
                <a:latin typeface="Lato"/>
                <a:ea typeface="Lato"/>
                <a:cs typeface="Lato"/>
                <a:sym typeface="Lato"/>
              </a:rPr>
              <a:t>Riva Quiroga y Gabriela Sandoval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79B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179B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2467ae91_0_1058"/>
          <p:cNvSpPr txBox="1"/>
          <p:nvPr>
            <p:ph idx="1" type="body"/>
          </p:nvPr>
        </p:nvSpPr>
        <p:spPr>
          <a:xfrm>
            <a:off x="628650" y="1370013"/>
            <a:ext cx="38670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92467ae91_0_1058"/>
          <p:cNvSpPr txBox="1"/>
          <p:nvPr>
            <p:ph idx="2" type="body"/>
          </p:nvPr>
        </p:nvSpPr>
        <p:spPr>
          <a:xfrm>
            <a:off x="4648200" y="1370013"/>
            <a:ext cx="38670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g892467ae91_0_10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575"/>
            <a:ext cx="9144000" cy="45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892467ae91_0_1058"/>
          <p:cNvSpPr txBox="1"/>
          <p:nvPr/>
        </p:nvSpPr>
        <p:spPr>
          <a:xfrm>
            <a:off x="401000" y="4832550"/>
            <a:ext cx="2649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latin typeface="Lato"/>
                <a:ea typeface="Lato"/>
                <a:cs typeface="Lato"/>
                <a:sym typeface="Lato"/>
              </a:rPr>
              <a:t>Esquema por: Riva Quiroga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269163" y="1861591"/>
            <a:ext cx="5658671" cy="1286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ato"/>
              <a:buNone/>
            </a:pPr>
            <a:r>
              <a:rPr lang="es-CL"/>
              <a:t>Subsetting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 sz="3300"/>
              <a:t>Subsetting (Subconjuntos) </a:t>
            </a:r>
            <a:endParaRPr sz="3300"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628650" y="1370013"/>
            <a:ext cx="38670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Para extraer elementos de una lista podemos usar: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[ ]  retorna una lista más pequeña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[[ ]] se adentra en la lista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$ extrae elementos con nombre</a:t>
            </a:r>
            <a:endParaRPr/>
          </a:p>
        </p:txBody>
      </p:sp>
      <p:sp>
        <p:nvSpPr>
          <p:cNvPr id="212" name="Google Shape;212;p11"/>
          <p:cNvSpPr txBox="1"/>
          <p:nvPr>
            <p:ph idx="2" type="body"/>
          </p:nvPr>
        </p:nvSpPr>
        <p:spPr>
          <a:xfrm>
            <a:off x="628650" y="2800245"/>
            <a:ext cx="3867000" cy="185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$ funciona de forma similar a [[ pero cuando usamos [[ no olviden usar comillas.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lista[[“elemento1”]]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lista$elemento1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-CL"/>
              <a:t>¿Cuál es la diferencia entre [ y [[?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2467ae91_0_987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 sz="3300"/>
              <a:t>Subsetting (Subconjuntos) </a:t>
            </a:r>
            <a:endParaRPr sz="3300"/>
          </a:p>
        </p:txBody>
      </p:sp>
      <p:sp>
        <p:nvSpPr>
          <p:cNvPr id="218" name="Google Shape;218;g892467ae91_0_987"/>
          <p:cNvSpPr txBox="1"/>
          <p:nvPr>
            <p:ph idx="1" type="body"/>
          </p:nvPr>
        </p:nvSpPr>
        <p:spPr>
          <a:xfrm>
            <a:off x="628650" y="1370013"/>
            <a:ext cx="38670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Para extraer elementos de una lista podemos usar: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[ ]  retorna una lista más pequeña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[[ ]] se adentra en la lista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$ extrae elementos con nombre</a:t>
            </a:r>
            <a:endParaRPr/>
          </a:p>
        </p:txBody>
      </p:sp>
      <p:pic>
        <p:nvPicPr>
          <p:cNvPr id="219" name="Google Shape;219;g892467ae91_0_9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5120"/>
            <a:ext cx="4343550" cy="28932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892467ae91_0_987"/>
          <p:cNvSpPr txBox="1"/>
          <p:nvPr/>
        </p:nvSpPr>
        <p:spPr>
          <a:xfrm>
            <a:off x="4744775" y="4116800"/>
            <a:ext cx="3867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 el pimientero es la lista </a:t>
            </a: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entonces, </a:t>
            </a: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x[1] </a:t>
            </a: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 un pimientero que contiene un solo paquete de pimienta. </a:t>
            </a: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x[[1]]</a:t>
            </a: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 un sobre de pimienta y si queremos la pimienta necesitamos </a:t>
            </a: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x[[1]][1]</a:t>
            </a:r>
            <a:r>
              <a:rPr lang="es-CL" sz="10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892467ae91_0_987"/>
          <p:cNvSpPr txBox="1"/>
          <p:nvPr>
            <p:ph idx="2" type="body"/>
          </p:nvPr>
        </p:nvSpPr>
        <p:spPr>
          <a:xfrm>
            <a:off x="628650" y="2800245"/>
            <a:ext cx="3867000" cy="185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$ funciona de forma similar a [[ pero cuando usamos [[ no olviden usar comillas.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lista[[“elemento1”]]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lista$elemento1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-CL"/>
              <a:t>¿Cuál es la diferencia entre [ y [[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g892467ae91_0_987"/>
          <p:cNvSpPr txBox="1"/>
          <p:nvPr/>
        </p:nvSpPr>
        <p:spPr>
          <a:xfrm>
            <a:off x="757725" y="4795300"/>
            <a:ext cx="4764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>
                <a:latin typeface="Lato"/>
                <a:ea typeface="Lato"/>
                <a:cs typeface="Lato"/>
                <a:sym typeface="Lato"/>
              </a:rPr>
              <a:t>Fuente: R para Ciencia de datos Cap. 20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269163" y="1861591"/>
            <a:ext cx="5658671" cy="1286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ato"/>
              <a:buNone/>
            </a:pPr>
            <a:r>
              <a:rPr lang="es-CL"/>
              <a:t>Operadores lógicos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628650" y="1370026"/>
            <a:ext cx="38673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 sz="1600"/>
              <a:t>En R tenemos también la opción de usar operadores lógicos:</a:t>
            </a:r>
            <a:endParaRPr sz="1600"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CL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>
                <a:solidFill>
                  <a:srgbClr val="595959"/>
                </a:solidFill>
              </a:rPr>
              <a:t>		menor que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CL">
                <a:solidFill>
                  <a:srgbClr val="595959"/>
                </a:solidFill>
              </a:rPr>
              <a:t>		</a:t>
            </a:r>
            <a:r>
              <a:rPr b="1"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>
                <a:solidFill>
                  <a:srgbClr val="595959"/>
                </a:solidFill>
              </a:rPr>
              <a:t>		mayor que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CL">
                <a:solidFill>
                  <a:srgbClr val="595959"/>
                </a:solidFill>
              </a:rPr>
              <a:t>		</a:t>
            </a:r>
            <a:r>
              <a:rPr b="1"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s-CL">
                <a:solidFill>
                  <a:srgbClr val="595959"/>
                </a:solidFill>
              </a:rPr>
              <a:t> </a:t>
            </a:r>
            <a:r>
              <a:rPr lang="es-CL">
                <a:solidFill>
                  <a:srgbClr val="595959"/>
                </a:solidFill>
              </a:rPr>
              <a:t>		menor o igual que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CL">
                <a:solidFill>
                  <a:srgbClr val="595959"/>
                </a:solidFill>
              </a:rPr>
              <a:t>		</a:t>
            </a:r>
            <a:r>
              <a:rPr b="1"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>
                <a:solidFill>
                  <a:srgbClr val="595959"/>
                </a:solidFill>
              </a:rPr>
              <a:t>		mayor o igual que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CL">
                <a:solidFill>
                  <a:srgbClr val="595959"/>
                </a:solidFill>
              </a:rPr>
              <a:t>		</a:t>
            </a:r>
            <a:r>
              <a:rPr b="1"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CL">
                <a:solidFill>
                  <a:srgbClr val="595959"/>
                </a:solidFill>
              </a:rPr>
              <a:t> 		igualdad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CL">
                <a:solidFill>
                  <a:srgbClr val="595959"/>
                </a:solidFill>
              </a:rPr>
              <a:t>		</a:t>
            </a:r>
            <a:r>
              <a:rPr b="1"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s-CL">
                <a:solidFill>
                  <a:srgbClr val="595959"/>
                </a:solidFill>
              </a:rPr>
              <a:t> 		diferencia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CL">
                <a:solidFill>
                  <a:srgbClr val="595959"/>
                </a:solidFill>
              </a:rPr>
              <a:t>		</a:t>
            </a:r>
            <a:r>
              <a:rPr b="1"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x &amp; y</a:t>
            </a:r>
            <a:r>
              <a:rPr lang="es-CL">
                <a:solidFill>
                  <a:srgbClr val="595959"/>
                </a:solidFill>
              </a:rPr>
              <a:t>	intersección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CL">
                <a:solidFill>
                  <a:srgbClr val="595959"/>
                </a:solidFill>
              </a:rPr>
              <a:t>		</a:t>
            </a:r>
            <a:r>
              <a:rPr b="1" lang="es-CL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x | y</a:t>
            </a:r>
            <a:r>
              <a:rPr b="1" lang="es-CL">
                <a:solidFill>
                  <a:srgbClr val="595959"/>
                </a:solidFill>
              </a:rPr>
              <a:t>	</a:t>
            </a:r>
            <a:r>
              <a:rPr lang="es-CL">
                <a:solidFill>
                  <a:srgbClr val="595959"/>
                </a:solidFill>
              </a:rPr>
              <a:t>unión 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3" name="Google Shape;233;p13"/>
          <p:cNvSpPr txBox="1"/>
          <p:nvPr>
            <p:ph idx="2" type="body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Por ejemplo: podemos comparar dos vectores: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num &lt;- c(7, 3, 23, 8, 2.5)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num &lt;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El resultado es un vector de valores lógicos: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FALSE FALSE FALSE FALSE 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/>
              <a:t>Operadores lógicos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92467ae91_0_1005"/>
          <p:cNvSpPr txBox="1"/>
          <p:nvPr>
            <p:ph type="title"/>
          </p:nvPr>
        </p:nvSpPr>
        <p:spPr>
          <a:xfrm>
            <a:off x="269163" y="1861591"/>
            <a:ext cx="56586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ato"/>
              <a:buNone/>
            </a:pPr>
            <a:r>
              <a:rPr lang="es-CL"/>
              <a:t>Importación de Archivos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92467ae91_0_1009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/>
              <a:t>Importar archivos</a:t>
            </a:r>
            <a:endParaRPr/>
          </a:p>
        </p:txBody>
      </p:sp>
      <p:sp>
        <p:nvSpPr>
          <p:cNvPr id="245" name="Google Shape;245;g892467ae91_0_1009"/>
          <p:cNvSpPr txBox="1"/>
          <p:nvPr/>
        </p:nvSpPr>
        <p:spPr>
          <a:xfrm>
            <a:off x="927175" y="1082400"/>
            <a:ext cx="37581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funciones e n R base: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read.formato()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g892467ae91_0_1009"/>
          <p:cNvSpPr txBox="1"/>
          <p:nvPr>
            <p:ph idx="4294967295" type="body"/>
          </p:nvPr>
        </p:nvSpPr>
        <p:spPr>
          <a:xfrm>
            <a:off x="2911325" y="1390603"/>
            <a:ext cx="3867000" cy="159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read.csv()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read.table()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read.delim()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g892467ae91_0_1009"/>
          <p:cNvSpPr txBox="1"/>
          <p:nvPr/>
        </p:nvSpPr>
        <p:spPr>
          <a:xfrm>
            <a:off x="927175" y="2832275"/>
            <a:ext cx="5150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¿Importar un excel?	 → 	Paquete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readxl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g892467ae91_0_1009"/>
          <p:cNvSpPr txBox="1"/>
          <p:nvPr/>
        </p:nvSpPr>
        <p:spPr>
          <a:xfrm>
            <a:off x="1136350" y="3640025"/>
            <a:ext cx="3000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readxl::read_excel()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g892467ae91_0_1009"/>
          <p:cNvSpPr txBox="1"/>
          <p:nvPr/>
        </p:nvSpPr>
        <p:spPr>
          <a:xfrm>
            <a:off x="4887925" y="3583075"/>
            <a:ext cx="3000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library(readxl)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read_excel()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0" name="Google Shape;250;g892467ae91_0_10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425" y="2621080"/>
            <a:ext cx="762476" cy="88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892467ae91_0_1009"/>
          <p:cNvSpPr txBox="1"/>
          <p:nvPr/>
        </p:nvSpPr>
        <p:spPr>
          <a:xfrm>
            <a:off x="1391850" y="4260075"/>
            <a:ext cx="6123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readxl::read_excel(“ruta/nombredelarchivo.xlsx”)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2467ae91_0_1020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/>
              <a:t>El paquete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g892467ae91_0_1020"/>
          <p:cNvSpPr txBox="1"/>
          <p:nvPr/>
        </p:nvSpPr>
        <p:spPr>
          <a:xfrm>
            <a:off x="727825" y="1585600"/>
            <a:ext cx="80142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SzPts val="1100"/>
              <a:buChar char="●"/>
            </a:pPr>
            <a:r>
              <a:rPr lang="es-CL" sz="1100">
                <a:solidFill>
                  <a:srgbClr val="EC6928"/>
                </a:solidFill>
                <a:latin typeface="Courier New"/>
                <a:ea typeface="Courier New"/>
                <a:cs typeface="Courier New"/>
                <a:sym typeface="Courier New"/>
              </a:rPr>
              <a:t>read_csv()</a:t>
            </a:r>
            <a:r>
              <a:rPr lang="es-CL" sz="1100">
                <a:solidFill>
                  <a:srgbClr val="272822"/>
                </a:solidFill>
                <a:latin typeface="Lato"/>
                <a:ea typeface="Lato"/>
                <a:cs typeface="Lato"/>
                <a:sym typeface="Lato"/>
              </a:rPr>
              <a:t> - archivos delimitados por comas</a:t>
            </a:r>
            <a:endParaRPr sz="1100">
              <a:solidFill>
                <a:srgbClr val="2728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sz="1100">
                <a:solidFill>
                  <a:srgbClr val="EC6928"/>
                </a:solidFill>
                <a:latin typeface="Courier New"/>
                <a:ea typeface="Courier New"/>
                <a:cs typeface="Courier New"/>
                <a:sym typeface="Courier New"/>
              </a:rPr>
              <a:t>read_csv2() </a:t>
            </a:r>
            <a:r>
              <a:rPr lang="es-CL" sz="1100">
                <a:solidFill>
                  <a:srgbClr val="272822"/>
                </a:solidFill>
                <a:latin typeface="Lato"/>
                <a:ea typeface="Lato"/>
                <a:cs typeface="Lato"/>
                <a:sym typeface="Lato"/>
              </a:rPr>
              <a:t>- archivos separados por punto y coma (común en países donde se utiliza , como separador decimal)</a:t>
            </a:r>
            <a:endParaRPr sz="1100">
              <a:solidFill>
                <a:srgbClr val="2728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sz="1100">
                <a:solidFill>
                  <a:srgbClr val="EC6928"/>
                </a:solidFill>
                <a:latin typeface="Courier New"/>
                <a:ea typeface="Courier New"/>
                <a:cs typeface="Courier New"/>
                <a:sym typeface="Courier New"/>
              </a:rPr>
              <a:t>read_tsv()</a:t>
            </a:r>
            <a:r>
              <a:rPr lang="es-CL" sz="1100">
                <a:solidFill>
                  <a:srgbClr val="272822"/>
                </a:solidFill>
                <a:latin typeface="Lato"/>
                <a:ea typeface="Lato"/>
                <a:cs typeface="Lato"/>
                <a:sym typeface="Lato"/>
              </a:rPr>
              <a:t> - archivos delimitados por tabulaciones</a:t>
            </a:r>
            <a:endParaRPr sz="1100">
              <a:solidFill>
                <a:srgbClr val="2728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sz="1100">
                <a:solidFill>
                  <a:srgbClr val="EC6928"/>
                </a:solidFill>
                <a:latin typeface="Courier New"/>
                <a:ea typeface="Courier New"/>
                <a:cs typeface="Courier New"/>
                <a:sym typeface="Courier New"/>
              </a:rPr>
              <a:t>read_delim()</a:t>
            </a:r>
            <a:r>
              <a:rPr lang="es-CL" sz="1100">
                <a:solidFill>
                  <a:srgbClr val="272822"/>
                </a:solidFill>
                <a:latin typeface="Lato"/>
                <a:ea typeface="Lato"/>
                <a:cs typeface="Lato"/>
                <a:sym typeface="Lato"/>
              </a:rPr>
              <a:t> - lee archivos con cualquier delimitador</a:t>
            </a:r>
            <a:endParaRPr sz="1100">
              <a:solidFill>
                <a:srgbClr val="2728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sz="1100">
                <a:solidFill>
                  <a:srgbClr val="EC6928"/>
                </a:solidFill>
                <a:latin typeface="Courier New"/>
                <a:ea typeface="Courier New"/>
                <a:cs typeface="Courier New"/>
                <a:sym typeface="Courier New"/>
              </a:rPr>
              <a:t>read_fwf() </a:t>
            </a:r>
            <a:r>
              <a:rPr lang="es-CL" sz="1100">
                <a:solidFill>
                  <a:srgbClr val="272822"/>
                </a:solidFill>
                <a:latin typeface="Lato"/>
                <a:ea typeface="Lato"/>
                <a:cs typeface="Lato"/>
                <a:sym typeface="Lato"/>
              </a:rPr>
              <a:t>- archivos de ancho fijo</a:t>
            </a:r>
            <a:endParaRPr sz="1100">
              <a:solidFill>
                <a:srgbClr val="2728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sz="1100">
                <a:solidFill>
                  <a:srgbClr val="EC6928"/>
                </a:solidFill>
                <a:latin typeface="Courier New"/>
                <a:ea typeface="Courier New"/>
                <a:cs typeface="Courier New"/>
                <a:sym typeface="Courier New"/>
              </a:rPr>
              <a:t>read_table()</a:t>
            </a:r>
            <a:r>
              <a:rPr lang="es-CL" sz="1100">
                <a:solidFill>
                  <a:srgbClr val="272822"/>
                </a:solidFill>
                <a:latin typeface="Lato"/>
                <a:ea typeface="Lato"/>
                <a:cs typeface="Lato"/>
                <a:sym typeface="Lato"/>
              </a:rPr>
              <a:t> - variación común de archivos de ancho fijo donde las columnas están separadas por espacios en blanco</a:t>
            </a:r>
            <a:endParaRPr sz="1100">
              <a:solidFill>
                <a:srgbClr val="2728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Clr>
                <a:srgbClr val="272822"/>
              </a:buClr>
              <a:buSzPts val="1100"/>
              <a:buFont typeface="Courier New"/>
              <a:buChar char="●"/>
            </a:pPr>
            <a:r>
              <a:rPr lang="es-CL" sz="1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g892467ae91_0_1020"/>
          <p:cNvSpPr txBox="1"/>
          <p:nvPr/>
        </p:nvSpPr>
        <p:spPr>
          <a:xfrm>
            <a:off x="927175" y="1082400"/>
            <a:ext cx="3199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funciones: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read_formato()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9" name="Google Shape;259;g892467ae91_0_10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871" y="82975"/>
            <a:ext cx="636252" cy="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92467ae91_0_999"/>
          <p:cNvSpPr txBox="1"/>
          <p:nvPr>
            <p:ph idx="1" type="body"/>
          </p:nvPr>
        </p:nvSpPr>
        <p:spPr>
          <a:xfrm>
            <a:off x="628650" y="1370025"/>
            <a:ext cx="5252700" cy="294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Importa el archivo nombres.xlsx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… analicemos los datos y usemos los aprendido.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892467ae91_0_999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Ejercicio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2800"/>
              <a:buFont typeface="Lato"/>
              <a:buNone/>
            </a:pPr>
            <a:r>
              <a:rPr lang="es-CL" sz="2800"/>
              <a:t>Contenido del curso (relacionado con R)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rPr>
              <a:t>Introducción a R</a:t>
            </a:r>
            <a:endParaRPr>
              <a:solidFill>
                <a:srgbClr val="7B7B7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C6928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rgbClr val="EC6928"/>
                </a:solidFill>
                <a:latin typeface="Lato"/>
                <a:ea typeface="Lato"/>
                <a:cs typeface="Lato"/>
                <a:sym typeface="Lato"/>
              </a:rPr>
              <a:t>Introducción a R parte II</a:t>
            </a:r>
            <a:endParaRPr>
              <a:solidFill>
                <a:srgbClr val="EC692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rPr>
              <a:t>Manipulación e importación de bases de datos</a:t>
            </a:r>
            <a:endParaRPr>
              <a:solidFill>
                <a:srgbClr val="7B7B7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Lato"/>
              <a:buAutoNum type="arabicPeriod"/>
            </a:pPr>
            <a:r>
              <a:rPr lang="es-CL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rPr>
              <a:t>Limpieza y filtrado de datos con R</a:t>
            </a:r>
            <a:endParaRPr>
              <a:solidFill>
                <a:srgbClr val="7B7B7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Lato"/>
              <a:buAutoNum type="arabicPeriod"/>
            </a:pPr>
            <a:r>
              <a:rPr lang="es-CL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rPr>
              <a:t>Creación de funciones</a:t>
            </a:r>
            <a:endParaRPr>
              <a:solidFill>
                <a:srgbClr val="7B7B7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Lato"/>
              <a:buAutoNum type="arabicPeriod"/>
            </a:pPr>
            <a:r>
              <a:rPr lang="es-CL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rPr>
              <a:t>Introducción a la Estadística con R</a:t>
            </a:r>
            <a:endParaRPr>
              <a:solidFill>
                <a:srgbClr val="7B7B7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Lato"/>
              <a:buAutoNum type="arabicPeriod"/>
            </a:pPr>
            <a:r>
              <a:rPr lang="es-CL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rPr>
              <a:t>Análisis descriptivo con R</a:t>
            </a:r>
            <a:endParaRPr>
              <a:solidFill>
                <a:srgbClr val="7B7B7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Lato"/>
              <a:buAutoNum type="arabicPeriod"/>
            </a:pPr>
            <a:r>
              <a:rPr lang="es-CL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rPr>
              <a:t>Análisis descriptivo con R parte II</a:t>
            </a:r>
            <a:endParaRPr>
              <a:solidFill>
                <a:srgbClr val="7B7B7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Lato"/>
              <a:buAutoNum type="arabicPeriod"/>
            </a:pPr>
            <a:r>
              <a:rPr lang="es-CL">
                <a:solidFill>
                  <a:srgbClr val="7B7B7B"/>
                </a:solidFill>
                <a:latin typeface="Lato"/>
                <a:ea typeface="Lato"/>
                <a:cs typeface="Lato"/>
                <a:sym typeface="Lato"/>
              </a:rPr>
              <a:t>Taller de Estructuras Estadísticas</a:t>
            </a:r>
            <a:endParaRPr>
              <a:solidFill>
                <a:srgbClr val="7B7B7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fé" id="270" name="Google Shape;2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307" y="858645"/>
            <a:ext cx="2825396" cy="282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92467ae91_0_1027"/>
          <p:cNvSpPr txBox="1"/>
          <p:nvPr>
            <p:ph type="title"/>
          </p:nvPr>
        </p:nvSpPr>
        <p:spPr>
          <a:xfrm>
            <a:off x="269163" y="1861591"/>
            <a:ext cx="56586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ato"/>
              <a:buNone/>
            </a:pPr>
            <a:r>
              <a:rPr lang="es-CL"/>
              <a:t>¿Diferentes formas de programar en R?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92467ae91_0_1031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/>
              <a:t>¿R base y el Tidyverse?</a:t>
            </a:r>
            <a:endParaRPr/>
          </a:p>
        </p:txBody>
      </p:sp>
      <p:sp>
        <p:nvSpPr>
          <p:cNvPr id="281" name="Google Shape;281;g892467ae91_0_1031"/>
          <p:cNvSpPr txBox="1"/>
          <p:nvPr>
            <p:ph idx="1" type="body"/>
          </p:nvPr>
        </p:nvSpPr>
        <p:spPr>
          <a:xfrm>
            <a:off x="628650" y="1370013"/>
            <a:ext cx="38670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Los tres tipos de </a:t>
            </a:r>
            <a:r>
              <a:rPr b="1" lang="es-CL">
                <a:solidFill>
                  <a:srgbClr val="EC6928"/>
                </a:solidFill>
              </a:rPr>
              <a:t>sintaxis </a:t>
            </a:r>
            <a:r>
              <a:rPr lang="es-CL"/>
              <a:t>más usados en R son: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Sintaxis de $ (R 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Sintaxis de fórmula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CL"/>
              <a:t>Sintaxis del Tidyverse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En el archivo cheatsheet_sintaxis_R.pdf (traducido por Riva) pueden ver varios ejemplos y comparaciones.</a:t>
            </a:r>
            <a:endParaRPr/>
          </a:p>
        </p:txBody>
      </p:sp>
      <p:sp>
        <p:nvSpPr>
          <p:cNvPr id="282" name="Google Shape;282;g892467ae91_0_1031"/>
          <p:cNvSpPr txBox="1"/>
          <p:nvPr>
            <p:ph idx="2" type="body"/>
          </p:nvPr>
        </p:nvSpPr>
        <p:spPr>
          <a:xfrm>
            <a:off x="4648200" y="1370036"/>
            <a:ext cx="3867000" cy="35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La sintaxis de $ se enfoca más en el uso de subsetting con [] y la lógica de programación es de adentro hacia afuera.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La sintaxis de </a:t>
            </a:r>
            <a:r>
              <a:rPr b="1" lang="es-CL"/>
              <a:t>fórmula </a:t>
            </a:r>
            <a:r>
              <a:rPr lang="es-CL"/>
              <a:t>se basa en el uso de ~ (virgulilla)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La sintaxis del </a:t>
            </a:r>
            <a:r>
              <a:rPr b="1" lang="es-CL"/>
              <a:t>Tidyverse </a:t>
            </a:r>
            <a:r>
              <a:rPr lang="es-CL"/>
              <a:t>se ha popularizado en los últimos años porque permite leer y programar de forma más natural (izquierda  a derecha) y tiene un ecosistema de paquetes que trabajan juntos y facilitan mucho el trabajo. Uno de sus elementos es “el pipe” %&gt;%.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892467ae91_0_1031"/>
          <p:cNvSpPr txBox="1"/>
          <p:nvPr/>
        </p:nvSpPr>
        <p:spPr>
          <a:xfrm>
            <a:off x="245425" y="4804600"/>
            <a:ext cx="8018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9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s-CL" sz="900">
                <a:latin typeface="Lato"/>
                <a:ea typeface="Lato"/>
                <a:cs typeface="Lato"/>
                <a:sym typeface="Lato"/>
              </a:rPr>
              <a:t>Si bien usualmente se intenta enseñar R en el marco de un tipo de sintaxis, la mayoría de las personas programa usando una combinación de ellas. “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92467ae91_0_1049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300"/>
              <a:t>Algunos ejemplos adicionales:</a:t>
            </a:r>
            <a:endParaRPr sz="3300"/>
          </a:p>
        </p:txBody>
      </p:sp>
      <p:sp>
        <p:nvSpPr>
          <p:cNvPr id="289" name="Google Shape;289;g892467ae91_0_1049"/>
          <p:cNvSpPr txBox="1"/>
          <p:nvPr>
            <p:ph idx="1" type="body"/>
          </p:nvPr>
        </p:nvSpPr>
        <p:spPr>
          <a:xfrm>
            <a:off x="606400" y="1180744"/>
            <a:ext cx="4617600" cy="139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Vamos a utilizar el set de datos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mtautos </a:t>
            </a:r>
            <a:r>
              <a:rPr lang="es-CL"/>
              <a:t>disponible en el paquete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s-CL"/>
              <a:t>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title"/>
          </p:nvPr>
        </p:nvSpPr>
        <p:spPr>
          <a:xfrm>
            <a:off x="269163" y="1861591"/>
            <a:ext cx="5658671" cy="1286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ato"/>
              <a:buNone/>
            </a:pPr>
            <a:r>
              <a:rPr lang="es-CL"/>
              <a:t>Introducción a RMarkdown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4294967295" type="title"/>
          </p:nvPr>
        </p:nvSpPr>
        <p:spPr>
          <a:xfrm>
            <a:off x="177825" y="152400"/>
            <a:ext cx="2839500" cy="74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/>
              <a:t>Así se ve un .Rmd</a:t>
            </a:r>
            <a:endParaRPr sz="2300"/>
          </a:p>
        </p:txBody>
      </p:sp>
      <p:pic>
        <p:nvPicPr>
          <p:cNvPr id="300" name="Google Shape;3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850" y="152400"/>
            <a:ext cx="5410650" cy="48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 txBox="1"/>
          <p:nvPr>
            <p:ph idx="4294967295" type="body"/>
          </p:nvPr>
        </p:nvSpPr>
        <p:spPr>
          <a:xfrm>
            <a:off x="272400" y="892800"/>
            <a:ext cx="1954500" cy="29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Un . Rmd es un archivo de texto plano que combina código, resultados y texto.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92467ae91_0_1096"/>
          <p:cNvSpPr txBox="1"/>
          <p:nvPr>
            <p:ph idx="4294967295" type="title"/>
          </p:nvPr>
        </p:nvSpPr>
        <p:spPr>
          <a:xfrm>
            <a:off x="177825" y="152400"/>
            <a:ext cx="2839500" cy="74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/>
              <a:t>El resultado:</a:t>
            </a:r>
            <a:endParaRPr sz="2300"/>
          </a:p>
        </p:txBody>
      </p:sp>
      <p:pic>
        <p:nvPicPr>
          <p:cNvPr id="307" name="Google Shape;307;g892467ae91_0_10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00" y="892800"/>
            <a:ext cx="7829400" cy="40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92467ae91_0_1079"/>
          <p:cNvSpPr txBox="1"/>
          <p:nvPr>
            <p:ph idx="1" type="body"/>
          </p:nvPr>
        </p:nvSpPr>
        <p:spPr>
          <a:xfrm>
            <a:off x="628650" y="1370025"/>
            <a:ext cx="7821600" cy="294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Crea un nuevo archivos .Rmd, guardalo con el nombre que gustes.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File &gt; New File &gt; R Markdown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Presiona el botón </a:t>
            </a:r>
            <a:r>
              <a:rPr b="1" lang="es-CL"/>
              <a:t>Knit </a:t>
            </a:r>
            <a:r>
              <a:rPr lang="es-CL"/>
              <a:t>para “tejer” el ejemplo que R nos da por defecto.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Teje el archivo Reporte_nombres.Rmd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892467ae91_0_1079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Ahora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92467ae91_0_1085"/>
          <p:cNvSpPr txBox="1"/>
          <p:nvPr>
            <p:ph idx="1" type="body"/>
          </p:nvPr>
        </p:nvSpPr>
        <p:spPr>
          <a:xfrm>
            <a:off x="628650" y="1370025"/>
            <a:ext cx="7821600" cy="294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Importa el archivo nombres.xlsx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Filtra tu nombre usando sintaxis tidyverse y sintaxis $  (R base) (es decir filtra usando subsetting con []).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Encuentra los nombres más populares en 2016 y 2017. Si te hacen falta funciones, busca/usa  el material compartido como referencias y material complementario (en especial las cheatsheets)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892467ae91_0_1085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Para la casa...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79B2"/>
              </a:buClr>
              <a:buSzPts val="3200"/>
              <a:buFont typeface="Lato"/>
              <a:buNone/>
            </a:pPr>
            <a:r>
              <a:rPr lang="es-CL" sz="3200"/>
              <a:t>Referencias y material complementario</a:t>
            </a:r>
            <a:endParaRPr/>
          </a:p>
        </p:txBody>
      </p:sp>
      <p:sp>
        <p:nvSpPr>
          <p:cNvPr id="325" name="Google Shape;325;p23"/>
          <p:cNvSpPr txBox="1"/>
          <p:nvPr>
            <p:ph idx="1" type="body"/>
          </p:nvPr>
        </p:nvSpPr>
        <p:spPr>
          <a:xfrm>
            <a:off x="628650" y="1370025"/>
            <a:ext cx="83226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R para Ciencia de Datos: </a:t>
            </a:r>
            <a:r>
              <a:rPr lang="es-CL" u="sng">
                <a:solidFill>
                  <a:schemeClr val="hlink"/>
                </a:solidFill>
                <a:hlinkClick r:id="rId3"/>
              </a:rPr>
              <a:t>https://es.r4ds.hadley.nz/</a:t>
            </a:r>
            <a:r>
              <a:rPr lang="es-CL"/>
              <a:t> (libro en línea, en español)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RStudio cheatsheets: </a:t>
            </a:r>
            <a:r>
              <a:rPr lang="es-CL" u="sng">
                <a:solidFill>
                  <a:schemeClr val="hlink"/>
                </a:solidFill>
                <a:hlinkClick r:id="rId4"/>
              </a:rPr>
              <a:t>https://rstudio.com/resources/cheatsheets/</a:t>
            </a:r>
            <a:r>
              <a:rPr lang="es-CL"/>
              <a:t> (“torpedos”; en la parte inferior de la página hay versiones en español disponibles)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Tidyverse </a:t>
            </a:r>
            <a:r>
              <a:rPr lang="es-CL" u="sng">
                <a:solidFill>
                  <a:schemeClr val="hlink"/>
                </a:solidFill>
                <a:hlinkClick r:id="rId5"/>
              </a:rPr>
              <a:t>https://www.tidyverse.org/</a:t>
            </a:r>
            <a:r>
              <a:rPr lang="es-CL"/>
              <a:t> (documentación, ejemplos de los paquetes del Tidyverse).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Para practicar en casa: 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RStudio Primers: </a:t>
            </a:r>
            <a:r>
              <a:rPr lang="es-CL" u="sng">
                <a:solidFill>
                  <a:schemeClr val="hlink"/>
                </a:solidFill>
                <a:hlinkClick r:id="rId6"/>
              </a:rPr>
              <a:t>https://rstudio.cloud/learn/primers</a:t>
            </a:r>
            <a:r>
              <a:rPr lang="es-CL"/>
              <a:t> (ejercicios interactivos;  en inglés)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Comunidades: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En  twitter: #rstats #rstatsES #datosdemiércoles #tidytuesday #RLadies y pueden seguir a 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rPr lang="es-CL"/>
              <a:t>@R4DS_es ,  @R4DScommunity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000"/>
              <a:buNone/>
            </a:pPr>
            <a:r>
              <a:rPr lang="es-CL"/>
              <a:t>Parte I</a:t>
            </a:r>
            <a:endParaRPr/>
          </a:p>
        </p:txBody>
      </p:sp>
      <p:sp>
        <p:nvSpPr>
          <p:cNvPr id="97" name="Google Shape;97;p3"/>
          <p:cNvSpPr txBox="1"/>
          <p:nvPr>
            <p:ph idx="2" type="body"/>
          </p:nvPr>
        </p:nvSpPr>
        <p:spPr>
          <a:xfrm>
            <a:off x="627062" y="1879600"/>
            <a:ext cx="3868737" cy="2762250"/>
          </a:xfrm>
          <a:prstGeom prst="rect">
            <a:avLst/>
          </a:prstGeom>
          <a:solidFill>
            <a:srgbClr val="3179B2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Char char="•"/>
            </a:pPr>
            <a:r>
              <a:rPr lang="es-CL"/>
              <a:t>Revisión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Char char="•"/>
            </a:pPr>
            <a:r>
              <a:rPr lang="es-CL"/>
              <a:t>Importación de archivos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Char char="•"/>
            </a:pPr>
            <a:r>
              <a:rPr lang="es-CL"/>
              <a:t>Selección de objetos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Char char="•"/>
            </a:pPr>
            <a:r>
              <a:rPr lang="es-CL"/>
              <a:t>Operadores lógicos en 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Char char="•"/>
            </a:pPr>
            <a:r>
              <a:rPr lang="es-CL"/>
              <a:t>Comparación de las diferentes formas de programar en 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3" type="body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000"/>
              <a:buNone/>
            </a:pPr>
            <a:r>
              <a:rPr lang="es-CL"/>
              <a:t>Parte II</a:t>
            </a:r>
            <a:endParaRPr/>
          </a:p>
        </p:txBody>
      </p:sp>
      <p:sp>
        <p:nvSpPr>
          <p:cNvPr id="99" name="Google Shape;99;p3"/>
          <p:cNvSpPr txBox="1"/>
          <p:nvPr>
            <p:ph idx="4" type="body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solidFill>
            <a:srgbClr val="EC692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s-CL"/>
              <a:t>Introducción a RMarkdown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Ejercicio</a:t>
            </a:r>
            <a:endParaRPr/>
          </a:p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s-CL"/>
              <a:t>Resumen y preguntas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7B7B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/>
              <a:t>La clase de hoy:</a:t>
            </a:r>
            <a:endParaRPr/>
          </a:p>
        </p:txBody>
      </p:sp>
      <p:pic>
        <p:nvPicPr>
          <p:cNvPr descr="Café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774" y="96098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69163" y="2074131"/>
            <a:ext cx="5658671" cy="761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ato"/>
              <a:buNone/>
            </a:pPr>
            <a:r>
              <a:rPr lang="es-CL"/>
              <a:t>Revisión clase pasada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1f695175_1_0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Tipos de datos en R</a:t>
            </a:r>
            <a:endParaRPr/>
          </a:p>
        </p:txBody>
      </p:sp>
      <p:cxnSp>
        <p:nvCxnSpPr>
          <p:cNvPr id="112" name="Google Shape;112;g891f695175_1_0"/>
          <p:cNvCxnSpPr>
            <a:stCxn id="113" idx="6"/>
            <a:endCxn id="114" idx="2"/>
          </p:cNvCxnSpPr>
          <p:nvPr/>
        </p:nvCxnSpPr>
        <p:spPr>
          <a:xfrm>
            <a:off x="2947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891f695175_1_0"/>
          <p:cNvCxnSpPr>
            <a:stCxn id="113" idx="6"/>
            <a:endCxn id="116" idx="2"/>
          </p:cNvCxnSpPr>
          <p:nvPr/>
        </p:nvCxnSpPr>
        <p:spPr>
          <a:xfrm flipH="1" rot="10800000">
            <a:off x="2947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g891f695175_1_0"/>
          <p:cNvCxnSpPr>
            <a:stCxn id="118" idx="3"/>
            <a:endCxn id="119" idx="2"/>
          </p:cNvCxnSpPr>
          <p:nvPr/>
        </p:nvCxnSpPr>
        <p:spPr>
          <a:xfrm flipH="1" rot="10800000">
            <a:off x="5689450" y="1178550"/>
            <a:ext cx="201300" cy="4572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891f695175_1_0"/>
          <p:cNvCxnSpPr>
            <a:stCxn id="118" idx="3"/>
            <a:endCxn id="121" idx="2"/>
          </p:cNvCxnSpPr>
          <p:nvPr/>
        </p:nvCxnSpPr>
        <p:spPr>
          <a:xfrm>
            <a:off x="5689450" y="1635750"/>
            <a:ext cx="201300" cy="4425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g891f695175_1_0"/>
          <p:cNvCxnSpPr>
            <a:stCxn id="123" idx="3"/>
            <a:endCxn id="124" idx="2"/>
          </p:cNvCxnSpPr>
          <p:nvPr/>
        </p:nvCxnSpPr>
        <p:spPr>
          <a:xfrm flipH="1" rot="10800000">
            <a:off x="5006350" y="305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891f695175_1_0"/>
          <p:cNvCxnSpPr>
            <a:stCxn id="123" idx="3"/>
            <a:endCxn id="126" idx="2"/>
          </p:cNvCxnSpPr>
          <p:nvPr/>
        </p:nvCxnSpPr>
        <p:spPr>
          <a:xfrm>
            <a:off x="5006350" y="3507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7" name="Google Shape;127;g891f695175_1_0"/>
          <p:cNvGrpSpPr/>
          <p:nvPr/>
        </p:nvGrpSpPr>
        <p:grpSpPr>
          <a:xfrm>
            <a:off x="5890876" y="1091550"/>
            <a:ext cx="2841053" cy="406200"/>
            <a:chOff x="5592550" y="1091550"/>
            <a:chExt cx="2738100" cy="406200"/>
          </a:xfrm>
        </p:grpSpPr>
        <p:sp>
          <p:nvSpPr>
            <p:cNvPr id="128" name="Google Shape;128;g891f695175_1_0"/>
            <p:cNvSpPr/>
            <p:nvPr/>
          </p:nvSpPr>
          <p:spPr>
            <a:xfrm>
              <a:off x="5766550" y="1178550"/>
              <a:ext cx="2564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typeof(c(1.3,4))</a:t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"double"</a:t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" name="Google Shape;119;g891f695175_1_0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g891f695175_1_0"/>
          <p:cNvGrpSpPr/>
          <p:nvPr/>
        </p:nvGrpSpPr>
        <p:grpSpPr>
          <a:xfrm>
            <a:off x="3650050" y="1476150"/>
            <a:ext cx="2039400" cy="319200"/>
            <a:chOff x="3650050" y="1476150"/>
            <a:chExt cx="2039400" cy="319200"/>
          </a:xfrm>
        </p:grpSpPr>
        <p:sp>
          <p:nvSpPr>
            <p:cNvPr id="118" name="Google Shape;118;g891f695175_1_0"/>
            <p:cNvSpPr/>
            <p:nvPr/>
          </p:nvSpPr>
          <p:spPr>
            <a:xfrm>
              <a:off x="3824050" y="1476150"/>
              <a:ext cx="1865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100">
                  <a:solidFill>
                    <a:srgbClr val="3D3D3D"/>
                  </a:solidFill>
                  <a:latin typeface="Lato"/>
                  <a:ea typeface="Lato"/>
                  <a:cs typeface="Lato"/>
                  <a:sym typeface="Lato"/>
                </a:rPr>
                <a:t>Números</a:t>
              </a:r>
              <a:endParaRPr b="1" sz="11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solidFill>
                    <a:srgbClr val="3D3D3D"/>
                  </a:solidFill>
                  <a:latin typeface="Lato"/>
                  <a:ea typeface="Lato"/>
                  <a:cs typeface="Lato"/>
                  <a:sym typeface="Lato"/>
                </a:rPr>
                <a:t>(podemos  hacer cálculos)</a:t>
              </a:r>
              <a:endParaRPr sz="11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class(c(1,3.5))</a:t>
              </a:r>
              <a:endParaRPr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"numeric"</a:t>
              </a:r>
              <a:endParaRPr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" name="Google Shape;116;g891f695175_1_0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g891f695175_1_0"/>
          <p:cNvGrpSpPr/>
          <p:nvPr/>
        </p:nvGrpSpPr>
        <p:grpSpPr>
          <a:xfrm>
            <a:off x="668025" y="2484750"/>
            <a:ext cx="2279800" cy="642000"/>
            <a:chOff x="679225" y="2484750"/>
            <a:chExt cx="2279800" cy="642000"/>
          </a:xfrm>
        </p:grpSpPr>
        <p:sp>
          <p:nvSpPr>
            <p:cNvPr id="131" name="Google Shape;131;g891f695175_1_0"/>
            <p:cNvSpPr/>
            <p:nvPr/>
          </p:nvSpPr>
          <p:spPr>
            <a:xfrm>
              <a:off x="679225" y="2807550"/>
              <a:ext cx="2099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>
                  <a:solidFill>
                    <a:srgbClr val="3D3D3D"/>
                  </a:solidFill>
                  <a:latin typeface="Lato"/>
                  <a:ea typeface="Lato"/>
                  <a:cs typeface="Lato"/>
                  <a:sym typeface="Lato"/>
                </a:rPr>
                <a:t>Tipos de datos en R</a:t>
              </a:r>
              <a:endParaRPr b="1" sz="16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900">
                  <a:solidFill>
                    <a:srgbClr val="3D3D3D"/>
                  </a:solidFill>
                  <a:latin typeface="Lato"/>
                  <a:ea typeface="Lato"/>
                  <a:cs typeface="Lato"/>
                  <a:sym typeface="Lato"/>
                </a:rPr>
                <a:t>En R </a:t>
              </a:r>
              <a:r>
                <a:rPr lang="es-CL" sz="10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tenemos 6 tipos de datos: double, integer, carácter, logical, complex y raw (no hablaremos de los dos últimos)</a:t>
              </a:r>
              <a:endPara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3" name="Google Shape;113;g891f695175_1_0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g891f695175_1_0"/>
          <p:cNvGrpSpPr/>
          <p:nvPr/>
        </p:nvGrpSpPr>
        <p:grpSpPr>
          <a:xfrm>
            <a:off x="3650050" y="3348150"/>
            <a:ext cx="1356300" cy="319200"/>
            <a:chOff x="3650050" y="3348150"/>
            <a:chExt cx="1356300" cy="319200"/>
          </a:xfrm>
        </p:grpSpPr>
        <p:sp>
          <p:nvSpPr>
            <p:cNvPr id="123" name="Google Shape;123;g891f695175_1_0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100">
                  <a:solidFill>
                    <a:srgbClr val="3D3D3D"/>
                  </a:solidFill>
                  <a:latin typeface="Lato"/>
                  <a:ea typeface="Lato"/>
                  <a:cs typeface="Lato"/>
                  <a:sym typeface="Lato"/>
                </a:rPr>
                <a:t>Letras</a:t>
              </a:r>
              <a:endParaRPr b="1" sz="11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g891f695175_1_0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g891f695175_1_0"/>
          <p:cNvGrpSpPr/>
          <p:nvPr/>
        </p:nvGrpSpPr>
        <p:grpSpPr>
          <a:xfrm>
            <a:off x="5890876" y="1933350"/>
            <a:ext cx="2316546" cy="319200"/>
            <a:chOff x="5592550" y="1933350"/>
            <a:chExt cx="2232600" cy="319200"/>
          </a:xfrm>
        </p:grpSpPr>
        <p:sp>
          <p:nvSpPr>
            <p:cNvPr id="134" name="Google Shape;134;g891f695175_1_0"/>
            <p:cNvSpPr/>
            <p:nvPr/>
          </p:nvSpPr>
          <p:spPr>
            <a:xfrm>
              <a:off x="5766550" y="1933350"/>
              <a:ext cx="2058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typeof(c(2L,5L))</a:t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"integer"</a:t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g891f695175_1_0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g891f695175_1_0"/>
          <p:cNvGrpSpPr/>
          <p:nvPr/>
        </p:nvGrpSpPr>
        <p:grpSpPr>
          <a:xfrm>
            <a:off x="5592550" y="2963550"/>
            <a:ext cx="2738100" cy="322800"/>
            <a:chOff x="5592550" y="2963550"/>
            <a:chExt cx="2738100" cy="322800"/>
          </a:xfrm>
        </p:grpSpPr>
        <p:sp>
          <p:nvSpPr>
            <p:cNvPr id="136" name="Google Shape;136;g891f695175_1_0"/>
            <p:cNvSpPr/>
            <p:nvPr/>
          </p:nvSpPr>
          <p:spPr>
            <a:xfrm>
              <a:off x="5766550" y="2967150"/>
              <a:ext cx="2564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typeof(c("Hola","R"))</a:t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"character"</a:t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g891f695175_1_0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g891f695175_1_0"/>
          <p:cNvGrpSpPr/>
          <p:nvPr/>
        </p:nvGrpSpPr>
        <p:grpSpPr>
          <a:xfrm>
            <a:off x="5592550" y="3805350"/>
            <a:ext cx="2974800" cy="319200"/>
            <a:chOff x="5592550" y="3805350"/>
            <a:chExt cx="2974800" cy="319200"/>
          </a:xfrm>
        </p:grpSpPr>
        <p:sp>
          <p:nvSpPr>
            <p:cNvPr id="138" name="Google Shape;138;g891f695175_1_0"/>
            <p:cNvSpPr/>
            <p:nvPr/>
          </p:nvSpPr>
          <p:spPr>
            <a:xfrm>
              <a:off x="5766550" y="3805350"/>
              <a:ext cx="2800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typeof(c(TRUE,FALSE))</a:t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"logical</a:t>
              </a:r>
              <a:r>
                <a:rPr lang="es-CL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g891f695175_1_0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891f695175_1_0"/>
          <p:cNvSpPr txBox="1"/>
          <p:nvPr/>
        </p:nvSpPr>
        <p:spPr>
          <a:xfrm>
            <a:off x="209325" y="4284150"/>
            <a:ext cx="7436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podemos encontrarnos con: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s-CL" sz="1100">
                <a:solidFill>
                  <a:schemeClr val="dk1"/>
                </a:solidFill>
              </a:rPr>
              <a:t>f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actores (tipos de datos para referirnos a relaciones cualitativas: bueno o malo. (Pueden ser números o letras)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s-CL" sz="1100">
                <a:solidFill>
                  <a:schemeClr val="dk1"/>
                </a:solidFill>
              </a:rPr>
              <a:t>f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echas.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467ae91_0_283"/>
          <p:cNvSpPr txBox="1"/>
          <p:nvPr>
            <p:ph type="title"/>
          </p:nvPr>
        </p:nvSpPr>
        <p:spPr>
          <a:xfrm>
            <a:off x="288500" y="186340"/>
            <a:ext cx="7886700" cy="74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/>
              <a:t>Tipos de estructuras de datos (objetos)</a:t>
            </a:r>
            <a:endParaRPr sz="2600"/>
          </a:p>
        </p:txBody>
      </p:sp>
      <p:grpSp>
        <p:nvGrpSpPr>
          <p:cNvPr id="145" name="Google Shape;145;g892467ae91_0_283"/>
          <p:cNvGrpSpPr/>
          <p:nvPr/>
        </p:nvGrpSpPr>
        <p:grpSpPr>
          <a:xfrm>
            <a:off x="658734" y="3488390"/>
            <a:ext cx="8279202" cy="580115"/>
            <a:chOff x="1593000" y="2322568"/>
            <a:chExt cx="5957975" cy="643500"/>
          </a:xfrm>
        </p:grpSpPr>
        <p:sp>
          <p:nvSpPr>
            <p:cNvPr id="146" name="Google Shape;146;g892467ae91_0_28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g892467ae91_0_28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Google Shape;148;g892467ae91_0_28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" name="Google Shape;149;g892467ae91_0_28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otros: matrices, arrays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" name="Google Shape;150;g892467ae91_0_28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Google Shape;151;g892467ae91_0_28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matrix(1:20,nrow=5,ncol=4)</a:t>
              </a:r>
              <a:endParaRPr sz="13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2" name="Google Shape;152;g892467ae91_0_283"/>
          <p:cNvGrpSpPr/>
          <p:nvPr/>
        </p:nvGrpSpPr>
        <p:grpSpPr>
          <a:xfrm>
            <a:off x="653352" y="1178312"/>
            <a:ext cx="8279202" cy="580115"/>
            <a:chOff x="1593000" y="2322568"/>
            <a:chExt cx="5957975" cy="643500"/>
          </a:xfrm>
        </p:grpSpPr>
        <p:sp>
          <p:nvSpPr>
            <p:cNvPr id="153" name="Google Shape;153;g892467ae91_0_28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g892467ae91_0_28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g892467ae91_0_28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g892467ae91_0_28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vectores 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g892467ae91_0_28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g892467ae91_0_28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" name="Google Shape;159;g892467ae91_0_28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2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c(25,34,45,40,32,23)</a:t>
              </a:r>
              <a:endParaRPr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2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c(Lun = 5, Mar = 3, Mie = 6)</a:t>
              </a:r>
              <a:endParaRPr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60" name="Google Shape;160;g892467ae91_0_283"/>
          <p:cNvGrpSpPr/>
          <p:nvPr/>
        </p:nvGrpSpPr>
        <p:grpSpPr>
          <a:xfrm>
            <a:off x="663957" y="1796311"/>
            <a:ext cx="8268478" cy="890475"/>
            <a:chOff x="1593000" y="2322568"/>
            <a:chExt cx="5957975" cy="643500"/>
          </a:xfrm>
        </p:grpSpPr>
        <p:sp>
          <p:nvSpPr>
            <p:cNvPr id="161" name="Google Shape;161;g892467ae91_0_28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" name="Google Shape;162;g892467ae91_0_28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Google Shape;163;g892467ae91_0_28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" name="Google Shape;164;g892467ae91_0_283"/>
            <p:cNvSpPr/>
            <p:nvPr/>
          </p:nvSpPr>
          <p:spPr>
            <a:xfrm>
              <a:off x="2342625" y="235030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listas 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(“vector de vectores”)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g892467ae91_0_28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g892467ae91_0_28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2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list( A = "Hola", </a:t>
              </a:r>
              <a:endParaRPr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2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num  = 1:4, </a:t>
              </a:r>
              <a:endParaRPr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2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B = c(1,2,3))</a:t>
              </a:r>
              <a:endParaRPr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7" name="Google Shape;167;g892467ae91_0_283"/>
          <p:cNvGrpSpPr/>
          <p:nvPr/>
        </p:nvGrpSpPr>
        <p:grpSpPr>
          <a:xfrm>
            <a:off x="653352" y="2721917"/>
            <a:ext cx="8279202" cy="729407"/>
            <a:chOff x="1593000" y="2322568"/>
            <a:chExt cx="5957975" cy="643500"/>
          </a:xfrm>
        </p:grpSpPr>
        <p:sp>
          <p:nvSpPr>
            <p:cNvPr id="168" name="Google Shape;168;g892467ae91_0_28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g892467ae91_0_28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0" name="Google Shape;170;g892467ae91_0_28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g892467ae91_0_28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g892467ae91_0_283"/>
            <p:cNvSpPr/>
            <p:nvPr/>
          </p:nvSpPr>
          <p:spPr>
            <a:xfrm>
              <a:off x="4127417" y="2323736"/>
              <a:ext cx="3368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data.frame(mes = c("Ene","Feb", "Mar", </a:t>
              </a:r>
              <a:r>
                <a:rPr lang="es-CL" sz="11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s-CL" sz="11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Abr"),</a:t>
              </a:r>
              <a:endParaRPr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371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solidFill>
                    <a:srgbClr val="3D3D3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 = c(34,56,1,23))</a:t>
              </a:r>
              <a:endParaRPr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200">
                  <a:solidFill>
                    <a:srgbClr val="3D3D3D"/>
                  </a:solidFill>
                  <a:latin typeface="Lato"/>
                  <a:ea typeface="Lato"/>
                  <a:cs typeface="Lato"/>
                  <a:sym typeface="Lato"/>
                </a:rPr>
                <a:t>									</a:t>
              </a:r>
              <a:endParaRPr sz="1200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g892467ae91_0_28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data frames 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(lista de vectores de igual longitud) 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4" name="Google Shape;174;g892467ae91_0_283"/>
          <p:cNvSpPr txBox="1"/>
          <p:nvPr/>
        </p:nvSpPr>
        <p:spPr>
          <a:xfrm>
            <a:off x="813750" y="4366575"/>
            <a:ext cx="7631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También podemos encontrarnos con </a:t>
            </a:r>
            <a:r>
              <a:rPr b="1" lang="es-CL">
                <a:latin typeface="Lato"/>
                <a:ea typeface="Lato"/>
                <a:cs typeface="Lato"/>
                <a:sym typeface="Lato"/>
              </a:rPr>
              <a:t>tibbles </a:t>
            </a:r>
            <a:r>
              <a:rPr lang="es-CL">
                <a:latin typeface="Lato"/>
                <a:ea typeface="Lato"/>
                <a:cs typeface="Lato"/>
                <a:sym typeface="Lato"/>
              </a:rPr>
              <a:t>es un tipo de data frame que se usa en el entorno tidyverse.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92467ae91_0_1039"/>
          <p:cNvSpPr txBox="1"/>
          <p:nvPr>
            <p:ph idx="4294967295" type="body"/>
          </p:nvPr>
        </p:nvSpPr>
        <p:spPr>
          <a:xfrm>
            <a:off x="690875" y="881600"/>
            <a:ext cx="5878200" cy="5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L">
                <a:solidFill>
                  <a:srgbClr val="EC6928"/>
                </a:solidFill>
              </a:rPr>
              <a:t>Nota: </a:t>
            </a:r>
            <a:r>
              <a:rPr lang="es-CL"/>
              <a:t>Usualmente vamos a trabajar con datos ordenados:</a:t>
            </a:r>
            <a:endParaRPr/>
          </a:p>
        </p:txBody>
      </p:sp>
      <p:pic>
        <p:nvPicPr>
          <p:cNvPr id="180" name="Google Shape;180;g892467ae91_0_10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50" y="1677525"/>
            <a:ext cx="7015150" cy="21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628650" y="1370025"/>
            <a:ext cx="5870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install.packages(ggplot2)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librari(ggplot)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c(2.4, 5, 7, 8, 2,)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nombres &lt;- c(Gaby,  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Riva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Alexis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edad &lt;- c(34,67,20,45,10)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sum(Edad)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maen(edad)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¿Cuál es el resultado de typeof(c(2,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))?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5"/>
          <p:cNvSpPr txBox="1"/>
          <p:nvPr>
            <p:ph type="title"/>
          </p:nvPr>
        </p:nvSpPr>
        <p:spPr>
          <a:xfrm>
            <a:off x="311425" y="220715"/>
            <a:ext cx="7886700" cy="74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 sz="3100"/>
              <a:t>Encuentra el error en el código: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2467ae91_0_1072"/>
          <p:cNvSpPr txBox="1"/>
          <p:nvPr>
            <p:ph idx="1" type="body"/>
          </p:nvPr>
        </p:nvSpPr>
        <p:spPr>
          <a:xfrm>
            <a:off x="628650" y="1141425"/>
            <a:ext cx="72093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install.packages(ggplot2)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CL">
                <a:latin typeface="Courier New"/>
                <a:ea typeface="Courier New"/>
                <a:cs typeface="Courier New"/>
                <a:sym typeface="Courier New"/>
              </a:rPr>
              <a:t>R: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install.packages(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ggplot2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librari(ggplot2)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CL">
                <a:latin typeface="Courier New"/>
                <a:ea typeface="Courier New"/>
                <a:cs typeface="Courier New"/>
                <a:sym typeface="Courier New"/>
              </a:rPr>
              <a:t>R: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library(ggplot2)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c(2.4, 5, 7, 8, 2,)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CL">
                <a:latin typeface="Courier New"/>
                <a:ea typeface="Courier New"/>
                <a:cs typeface="Courier New"/>
                <a:sym typeface="Courier New"/>
              </a:rPr>
              <a:t>R: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c(2.4, 5, 7, 8, 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nombres &lt;- c(Gaby,  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Riva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Alexis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CL">
                <a:latin typeface="Courier New"/>
                <a:ea typeface="Courier New"/>
                <a:cs typeface="Courier New"/>
                <a:sym typeface="Courier New"/>
              </a:rPr>
              <a:t>R: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nombres &lt;- c(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Gaby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Riva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Alexis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edad &lt;- c(34,67,20,45,10)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sum(Edad)	</a:t>
            </a:r>
            <a:r>
              <a:rPr b="1" lang="es-CL">
                <a:latin typeface="Courier New"/>
                <a:ea typeface="Courier New"/>
                <a:cs typeface="Courier New"/>
                <a:sym typeface="Courier New"/>
              </a:rPr>
              <a:t>R: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sum(edad)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maen(edad)   </a:t>
            </a:r>
            <a:r>
              <a:rPr b="1" lang="es-CL">
                <a:latin typeface="Courier New"/>
                <a:ea typeface="Courier New"/>
                <a:cs typeface="Courier New"/>
                <a:sym typeface="Courier New"/>
              </a:rPr>
              <a:t>R: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mean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(edad)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¿Cuál es el resultado de typeof(c(2,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))? </a:t>
            </a:r>
            <a:r>
              <a:rPr b="1" lang="es-CL">
                <a:latin typeface="Courier New"/>
                <a:ea typeface="Courier New"/>
                <a:cs typeface="Courier New"/>
                <a:sym typeface="Courier New"/>
              </a:rPr>
              <a:t>R:</a:t>
            </a:r>
            <a:r>
              <a:rPr lang="es-C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"character”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g892467ae91_0_1072"/>
          <p:cNvSpPr txBox="1"/>
          <p:nvPr>
            <p:ph type="title"/>
          </p:nvPr>
        </p:nvSpPr>
        <p:spPr>
          <a:xfrm>
            <a:off x="311425" y="220715"/>
            <a:ext cx="78867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6928"/>
              </a:buClr>
              <a:buSzPts val="3600"/>
              <a:buFont typeface="Lato"/>
              <a:buNone/>
            </a:pPr>
            <a:r>
              <a:rPr lang="es-CL" sz="3100"/>
              <a:t>Encuentra el error en el código: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2020-06-07T00:29:08Z</dcterms:created>
  <dc:creator>Gabriela Sandoval</dc:creator>
</cp:coreProperties>
</file>