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a2be2a9d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a2be2a9d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a2be2a9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a2be2a9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a2be2a9d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a2be2a9d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a2be2a9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a2be2a9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a2be2a9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a2be2a9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a2be2a9d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a2be2a9d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a2be2a9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a2be2a9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a2be2a9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a2be2a9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a2be2a9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a2be2a9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a2be2a9d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a2be2a9d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a2be2a9d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a2be2a9d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a2be2a9d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a2be2a9d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2be2a9d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2be2a9d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a2be2a9d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a2be2a9d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NVIDIA/CleanU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xiv.org/abs/2305.05084" TargetMode="External"/><Relationship Id="rId4" Type="http://schemas.openxmlformats.org/officeDocument/2006/relationships/hyperlink" Target="https://arxiv.org/abs/2005.081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drive/folders/1jRb0X9_O6p6UOpIyZ2NoxF1_mjYbty4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xiv.org/abs/2310.16621" TargetMode="External"/><Relationship Id="rId4" Type="http://schemas.openxmlformats.org/officeDocument/2006/relationships/hyperlink" Target="https://arxiv.org/abs/2310.1662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6200"/>
              <a:t>Speech Squad</a:t>
            </a:r>
            <a:endParaRPr b="1" sz="6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b="1" i="1" lang="en-GB"/>
              <a:t>Instant Transcription: Real-Time ASR Model for Egyptian Arabic with Competitive Performance Against Larger Models</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Approach - Preprocessing</a:t>
            </a:r>
            <a:endParaRPr b="1"/>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used </a:t>
            </a:r>
            <a:r>
              <a:rPr lang="en-GB" u="sng">
                <a:solidFill>
                  <a:schemeClr val="hlink"/>
                </a:solidFill>
                <a:hlinkClick r:id="rId3"/>
              </a:rPr>
              <a:t>Cleanunet </a:t>
            </a:r>
            <a:r>
              <a:rPr lang="en-GB"/>
              <a:t>provided by NVIDIA, a model designed for cleaning and enhancing the audio before running speech recognition. </a:t>
            </a:r>
            <a:endParaRPr/>
          </a:p>
          <a:p>
            <a:pPr indent="-342900" lvl="0" marL="457200" rtl="0" algn="l">
              <a:spcBef>
                <a:spcPts val="0"/>
              </a:spcBef>
              <a:spcAft>
                <a:spcPts val="0"/>
              </a:spcAft>
              <a:buSzPts val="1800"/>
              <a:buChar char="●"/>
            </a:pPr>
            <a:r>
              <a:rPr lang="en-GB"/>
              <a:t>The model </a:t>
            </a:r>
            <a:r>
              <a:rPr lang="en-GB"/>
              <a:t>enhances</a:t>
            </a:r>
            <a:r>
              <a:rPr lang="en-GB"/>
              <a:t> the quality of the audio by removing noise and enhancing the speech.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Observations</a:t>
            </a:r>
            <a:endParaRPr b="1"/>
          </a:p>
        </p:txBody>
      </p:sp>
      <p:sp>
        <p:nvSpPr>
          <p:cNvPr id="115" name="Google Shape;115;p23"/>
          <p:cNvSpPr txBox="1"/>
          <p:nvPr>
            <p:ph idx="1" type="body"/>
          </p:nvPr>
        </p:nvSpPr>
        <p:spPr>
          <a:xfrm>
            <a:off x="311700" y="1152475"/>
            <a:ext cx="8832300" cy="399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BPE Tokenizer vs. Unigram Tokenizer:</a:t>
            </a:r>
            <a:endParaRPr/>
          </a:p>
          <a:p>
            <a:pPr indent="-317500" lvl="1" marL="914400" rtl="0" algn="l">
              <a:spcBef>
                <a:spcPts val="0"/>
              </a:spcBef>
              <a:spcAft>
                <a:spcPts val="0"/>
              </a:spcAft>
              <a:buSzPts val="1400"/>
              <a:buChar char="○"/>
            </a:pPr>
            <a:r>
              <a:rPr lang="en-GB"/>
              <a:t>Observation: The BPE (Byte Pair Encoding) tokenizer outperformed the unigram tokenizer in our experiments.</a:t>
            </a:r>
            <a:endParaRPr/>
          </a:p>
          <a:p>
            <a:pPr indent="-317500" lvl="1" marL="914400" rtl="0" algn="l">
              <a:spcBef>
                <a:spcPts val="0"/>
              </a:spcBef>
              <a:spcAft>
                <a:spcPts val="0"/>
              </a:spcAft>
              <a:buSzPts val="1400"/>
              <a:buChar char="○"/>
            </a:pPr>
            <a:r>
              <a:rPr lang="en-GB"/>
              <a:t>Interpretation: BPE tokenizer's ability to handle subword units more effectively might have contributed to better performance, especially given the diverse phonetic structure of the Egyptian Arabic dialect.</a:t>
            </a:r>
            <a:endParaRPr/>
          </a:p>
          <a:p>
            <a:pPr indent="-342900" lvl="0" marL="457200" rtl="0" algn="l">
              <a:spcBef>
                <a:spcPts val="0"/>
              </a:spcBef>
              <a:spcAft>
                <a:spcPts val="0"/>
              </a:spcAft>
              <a:buSzPts val="1800"/>
              <a:buChar char="●"/>
            </a:pPr>
            <a:r>
              <a:rPr lang="en-GB"/>
              <a:t>Performance Variability with Tokenizer Choice and Vocabulary Size:</a:t>
            </a:r>
            <a:endParaRPr/>
          </a:p>
          <a:p>
            <a:pPr indent="-317500" lvl="1" marL="914400" rtl="0" algn="l">
              <a:spcBef>
                <a:spcPts val="0"/>
              </a:spcBef>
              <a:spcAft>
                <a:spcPts val="0"/>
              </a:spcAft>
              <a:buSzPts val="1400"/>
              <a:buChar char="○"/>
            </a:pPr>
            <a:r>
              <a:rPr lang="en-GB"/>
              <a:t>Observation: The performance of our model varied significantly based on the choice of tokenizer and the size of the vocabulary.</a:t>
            </a:r>
            <a:endParaRPr/>
          </a:p>
          <a:p>
            <a:pPr indent="-317500" lvl="1" marL="914400" rtl="0" algn="l">
              <a:spcBef>
                <a:spcPts val="0"/>
              </a:spcBef>
              <a:spcAft>
                <a:spcPts val="0"/>
              </a:spcAft>
              <a:buSzPts val="1400"/>
              <a:buChar char="○"/>
            </a:pPr>
            <a:r>
              <a:rPr lang="en-GB"/>
              <a:t>Interpretation: This suggests that the right combination of tokenizer and vocabulary size is crucial for optimizing ASR performance, indicating a need for careful experimentation and tuning in these areas.</a:t>
            </a:r>
            <a:endParaRPr/>
          </a:p>
          <a:p>
            <a:pPr indent="-342900" lvl="0" marL="457200" rtl="0" algn="l">
              <a:spcBef>
                <a:spcPts val="0"/>
              </a:spcBef>
              <a:spcAft>
                <a:spcPts val="0"/>
              </a:spcAft>
              <a:buSzPts val="1800"/>
              <a:buChar char="●"/>
            </a:pPr>
            <a:r>
              <a:rPr lang="en-GB"/>
              <a:t>Effectiveness of Synthetic Data for Pretraining:</a:t>
            </a:r>
            <a:endParaRPr/>
          </a:p>
          <a:p>
            <a:pPr indent="-317500" lvl="1" marL="914400" rtl="0" algn="l">
              <a:spcBef>
                <a:spcPts val="0"/>
              </a:spcBef>
              <a:spcAft>
                <a:spcPts val="0"/>
              </a:spcAft>
              <a:buSzPts val="1400"/>
              <a:buChar char="○"/>
            </a:pPr>
            <a:r>
              <a:rPr lang="en-GB"/>
              <a:t>Observation: Pretraining on synthetic data improved the model's performance, even though the data was not the most realistic.</a:t>
            </a:r>
            <a:endParaRPr/>
          </a:p>
          <a:p>
            <a:pPr indent="-317500" lvl="1" marL="914400" rtl="0" algn="l">
              <a:spcBef>
                <a:spcPts val="0"/>
              </a:spcBef>
              <a:spcAft>
                <a:spcPts val="0"/>
              </a:spcAft>
              <a:buSzPts val="1400"/>
              <a:buChar char="○"/>
            </a:pPr>
            <a:r>
              <a:rPr lang="en-GB"/>
              <a:t>Interpretation: Synthetic data helped the model to capture basic Arabic phonemes and provided a good initial learning phase, which was crucial given the small size of the real dataset.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t>
            </a:r>
            <a:r>
              <a:rPr b="1" lang="en-GB"/>
              <a:t>Observations</a:t>
            </a:r>
            <a:endParaRPr b="1"/>
          </a:p>
        </p:txBody>
      </p:sp>
      <p:sp>
        <p:nvSpPr>
          <p:cNvPr id="121" name="Google Shape;121;p24"/>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Training Challenges with Fast Conformer:</a:t>
            </a:r>
            <a:endParaRPr/>
          </a:p>
          <a:p>
            <a:pPr indent="-317500" lvl="1" marL="914400" rtl="0" algn="l">
              <a:spcBef>
                <a:spcPts val="0"/>
              </a:spcBef>
              <a:spcAft>
                <a:spcPts val="0"/>
              </a:spcAft>
              <a:buSzPts val="1400"/>
              <a:buChar char="○"/>
            </a:pPr>
            <a:r>
              <a:rPr lang="en-GB"/>
              <a:t>Observation: The Fast Conformer model required a large number of epochs to start converging.</a:t>
            </a:r>
            <a:endParaRPr/>
          </a:p>
          <a:p>
            <a:pPr indent="-317500" lvl="1" marL="914400" rtl="0" algn="l">
              <a:spcBef>
                <a:spcPts val="0"/>
              </a:spcBef>
              <a:spcAft>
                <a:spcPts val="0"/>
              </a:spcAft>
              <a:buSzPts val="1400"/>
              <a:buChar char="○"/>
            </a:pPr>
            <a:r>
              <a:rPr lang="en-GB"/>
              <a:t>Interpretation: This could be attributed to the complexity and size of the dataset. The small and challenging nature of the data might have made it difficult for the model to learn patterns quickly.</a:t>
            </a:r>
            <a:endParaRPr/>
          </a:p>
          <a:p>
            <a:pPr indent="-342900" lvl="0" marL="457200" rtl="0" algn="l">
              <a:spcBef>
                <a:spcPts val="0"/>
              </a:spcBef>
              <a:spcAft>
                <a:spcPts val="0"/>
              </a:spcAft>
              <a:buSzPts val="1800"/>
              <a:buChar char="●"/>
            </a:pPr>
            <a:r>
              <a:rPr lang="en-GB"/>
              <a:t>Faster Convergence on Synthetic Data:</a:t>
            </a:r>
            <a:endParaRPr/>
          </a:p>
          <a:p>
            <a:pPr indent="-317500" lvl="1" marL="914400" rtl="0" algn="l">
              <a:spcBef>
                <a:spcPts val="0"/>
              </a:spcBef>
              <a:spcAft>
                <a:spcPts val="0"/>
              </a:spcAft>
              <a:buSzPts val="1400"/>
              <a:buChar char="○"/>
            </a:pPr>
            <a:r>
              <a:rPr lang="en-GB"/>
              <a:t>Observation: The model converged much faster on the synthetic data compared to the real dataset.</a:t>
            </a:r>
            <a:endParaRPr/>
          </a:p>
          <a:p>
            <a:pPr indent="-317500" lvl="1" marL="914400" rtl="0" algn="l">
              <a:spcBef>
                <a:spcPts val="0"/>
              </a:spcBef>
              <a:spcAft>
                <a:spcPts val="0"/>
              </a:spcAft>
              <a:buSzPts val="1400"/>
              <a:buChar char="○"/>
            </a:pPr>
            <a:r>
              <a:rPr lang="en-GB"/>
              <a:t>Interpretation: The synthetic data, being more consistent and possibly less noisy, allowed the model to learn more efficiently in the initial phases of training.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a:t>
            </a:r>
            <a:endParaRPr b="1"/>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reached a score of </a:t>
            </a:r>
            <a:r>
              <a:rPr b="1" lang="en-GB"/>
              <a:t>17.406720</a:t>
            </a:r>
            <a:r>
              <a:rPr lang="en-GB"/>
              <a:t> (the lower the better) on the test set ranking 7th on the leaderboard.</a:t>
            </a:r>
            <a:endParaRPr/>
          </a:p>
          <a:p>
            <a:pPr indent="-342900" lvl="0" marL="457200" rtl="0" algn="l">
              <a:spcBef>
                <a:spcPts val="0"/>
              </a:spcBef>
              <a:spcAft>
                <a:spcPts val="0"/>
              </a:spcAft>
              <a:buSzPts val="1800"/>
              <a:buChar char="●"/>
            </a:pPr>
            <a:r>
              <a:rPr lang="en-GB"/>
              <a:t>Our approach provides real-time speech recognition reaching an average of </a:t>
            </a:r>
            <a:r>
              <a:rPr b="1" lang="en-GB"/>
              <a:t>62ms</a:t>
            </a:r>
            <a:r>
              <a:rPr lang="en-GB"/>
              <a:t> without preprocessing and </a:t>
            </a:r>
            <a:r>
              <a:rPr b="1" lang="en-GB"/>
              <a:t>140ms</a:t>
            </a:r>
            <a:r>
              <a:rPr lang="en-GB"/>
              <a:t> with preprocessing per audio sample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Conclusion</a:t>
            </a:r>
            <a:endParaRPr b="1"/>
          </a:p>
        </p:txBody>
      </p:sp>
      <p:sp>
        <p:nvSpPr>
          <p:cNvPr id="133" name="Google Shape;133;p26"/>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Achievement of Objectives</a:t>
            </a:r>
            <a:endParaRPr/>
          </a:p>
          <a:p>
            <a:pPr indent="-317500" lvl="1" marL="914400" rtl="0" algn="l">
              <a:spcBef>
                <a:spcPts val="0"/>
              </a:spcBef>
              <a:spcAft>
                <a:spcPts val="0"/>
              </a:spcAft>
              <a:buSzPts val="1400"/>
              <a:buChar char="○"/>
            </a:pPr>
            <a:r>
              <a:rPr lang="en-GB"/>
              <a:t>Successfully developed an ASR model tailored to the Egyptian Arabic dialect, achieving both accuracy and real-time performance.</a:t>
            </a:r>
            <a:endParaRPr/>
          </a:p>
          <a:p>
            <a:pPr indent="-317500" lvl="1" marL="914400" rtl="0" algn="l">
              <a:spcBef>
                <a:spcPts val="0"/>
              </a:spcBef>
              <a:spcAft>
                <a:spcPts val="0"/>
              </a:spcAft>
              <a:buSzPts val="1400"/>
              <a:buChar char="○"/>
            </a:pPr>
            <a:r>
              <a:rPr lang="en-GB"/>
              <a:t>The model's performance is competitive, ranking 7th on the leaderboard with a score of 17.406720.</a:t>
            </a:r>
            <a:endParaRPr/>
          </a:p>
          <a:p>
            <a:pPr indent="-342900" lvl="0" marL="457200" rtl="0" algn="l">
              <a:spcBef>
                <a:spcPts val="0"/>
              </a:spcBef>
              <a:spcAft>
                <a:spcPts val="0"/>
              </a:spcAft>
              <a:buSzPts val="1800"/>
              <a:buChar char="●"/>
            </a:pPr>
            <a:r>
              <a:rPr lang="en-GB"/>
              <a:t>Key Insights</a:t>
            </a:r>
            <a:endParaRPr/>
          </a:p>
          <a:p>
            <a:pPr indent="-317500" lvl="1" marL="914400" rtl="0" algn="l">
              <a:spcBef>
                <a:spcPts val="0"/>
              </a:spcBef>
              <a:spcAft>
                <a:spcPts val="0"/>
              </a:spcAft>
              <a:buSzPts val="1400"/>
              <a:buChar char="○"/>
            </a:pPr>
            <a:r>
              <a:rPr lang="en-GB"/>
              <a:t>BPE tokenizers significantly enhanced model performance over unigram tokenizers.</a:t>
            </a:r>
            <a:endParaRPr/>
          </a:p>
          <a:p>
            <a:pPr indent="-317500" lvl="1" marL="914400" rtl="0" algn="l">
              <a:spcBef>
                <a:spcPts val="0"/>
              </a:spcBef>
              <a:spcAft>
                <a:spcPts val="0"/>
              </a:spcAft>
              <a:buSzPts val="1400"/>
              <a:buChar char="○"/>
            </a:pPr>
            <a:r>
              <a:rPr lang="en-GB"/>
              <a:t>Pretraining on synthetic data was highly beneficial, helping the model capture essential phonetic patterns and speeding up convergence during training.</a:t>
            </a:r>
            <a:endParaRPr/>
          </a:p>
          <a:p>
            <a:pPr indent="-342900" lvl="0" marL="457200" rtl="0" algn="l">
              <a:spcBef>
                <a:spcPts val="0"/>
              </a:spcBef>
              <a:spcAft>
                <a:spcPts val="0"/>
              </a:spcAft>
              <a:buSzPts val="1800"/>
              <a:buChar char="●"/>
            </a:pPr>
            <a:r>
              <a:rPr lang="en-GB"/>
              <a:t>Challenges Overcome:</a:t>
            </a:r>
            <a:endParaRPr/>
          </a:p>
          <a:p>
            <a:pPr indent="-317500" lvl="1" marL="914400" rtl="0" algn="l">
              <a:spcBef>
                <a:spcPts val="0"/>
              </a:spcBef>
              <a:spcAft>
                <a:spcPts val="0"/>
              </a:spcAft>
              <a:buSzPts val="1400"/>
              <a:buChar char="○"/>
            </a:pPr>
            <a:r>
              <a:rPr lang="en-GB"/>
              <a:t>Managed to train an effective model despite the constraints of a small dataset and the prohibition on using external data or pretrained models.</a:t>
            </a:r>
            <a:endParaRPr/>
          </a:p>
          <a:p>
            <a:pPr indent="-317500" lvl="1" marL="914400" rtl="0" algn="l">
              <a:spcBef>
                <a:spcPts val="0"/>
              </a:spcBef>
              <a:spcAft>
                <a:spcPts val="0"/>
              </a:spcAft>
              <a:buSzPts val="1400"/>
              <a:buChar char="○"/>
            </a:pPr>
            <a:r>
              <a:rPr lang="en-GB"/>
              <a:t>Addressed data quality issues and dialect-specific challenges through preprocessing and data augmentation techniques.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t>
            </a:r>
            <a:r>
              <a:rPr b="1" lang="en-GB"/>
              <a:t>Conclusion</a:t>
            </a:r>
            <a:endParaRPr b="1"/>
          </a:p>
        </p:txBody>
      </p:sp>
      <p:sp>
        <p:nvSpPr>
          <p:cNvPr id="139" name="Google Shape;139;p27"/>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Future Directions</a:t>
            </a:r>
            <a:endParaRPr/>
          </a:p>
          <a:p>
            <a:pPr indent="-317500" lvl="1" marL="914400" rtl="0" algn="l">
              <a:spcBef>
                <a:spcPts val="0"/>
              </a:spcBef>
              <a:spcAft>
                <a:spcPts val="0"/>
              </a:spcAft>
              <a:buSzPts val="1400"/>
              <a:buChar char="○"/>
            </a:pPr>
            <a:r>
              <a:rPr lang="en-GB"/>
              <a:t>Explore alternative tokenizers and vocabulary sizes to further optimize model performance.</a:t>
            </a:r>
            <a:endParaRPr/>
          </a:p>
          <a:p>
            <a:pPr indent="-317500" lvl="1" marL="914400" rtl="0" algn="l">
              <a:spcBef>
                <a:spcPts val="0"/>
              </a:spcBef>
              <a:spcAft>
                <a:spcPts val="0"/>
              </a:spcAft>
              <a:buSzPts val="1400"/>
              <a:buChar char="○"/>
            </a:pPr>
            <a:r>
              <a:rPr lang="en-GB"/>
              <a:t>Continue enhancing the synthetic data generation process to produce even more realistic training data.</a:t>
            </a:r>
            <a:endParaRPr/>
          </a:p>
          <a:p>
            <a:pPr indent="-317500" lvl="1" marL="914400" rtl="0" algn="l">
              <a:spcBef>
                <a:spcPts val="0"/>
              </a:spcBef>
              <a:spcAft>
                <a:spcPts val="0"/>
              </a:spcAft>
              <a:buSzPts val="1400"/>
              <a:buChar char="○"/>
            </a:pPr>
            <a:r>
              <a:rPr lang="en-GB"/>
              <a:t>Investigate additional architectural improvements and training strategies to boost accuracy and efficiency.</a:t>
            </a:r>
            <a:endParaRPr/>
          </a:p>
          <a:p>
            <a:pPr indent="-317500" lvl="1" marL="914400" rtl="0" algn="l">
              <a:spcBef>
                <a:spcPts val="0"/>
              </a:spcBef>
              <a:spcAft>
                <a:spcPts val="0"/>
              </a:spcAft>
              <a:buSzPts val="1400"/>
              <a:buChar char="○"/>
            </a:pPr>
            <a:r>
              <a:rPr lang="en-GB"/>
              <a:t>Investigate bigger model with much larger inference time</a:t>
            </a:r>
            <a:endParaRPr/>
          </a:p>
          <a:p>
            <a:pPr indent="-342900" lvl="0" marL="457200" rtl="0" algn="l">
              <a:spcBef>
                <a:spcPts val="0"/>
              </a:spcBef>
              <a:spcAft>
                <a:spcPts val="0"/>
              </a:spcAft>
              <a:buSzPts val="1800"/>
              <a:buChar char="●"/>
            </a:pPr>
            <a:r>
              <a:rPr lang="en-GB"/>
              <a:t>Practical Impact</a:t>
            </a:r>
            <a:endParaRPr/>
          </a:p>
          <a:p>
            <a:pPr indent="-317500" lvl="1" marL="914400" rtl="0" algn="l">
              <a:spcBef>
                <a:spcPts val="0"/>
              </a:spcBef>
              <a:spcAft>
                <a:spcPts val="0"/>
              </a:spcAft>
              <a:buSzPts val="1400"/>
              <a:buChar char="○"/>
            </a:pPr>
            <a:r>
              <a:rPr lang="en-GB"/>
              <a:t>The developed ASR model demonstrates the feasibility of achieving real-time, accurate speech recognition for Egyptian Arabic enabling various application including voice assistants and transcription 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Objective</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Build a robust Automatic Speech Recognition (ASR) model specifically designed to accurately transcribe speech in the Egyptian Arabic dialect.</a:t>
            </a:r>
            <a:endParaRPr/>
          </a:p>
          <a:p>
            <a:pPr indent="-342900" lvl="0" marL="457200" rtl="0" algn="l">
              <a:spcBef>
                <a:spcPts val="0"/>
              </a:spcBef>
              <a:spcAft>
                <a:spcPts val="0"/>
              </a:spcAft>
              <a:buSzPts val="1800"/>
              <a:buChar char="●"/>
            </a:pPr>
            <a:r>
              <a:rPr lang="en-GB"/>
              <a:t>Have a real-time performance while having competitive score with bigger and larger models</a:t>
            </a:r>
            <a:endParaRPr/>
          </a:p>
          <a:p>
            <a:pPr indent="-317500" lvl="1" marL="914400" rtl="0" algn="l">
              <a:spcBef>
                <a:spcPts val="0"/>
              </a:spcBef>
              <a:spcAft>
                <a:spcPts val="0"/>
              </a:spcAft>
              <a:buSzPts val="1400"/>
              <a:buChar char="○"/>
            </a:pPr>
            <a:r>
              <a:rPr lang="en-GB"/>
              <a:t>Balance model size and computational efficiency without compromising on performance, ensuring it can compete with larger models in terms of accuracy.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Challenges</a:t>
            </a:r>
            <a:endParaRPr b="1"/>
          </a:p>
        </p:txBody>
      </p:sp>
      <p:sp>
        <p:nvSpPr>
          <p:cNvPr id="67" name="Google Shape;67;p15"/>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Relatively small dataset of ~100 hours of recorded audio and their transcript.</a:t>
            </a:r>
            <a:endParaRPr/>
          </a:p>
          <a:p>
            <a:pPr indent="-342900" lvl="0" marL="457200" rtl="0" algn="l">
              <a:spcBef>
                <a:spcPts val="0"/>
              </a:spcBef>
              <a:spcAft>
                <a:spcPts val="0"/>
              </a:spcAft>
              <a:buSzPts val="1800"/>
              <a:buChar char="●"/>
            </a:pPr>
            <a:r>
              <a:rPr lang="en-GB"/>
              <a:t>Can not train on any other dataset</a:t>
            </a:r>
            <a:endParaRPr/>
          </a:p>
          <a:p>
            <a:pPr indent="-342900" lvl="0" marL="457200" rtl="0" algn="l">
              <a:spcBef>
                <a:spcPts val="0"/>
              </a:spcBef>
              <a:spcAft>
                <a:spcPts val="0"/>
              </a:spcAft>
              <a:buSzPts val="1800"/>
              <a:buChar char="●"/>
            </a:pPr>
            <a:r>
              <a:rPr lang="en-GB"/>
              <a:t>No pretrained models or </a:t>
            </a:r>
            <a:r>
              <a:rPr lang="en-GB"/>
              <a:t>fine tuning</a:t>
            </a:r>
            <a:r>
              <a:rPr lang="en-GB"/>
              <a:t> them are allowed due to challenge’s constraint.</a:t>
            </a:r>
            <a:endParaRPr/>
          </a:p>
          <a:p>
            <a:pPr indent="-342900" lvl="0" marL="457200" rtl="0" algn="l">
              <a:spcBef>
                <a:spcPts val="0"/>
              </a:spcBef>
              <a:spcAft>
                <a:spcPts val="0"/>
              </a:spcAft>
              <a:buSzPts val="1800"/>
              <a:buChar char="●"/>
            </a:pPr>
            <a:r>
              <a:rPr lang="en-GB"/>
              <a:t>The provided dataset contain noise, inconsistencies, and variations in audio quality, which adds another layer of difficulty to the training process.</a:t>
            </a:r>
            <a:endParaRPr/>
          </a:p>
          <a:p>
            <a:pPr indent="-342900" lvl="0" marL="457200" rtl="0" algn="l">
              <a:spcBef>
                <a:spcPts val="0"/>
              </a:spcBef>
              <a:spcAft>
                <a:spcPts val="0"/>
              </a:spcAft>
              <a:buSzPts val="1800"/>
              <a:buChar char="●"/>
            </a:pPr>
            <a:r>
              <a:rPr lang="en-GB"/>
              <a:t>The specific focus on the Egyptian dialect introduced unique challenges, as the phonetic and linguistic characteristics of Egyptian Arabic can differ significantly from other Arabic dialects.</a:t>
            </a:r>
            <a:endParaRPr/>
          </a:p>
          <a:p>
            <a:pPr indent="-317500" lvl="1" marL="914400" rtl="0" algn="l">
              <a:spcBef>
                <a:spcPts val="0"/>
              </a:spcBef>
              <a:spcAft>
                <a:spcPts val="0"/>
              </a:spcAft>
              <a:buSzPts val="1400"/>
              <a:buChar char="○"/>
            </a:pPr>
            <a:r>
              <a:rPr lang="en-GB"/>
              <a:t>E</a:t>
            </a:r>
            <a:r>
              <a:rPr lang="en-GB"/>
              <a:t>nsuring</a:t>
            </a:r>
            <a:r>
              <a:rPr lang="en-GB"/>
              <a:t> comprehensive phoneme coverage with a limited dataset was challenging, impacting the model's ability to accurately transcribe diverse speech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Approach - Architecture</a:t>
            </a:r>
            <a:endParaRPr b="1"/>
          </a:p>
        </p:txBody>
      </p:sp>
      <p:sp>
        <p:nvSpPr>
          <p:cNvPr id="73" name="Google Shape;73;p16"/>
          <p:cNvSpPr txBox="1"/>
          <p:nvPr>
            <p:ph idx="1" type="body"/>
          </p:nvPr>
        </p:nvSpPr>
        <p:spPr>
          <a:xfrm>
            <a:off x="311700" y="1152475"/>
            <a:ext cx="88323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We chose the Fast Conformer architecture for our Egyptian Arabic dialect ASR system based on its efficient performance, scalability, and state-of-the-art results in speech recognition tasks. Our decision was influenced by the insights provided in the paper </a:t>
            </a:r>
            <a:r>
              <a:rPr lang="en-GB"/>
              <a:t>"</a:t>
            </a:r>
            <a:r>
              <a:rPr lang="en-GB" u="sng">
                <a:solidFill>
                  <a:schemeClr val="hlink"/>
                </a:solidFill>
                <a:hlinkClick r:id="rId3"/>
              </a:rPr>
              <a:t>Fast Conformer with Linearly Scalable Attention for Efficient Speech Recognition</a:t>
            </a:r>
            <a:r>
              <a:rPr lang="en-GB"/>
              <a:t>."</a:t>
            </a:r>
            <a:endParaRPr/>
          </a:p>
          <a:p>
            <a:pPr indent="-317500" lvl="1" marL="914400" rtl="0" algn="l">
              <a:spcBef>
                <a:spcPts val="0"/>
              </a:spcBef>
              <a:spcAft>
                <a:spcPts val="0"/>
              </a:spcAft>
              <a:buSzPts val="1400"/>
              <a:buChar char="○"/>
            </a:pPr>
            <a:r>
              <a:rPr lang="en-GB"/>
              <a:t>Our method has a 63 ms run time without using preprocessing and 140 ms with preprocessing</a:t>
            </a:r>
            <a:endParaRPr/>
          </a:p>
          <a:p>
            <a:pPr indent="-317500" lvl="1" marL="914400" rtl="0" algn="l">
              <a:spcBef>
                <a:spcPts val="0"/>
              </a:spcBef>
              <a:spcAft>
                <a:spcPts val="0"/>
              </a:spcAft>
              <a:buSzPts val="1400"/>
              <a:buChar char="○"/>
            </a:pPr>
            <a:r>
              <a:rPr lang="en-GB"/>
              <a:t>This architecture is built upon the one proposed in “</a:t>
            </a:r>
            <a:r>
              <a:rPr lang="en-GB" u="sng">
                <a:solidFill>
                  <a:schemeClr val="hlink"/>
                </a:solidFill>
                <a:hlinkClick r:id="rId4"/>
              </a:rPr>
              <a:t>Conformer: Convolution-augmented Transformer for Speech Recognition</a:t>
            </a:r>
            <a:r>
              <a:rPr lang="en-GB"/>
              <a:t>” paper resulting in nearly same results but faster inference</a:t>
            </a:r>
            <a:endParaRPr/>
          </a:p>
          <a:p>
            <a:pPr indent="-342900" lvl="0" marL="457200" rtl="0" algn="l">
              <a:spcBef>
                <a:spcPts val="0"/>
              </a:spcBef>
              <a:spcAft>
                <a:spcPts val="0"/>
              </a:spcAft>
              <a:buSzPts val="1800"/>
              <a:buChar char="●"/>
            </a:pPr>
            <a:r>
              <a:rPr lang="en-GB"/>
              <a:t>It has several key advantage</a:t>
            </a:r>
            <a:endParaRPr/>
          </a:p>
          <a:p>
            <a:pPr indent="-317500" lvl="1" marL="914400" rtl="0" algn="l">
              <a:spcBef>
                <a:spcPts val="0"/>
              </a:spcBef>
              <a:spcAft>
                <a:spcPts val="0"/>
              </a:spcAft>
              <a:buSzPts val="1400"/>
              <a:buChar char="○"/>
            </a:pPr>
            <a:r>
              <a:rPr lang="en-GB"/>
              <a:t>The Fast Conformer introduces a </a:t>
            </a:r>
            <a:r>
              <a:rPr b="1" lang="en-GB"/>
              <a:t>linearly scalable attention mechanism</a:t>
            </a:r>
            <a:r>
              <a:rPr lang="en-GB"/>
              <a:t>, which significantly reduces the computational complexity compared to traditional self-attention mechanisms.</a:t>
            </a:r>
            <a:endParaRPr/>
          </a:p>
          <a:p>
            <a:pPr indent="-317500" lvl="1" marL="914400" rtl="0" algn="l">
              <a:spcBef>
                <a:spcPts val="0"/>
              </a:spcBef>
              <a:spcAft>
                <a:spcPts val="0"/>
              </a:spcAft>
              <a:buSzPts val="1400"/>
              <a:buChar char="○"/>
            </a:pPr>
            <a:r>
              <a:rPr lang="en-GB"/>
              <a:t>The architecture achieves </a:t>
            </a:r>
            <a:r>
              <a:rPr b="1" lang="en-GB"/>
              <a:t>competitive results</a:t>
            </a:r>
            <a:r>
              <a:rPr lang="en-GB"/>
              <a:t> on various </a:t>
            </a:r>
            <a:r>
              <a:rPr b="1" lang="en-GB"/>
              <a:t>speech recognition benchmarks</a:t>
            </a:r>
            <a:r>
              <a:rPr lang="en-GB"/>
              <a:t>.</a:t>
            </a:r>
            <a:endParaRPr/>
          </a:p>
          <a:p>
            <a:pPr indent="-317500" lvl="1" marL="914400" rtl="0" algn="l">
              <a:spcBef>
                <a:spcPts val="0"/>
              </a:spcBef>
              <a:spcAft>
                <a:spcPts val="0"/>
              </a:spcAft>
              <a:buSzPts val="1400"/>
              <a:buChar char="○"/>
            </a:pPr>
            <a:r>
              <a:rPr lang="en-GB"/>
              <a:t>Fast Conformer is designed to </a:t>
            </a:r>
            <a:r>
              <a:rPr b="1" lang="en-GB"/>
              <a:t>efficiently utilize computational resources</a:t>
            </a:r>
            <a:r>
              <a:rPr lang="en-GB"/>
              <a:t>, making it ideal for limited hardware capabilities which allow faster iterations in ML life cycle.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t>
            </a:r>
            <a:r>
              <a:rPr b="1" lang="en-GB"/>
              <a:t>Approach - Dataset Augmentation &amp; Generation</a:t>
            </a:r>
            <a:endParaRPr b="1"/>
          </a:p>
        </p:txBody>
      </p:sp>
      <p:sp>
        <p:nvSpPr>
          <p:cNvPr id="79" name="Google Shape;79;p17"/>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Since the dataset provided by the challenge organizers is very small, we decided to augment and generate a synthetic dataset.</a:t>
            </a:r>
            <a:endParaRPr/>
          </a:p>
          <a:p>
            <a:pPr indent="-342900" lvl="0" marL="457200" rtl="0" algn="l">
              <a:spcBef>
                <a:spcPts val="0"/>
              </a:spcBef>
              <a:spcAft>
                <a:spcPts val="0"/>
              </a:spcAft>
              <a:buSzPts val="1800"/>
              <a:buChar char="●"/>
            </a:pPr>
            <a:r>
              <a:rPr lang="en-GB"/>
              <a:t>We utilized GPT-4o provided by OpenAI to generate a synthetic Egyptian text corpus using through API and prompt </a:t>
            </a:r>
            <a:r>
              <a:rPr lang="en-GB"/>
              <a:t>engineered</a:t>
            </a:r>
            <a:r>
              <a:rPr lang="en-GB"/>
              <a:t> it to be fine-tuned and produce </a:t>
            </a:r>
            <a:r>
              <a:rPr lang="en-GB"/>
              <a:t>similar</a:t>
            </a:r>
            <a:r>
              <a:rPr lang="en-GB"/>
              <a:t> text as the ones in the training and adapt data.</a:t>
            </a:r>
            <a:endParaRPr/>
          </a:p>
          <a:p>
            <a:pPr indent="-342900" lvl="0" marL="457200" rtl="0" algn="l">
              <a:spcBef>
                <a:spcPts val="0"/>
              </a:spcBef>
              <a:spcAft>
                <a:spcPts val="0"/>
              </a:spcAft>
              <a:buSzPts val="1800"/>
              <a:buChar char="●"/>
            </a:pPr>
            <a:r>
              <a:rPr lang="en-GB"/>
              <a:t>These sentences generated by GPT-4o LLM later goes through OpenAI TTS model through another API to produce synthetic data that looks like the real samples.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Approach - Dataset Augmentation &amp; Generation</a:t>
            </a:r>
            <a:endParaRPr b="1"/>
          </a:p>
        </p:txBody>
      </p:sp>
      <p:sp>
        <p:nvSpPr>
          <p:cNvPr id="85" name="Google Shape;85;p18"/>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sample the speed and speaker randomly to result in diverse dataset. The synthetic dataset contains roughly 30,000 sample of speech-transcript paired data. </a:t>
            </a:r>
            <a:endParaRPr/>
          </a:p>
          <a:p>
            <a:pPr indent="-342900" lvl="0" marL="457200" rtl="0" algn="l">
              <a:spcBef>
                <a:spcPts val="0"/>
              </a:spcBef>
              <a:spcAft>
                <a:spcPts val="0"/>
              </a:spcAft>
              <a:buSzPts val="1800"/>
              <a:buChar char="●"/>
            </a:pPr>
            <a:r>
              <a:rPr lang="en-GB"/>
              <a:t>Since the synthetic data is not perfect, it is used in the pretraining phase to improve the model's performance before fine-tuning on the real data provided by the competition.</a:t>
            </a:r>
            <a:endParaRPr/>
          </a:p>
          <a:p>
            <a:pPr indent="-342900" lvl="0" marL="457200" rtl="0" algn="l">
              <a:spcBef>
                <a:spcPts val="0"/>
              </a:spcBef>
              <a:spcAft>
                <a:spcPts val="0"/>
              </a:spcAft>
              <a:buSzPts val="1800"/>
              <a:buChar char="●"/>
            </a:pPr>
            <a:r>
              <a:rPr lang="en-GB"/>
              <a:t>This data help the model capture plain Arabic phonemes in </a:t>
            </a:r>
            <a:r>
              <a:rPr lang="en-GB"/>
              <a:t>pretraining</a:t>
            </a:r>
            <a:r>
              <a:rPr lang="en-GB"/>
              <a:t> phase before </a:t>
            </a:r>
            <a:r>
              <a:rPr lang="en-GB"/>
              <a:t>fine-tuning</a:t>
            </a:r>
            <a:r>
              <a:rPr lang="en-GB"/>
              <a:t> it on the real data provided by the competition. We publicly released the synthetic dataset and can be found </a:t>
            </a:r>
            <a:r>
              <a:rPr lang="en-GB" u="sng">
                <a:solidFill>
                  <a:schemeClr val="hlink"/>
                </a:solidFill>
                <a:hlinkClick r:id="rId3"/>
              </a:rPr>
              <a:t>Google Drive</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Approach - Data Filtration</a:t>
            </a:r>
            <a:endParaRPr b="1"/>
          </a:p>
        </p:txBody>
      </p:sp>
      <p:sp>
        <p:nvSpPr>
          <p:cNvPr id="91" name="Google Shape;91;p19"/>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To </a:t>
            </a:r>
            <a:r>
              <a:rPr lang="en-GB"/>
              <a:t>standardize</a:t>
            </a:r>
            <a:r>
              <a:rPr lang="en-GB"/>
              <a:t> the data, we normalized the transcripts. </a:t>
            </a:r>
            <a:endParaRPr/>
          </a:p>
          <a:p>
            <a:pPr indent="-342900" lvl="0" marL="457200" rtl="0" algn="l">
              <a:spcBef>
                <a:spcPts val="0"/>
              </a:spcBef>
              <a:spcAft>
                <a:spcPts val="0"/>
              </a:spcAft>
              <a:buSzPts val="1800"/>
              <a:buChar char="●"/>
            </a:pPr>
            <a:r>
              <a:rPr lang="en-GB"/>
              <a:t>We follow the pipeline introduced by </a:t>
            </a:r>
            <a:r>
              <a:rPr lang="en-GB" u="sng">
                <a:solidFill>
                  <a:schemeClr val="hlink"/>
                </a:solidFill>
                <a:hlinkClick r:id="rId3"/>
              </a:rPr>
              <a:t>“</a:t>
            </a:r>
            <a:r>
              <a:rPr lang="en-GB" u="sng">
                <a:solidFill>
                  <a:schemeClr val="hlink"/>
                </a:solidFill>
                <a:hlinkClick r:id="rId4"/>
              </a:rPr>
              <a:t>ArTST: Arabic Text and Speech Transformer.”</a:t>
            </a:r>
            <a:r>
              <a:rPr lang="en-GB"/>
              <a:t> paper</a:t>
            </a:r>
            <a:endParaRPr/>
          </a:p>
          <a:p>
            <a:pPr indent="-317500" lvl="1" marL="914400" rtl="0" algn="l">
              <a:spcBef>
                <a:spcPts val="0"/>
              </a:spcBef>
              <a:spcAft>
                <a:spcPts val="0"/>
              </a:spcAft>
              <a:buSzPts val="1400"/>
              <a:buChar char="○"/>
            </a:pPr>
            <a:r>
              <a:rPr lang="en-GB"/>
              <a:t>All punctuation marks were removed with the exception of @ and %. </a:t>
            </a:r>
            <a:endParaRPr/>
          </a:p>
          <a:p>
            <a:pPr indent="-317500" lvl="1" marL="914400" rtl="0" algn="l">
              <a:spcBef>
                <a:spcPts val="0"/>
              </a:spcBef>
              <a:spcAft>
                <a:spcPts val="0"/>
              </a:spcAft>
              <a:buSzPts val="1400"/>
              <a:buChar char="○"/>
            </a:pPr>
            <a:r>
              <a:rPr lang="en-GB"/>
              <a:t>Additionally, all diacritics were removed, and Indo-Arabic numerals were replaced with Arabic numerals to ensure uniformity. </a:t>
            </a:r>
            <a:endParaRPr/>
          </a:p>
          <a:p>
            <a:pPr indent="-317500" lvl="1" marL="914400" rtl="0" algn="l">
              <a:spcBef>
                <a:spcPts val="0"/>
              </a:spcBef>
              <a:spcAft>
                <a:spcPts val="0"/>
              </a:spcAft>
              <a:buSzPts val="1400"/>
              <a:buChar char="○"/>
            </a:pPr>
            <a:r>
              <a:rPr lang="en-GB"/>
              <a:t>The vocabulary is comprised of individual Arabic alphabets, numerals, and select English characters from the training dataset, in addition to some special characters like @ and %. </a:t>
            </a:r>
            <a:endParaRPr/>
          </a:p>
          <a:p>
            <a:pPr indent="-317500" lvl="1" marL="914400" rtl="0" algn="l">
              <a:spcBef>
                <a:spcPts val="0"/>
              </a:spcBef>
              <a:spcAft>
                <a:spcPts val="0"/>
              </a:spcAft>
              <a:buSzPts val="1400"/>
              <a:buChar char="○"/>
            </a:pPr>
            <a:r>
              <a:rPr lang="en-GB"/>
              <a:t>For speech data, we made sure to </a:t>
            </a:r>
            <a:r>
              <a:rPr lang="en-GB"/>
              <a:t>standardize</a:t>
            </a:r>
            <a:r>
              <a:rPr lang="en-GB"/>
              <a:t> the sampling rate to be 16 kHz across all collected datasets. </a:t>
            </a:r>
            <a:endParaRPr/>
          </a:p>
          <a:p>
            <a:pPr indent="-317500" lvl="1" marL="914400" rtl="0" algn="l">
              <a:spcBef>
                <a:spcPts val="0"/>
              </a:spcBef>
              <a:spcAft>
                <a:spcPts val="0"/>
              </a:spcAft>
              <a:buSzPts val="1400"/>
              <a:buChar char="○"/>
            </a:pPr>
            <a:r>
              <a:rPr lang="en-GB"/>
              <a:t>An updated version of the csv files can be found in the our repo. </a:t>
            </a:r>
            <a:endParaRPr/>
          </a:p>
          <a:p>
            <a:pPr indent="-342900" lvl="0" marL="457200" rtl="0" algn="l">
              <a:spcBef>
                <a:spcPts val="0"/>
              </a:spcBef>
              <a:spcAft>
                <a:spcPts val="0"/>
              </a:spcAft>
              <a:buSzPts val="1800"/>
              <a:buChar char="●"/>
            </a:pPr>
            <a:r>
              <a:rPr lang="en-GB"/>
              <a:t>Normalized transcripts were filtered to exclude foreign characters and only include the allowed characters in our </a:t>
            </a:r>
            <a:r>
              <a:rPr lang="en-GB"/>
              <a:t>customized</a:t>
            </a:r>
            <a:r>
              <a:rPr lang="en-GB"/>
              <a:t> dictionary.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Approach - Tokenizer</a:t>
            </a:r>
            <a:endParaRPr b="1"/>
          </a:p>
        </p:txBody>
      </p:sp>
      <p:sp>
        <p:nvSpPr>
          <p:cNvPr id="97" name="Google Shape;97;p20"/>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use a tokenizer to convert transcripts into tokens, which are then used as inputs for training the ASR model.</a:t>
            </a:r>
            <a:endParaRPr/>
          </a:p>
          <a:p>
            <a:pPr indent="-342900" lvl="0" marL="457200" rtl="0" algn="l">
              <a:spcBef>
                <a:spcPts val="0"/>
              </a:spcBef>
              <a:spcAft>
                <a:spcPts val="0"/>
              </a:spcAft>
              <a:buSzPts val="1800"/>
              <a:buChar char="●"/>
            </a:pPr>
            <a:r>
              <a:rPr lang="en-GB"/>
              <a:t>Types o</a:t>
            </a:r>
            <a:r>
              <a:rPr lang="en-GB"/>
              <a:t>f</a:t>
            </a:r>
            <a:r>
              <a:rPr lang="en-GB"/>
              <a:t> Tokenizers:</a:t>
            </a:r>
            <a:endParaRPr/>
          </a:p>
          <a:p>
            <a:pPr indent="-317500" lvl="1" marL="914400" rtl="0" algn="l">
              <a:spcBef>
                <a:spcPts val="0"/>
              </a:spcBef>
              <a:spcAft>
                <a:spcPts val="0"/>
              </a:spcAft>
              <a:buSzPts val="1400"/>
              <a:buChar char="○"/>
            </a:pPr>
            <a:r>
              <a:rPr lang="en-GB"/>
              <a:t>We experimented with different types of tokenizers, primarily focusing on BPE (Byte Pair Encoding) and unigram tokenizers.</a:t>
            </a:r>
            <a:endParaRPr/>
          </a:p>
          <a:p>
            <a:pPr indent="-317500" lvl="1" marL="914400" rtl="0" algn="l">
              <a:spcBef>
                <a:spcPts val="0"/>
              </a:spcBef>
              <a:spcAft>
                <a:spcPts val="0"/>
              </a:spcAft>
              <a:buSzPts val="1400"/>
              <a:buChar char="○"/>
            </a:pPr>
            <a:r>
              <a:rPr lang="en-GB"/>
              <a:t>The BPE tokenizer outperformed the unigram tokenizer in our experiments, providing better accuracy and robustness.</a:t>
            </a:r>
            <a:endParaRPr/>
          </a:p>
          <a:p>
            <a:pPr indent="-342900" lvl="0" marL="457200" rtl="0" algn="l">
              <a:spcBef>
                <a:spcPts val="0"/>
              </a:spcBef>
              <a:spcAft>
                <a:spcPts val="0"/>
              </a:spcAft>
              <a:buSzPts val="1800"/>
              <a:buChar char="●"/>
            </a:pPr>
            <a:r>
              <a:rPr lang="en-GB"/>
              <a:t>We obtain the bpe tokenizer from a script provided by NVIDIA NeMo. The tokenizer is trained on the training dataset provided by the competition.</a:t>
            </a:r>
            <a:endParaRPr/>
          </a:p>
          <a:p>
            <a:pPr indent="-342900" lvl="0" marL="457200" rtl="0" algn="l">
              <a:spcBef>
                <a:spcPts val="0"/>
              </a:spcBef>
              <a:spcAft>
                <a:spcPts val="0"/>
              </a:spcAft>
              <a:buSzPts val="1800"/>
              <a:buChar char="●"/>
            </a:pPr>
            <a:r>
              <a:rPr lang="en-GB"/>
              <a:t>We experimented different vocab size, the one submitted has a vocab size of 256.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Follow: Approach - Tokenizer</a:t>
            </a:r>
            <a:endParaRPr b="1"/>
          </a:p>
        </p:txBody>
      </p:sp>
      <p:sp>
        <p:nvSpPr>
          <p:cNvPr id="103" name="Google Shape;103;p21"/>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explored different bpe-based tokenizer obtained through SentencePiece with a vocab size of 32,000 where we gathered Egyptian text corpus on the internet (Reddit, Twitter, EL-youm Elsabe', and Wikipedia) and trained the tokenizer on 63 million egyptian word.</a:t>
            </a:r>
            <a:endParaRPr/>
          </a:p>
          <a:p>
            <a:pPr indent="-342900" lvl="0" marL="457200" rtl="0" algn="l">
              <a:spcBef>
                <a:spcPts val="0"/>
              </a:spcBef>
              <a:spcAft>
                <a:spcPts val="0"/>
              </a:spcAft>
              <a:buSzPts val="1800"/>
              <a:buChar char="●"/>
            </a:pPr>
            <a:r>
              <a:rPr lang="en-GB"/>
              <a:t>We believe that there is room for improvement in the tokenizer where we plan to explore different tokenizers and vocab sizes in the future.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