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7" r:id="rId7"/>
    <p:sldId id="269" r:id="rId8"/>
    <p:sldId id="270" r:id="rId9"/>
    <p:sldId id="271" r:id="rId10"/>
    <p:sldId id="272" r:id="rId11"/>
    <p:sldId id="273" r:id="rId12"/>
    <p:sldId id="276" r:id="rId13"/>
    <p:sldId id="274" r:id="rId14"/>
    <p:sldId id="275" r:id="rId15"/>
    <p:sldId id="278" r:id="rId16"/>
    <p:sldId id="277" r:id="rId17"/>
  </p:sldIdLst>
  <p:sldSz cx="9144000" cy="5143500" type="screen16x9"/>
  <p:notesSz cx="6858000" cy="9144000"/>
  <p:embeddedFontLst>
    <p:embeddedFont>
      <p:font typeface="Andale Mono" panose="020B0509000000000004" pitchFamily="49" charset="0"/>
      <p:regular r:id="rId19"/>
    </p:embeddedFont>
    <p:embeddedFont>
      <p:font typeface="Proxima Nova" panose="020005060300000200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6"/>
    <p:restoredTop sz="94499"/>
  </p:normalViewPr>
  <p:slideViewPr>
    <p:cSldViewPr snapToGrid="0">
      <p:cViewPr varScale="1">
        <p:scale>
          <a:sx n="202" d="100"/>
          <a:sy n="202" d="100"/>
        </p:scale>
        <p:origin x="9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808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834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588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6952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71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88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0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06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369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101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405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21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5000">
              <a:schemeClr val="accent2">
                <a:lumMod val="64944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glow rad="451007">
                    <a:schemeClr val="tx2">
                      <a:alpha val="40000"/>
                    </a:schemeClr>
                  </a:glow>
                </a:effectLst>
              </a:rPr>
              <a:t>Microsoft Pictures Presents</a:t>
            </a:r>
            <a:endParaRPr dirty="0">
              <a:effectLst>
                <a:glow rad="451007">
                  <a:schemeClr val="tx2">
                    <a:alpha val="40000"/>
                  </a:schemeClr>
                </a:glow>
              </a:effectLst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to Invest in Profitable Film Projects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D4902-6B37-7949-A4AD-B1114D27BE96}"/>
              </a:ext>
            </a:extLst>
          </p:cNvPr>
          <p:cNvSpPr txBox="1"/>
          <p:nvPr/>
        </p:nvSpPr>
        <p:spPr>
          <a:xfrm>
            <a:off x="6252754" y="4467498"/>
            <a:ext cx="251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by Patrick Anastasio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Results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>
            <a:cxnSpLocks/>
          </p:cNvCxnSpPr>
          <p:nvPr/>
        </p:nvCxnSpPr>
        <p:spPr>
          <a:xfrm>
            <a:off x="6439" y="546573"/>
            <a:ext cx="9144000" cy="261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2700"/>
            <a:ext cx="9144000" cy="486743"/>
          </a:xfrm>
        </p:spPr>
        <p:txBody>
          <a:bodyPr anchor="ctr"/>
          <a:lstStyle/>
          <a:p>
            <a:pPr marL="114300" indent="0" algn="ctr">
              <a:buClr>
                <a:schemeClr val="bg1"/>
              </a:buClr>
              <a:buNone/>
            </a:pPr>
            <a:r>
              <a:rPr lang="en-US" sz="1400" b="1" dirty="0">
                <a:solidFill>
                  <a:schemeClr val="bg1"/>
                </a:solidFill>
                <a:latin typeface="Andale Mono" panose="020B0509000000000004" pitchFamily="49" charset="0"/>
              </a:rPr>
              <a:t>There is a slight positive correlation between popularity and higher budgets</a:t>
            </a:r>
            <a:endParaRPr lang="en-US" sz="1600" b="1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470DE6E-F70C-F740-A0B4-E34891BF2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7" t="7200" r="6598" b="6225"/>
          <a:stretch/>
        </p:blipFill>
        <p:spPr>
          <a:xfrm>
            <a:off x="2333429" y="1191874"/>
            <a:ext cx="4373135" cy="39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0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76088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Results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>
            <a:cxnSpLocks/>
          </p:cNvCxnSpPr>
          <p:nvPr/>
        </p:nvCxnSpPr>
        <p:spPr>
          <a:xfrm>
            <a:off x="0" y="648788"/>
            <a:ext cx="9144000" cy="261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74915"/>
            <a:ext cx="3846785" cy="4323804"/>
          </a:xfrm>
        </p:spPr>
        <p:txBody>
          <a:bodyPr anchor="ctr"/>
          <a:lstStyle/>
          <a:p>
            <a:pPr marL="114300" indent="0">
              <a:buClr>
                <a:schemeClr val="bg1"/>
              </a:buClr>
              <a:buNone/>
            </a:pPr>
            <a:r>
              <a:rPr lang="en-US" sz="2400" u="sng" dirty="0">
                <a:solidFill>
                  <a:schemeClr val="bg1"/>
                </a:solidFill>
                <a:latin typeface="Andale Mono" panose="020B0509000000000004" pitchFamily="49" charset="0"/>
              </a:rPr>
              <a:t>MOST PROFITABLE DIRECTORS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These 20 directors were at the helm of the most profitable movies.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DBBCA96-DDF1-614A-B0A6-34DEE725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521" y="674915"/>
            <a:ext cx="5158479" cy="44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8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76088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Results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>
            <a:cxnSpLocks/>
          </p:cNvCxnSpPr>
          <p:nvPr/>
        </p:nvCxnSpPr>
        <p:spPr>
          <a:xfrm>
            <a:off x="0" y="648788"/>
            <a:ext cx="9144000" cy="261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" y="674915"/>
            <a:ext cx="3655278" cy="4323804"/>
          </a:xfrm>
        </p:spPr>
        <p:txBody>
          <a:bodyPr anchor="ctr"/>
          <a:lstStyle/>
          <a:p>
            <a:pPr marL="114300" indent="0">
              <a:buClr>
                <a:schemeClr val="bg1"/>
              </a:buClr>
              <a:buNone/>
            </a:pPr>
            <a:r>
              <a:rPr lang="en-US" sz="2800" u="sng" dirty="0">
                <a:solidFill>
                  <a:schemeClr val="bg1"/>
                </a:solidFill>
                <a:latin typeface="Andale Mono" panose="020B0509000000000004" pitchFamily="49" charset="0"/>
              </a:rPr>
              <a:t>MOST POPULAR DIRECTORS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800" dirty="0">
                <a:solidFill>
                  <a:schemeClr val="bg1"/>
                </a:solidFill>
                <a:latin typeface="Andale Mono" panose="020B0509000000000004" pitchFamily="49" charset="0"/>
              </a:rPr>
              <a:t>These 20 directors were at the helm of the most popular movies.</a:t>
            </a: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CBB6A323-77B5-2742-939B-E32A7E0D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281" y="661851"/>
            <a:ext cx="5488717" cy="44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8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33140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Conclusions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1005840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96041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Microsoft should acquire the rights to a super-hero / comic book franchise, or possibly another type of action franchise 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______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The most popular and profitable genre is action </a:t>
            </a: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The most successful movies by both profitability and popularity were in the superhero / comic book sub-genre   and all were franchises</a:t>
            </a:r>
          </a:p>
          <a:p>
            <a:pPr>
              <a:buClr>
                <a:schemeClr val="bg1"/>
              </a:buClr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4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41619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Conclusions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834925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92" y="1160342"/>
            <a:ext cx="9049407" cy="3591231"/>
          </a:xfrm>
        </p:spPr>
        <p:txBody>
          <a:bodyPr/>
          <a:lstStyle/>
          <a:p>
            <a:pPr marL="114300" indent="0" algn="ctr">
              <a:buClr>
                <a:schemeClr val="bg1"/>
              </a:buClr>
              <a:buNone/>
            </a:pPr>
            <a:r>
              <a:rPr lang="en-US" sz="4800" dirty="0">
                <a:solidFill>
                  <a:schemeClr val="bg1"/>
                </a:solidFill>
                <a:latin typeface="Andale Mono" panose="020B0509000000000004" pitchFamily="49" charset="0"/>
              </a:rPr>
              <a:t>Microsoft should produce animated movies</a:t>
            </a:r>
          </a:p>
          <a:p>
            <a:pPr algn="ctr"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  <a:latin typeface="Andale Mono" panose="020B0509000000000004" pitchFamily="49" charset="0"/>
              </a:rPr>
              <a:t>15 of the top 30 most profitable were animation</a:t>
            </a:r>
          </a:p>
        </p:txBody>
      </p:sp>
    </p:spTree>
    <p:extLst>
      <p:ext uri="{BB962C8B-B14F-4D97-AF65-F5344CB8AC3E}">
        <p14:creationId xmlns:p14="http://schemas.microsoft.com/office/powerpoint/2010/main" val="151366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41619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Conclusions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834925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55532"/>
            <a:ext cx="8520600" cy="3896041"/>
          </a:xfrm>
        </p:spPr>
        <p:txBody>
          <a:bodyPr/>
          <a:lstStyle/>
          <a:p>
            <a:pPr marL="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  <a:latin typeface="Andale Mono" panose="020B0509000000000004" pitchFamily="49" charset="0"/>
              </a:rPr>
              <a:t>Microsoft should attach top grossing and popular directors</a:t>
            </a:r>
            <a:endParaRPr lang="en-US" sz="28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0" lvl="1" indent="0" algn="ctr">
              <a:spcBef>
                <a:spcPts val="0"/>
              </a:spcBef>
              <a:buClr>
                <a:schemeClr val="bg1"/>
              </a:buClr>
              <a:buNone/>
            </a:pPr>
            <a:endParaRPr lang="en-US" sz="24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0" lvl="1" indent="0" algn="ctr">
              <a:spcBef>
                <a:spcPts val="0"/>
              </a:spcBef>
              <a:buClr>
                <a:schemeClr val="bg1"/>
              </a:buClr>
              <a:buNone/>
            </a:pP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They are the leaders on set</a:t>
            </a:r>
          </a:p>
          <a:p>
            <a:pPr marL="342900" lvl="1" indent="-342900" algn="ctr">
              <a:spcBef>
                <a:spcPts val="0"/>
              </a:spcBef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0" lvl="1" indent="0" algn="ctr">
              <a:spcBef>
                <a:spcPts val="0"/>
              </a:spcBef>
              <a:buClr>
                <a:schemeClr val="bg1"/>
              </a:buClr>
              <a:buNone/>
            </a:pP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Bring buzz and notoriety,</a:t>
            </a:r>
          </a:p>
          <a:p>
            <a:pPr marL="0" lvl="1" indent="0" algn="ctr">
              <a:spcBef>
                <a:spcPts val="0"/>
              </a:spcBef>
              <a:buClr>
                <a:schemeClr val="bg1"/>
              </a:buClr>
              <a:buNone/>
            </a:pP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as well as top talent</a:t>
            </a:r>
          </a:p>
          <a:p>
            <a:pPr marL="0" lvl="1" indent="0" algn="ctr">
              <a:spcBef>
                <a:spcPts val="0"/>
              </a:spcBef>
              <a:buClr>
                <a:schemeClr val="bg1"/>
              </a:buClr>
              <a:buNone/>
            </a:pP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and collaborative investment</a:t>
            </a:r>
          </a:p>
          <a:p>
            <a:pPr>
              <a:buClr>
                <a:schemeClr val="bg1"/>
              </a:buClr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4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38652" y="2104779"/>
            <a:ext cx="4045200" cy="933941"/>
          </a:xfrm>
        </p:spPr>
        <p:txBody>
          <a:bodyPr spcFirstLastPara="1" wrap="square" lIns="91425" tIns="91425" rIns="91425" bIns="91425" anchor="b" anchorCtr="0">
            <a:normAutofit fontScale="90000"/>
            <a:scene3d>
              <a:camera prst="isometricOffAxis1Right"/>
              <a:lightRig rig="threePt" dir="t"/>
            </a:scene3d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tx1"/>
                </a:solidFill>
                <a:effectLst>
                  <a:outerShdw blurRad="87005" sx="152000" sy="152000" rotWithShape="0">
                    <a:prstClr val="black">
                      <a:alpha val="25000"/>
                    </a:prstClr>
                  </a:outerShdw>
                </a:effectLst>
                <a:latin typeface="Andale Mono" panose="020B0509000000000004" pitchFamily="49" charset="0"/>
              </a:rPr>
              <a:t>Questions</a:t>
            </a:r>
            <a:endParaRPr lang="en-US" sz="5400" b="1" dirty="0">
              <a:solidFill>
                <a:schemeClr val="tx1"/>
              </a:solidFill>
              <a:effectLst>
                <a:outerShdw blurRad="87005" sx="152000" sy="152000" rotWithShape="0">
                  <a:prstClr val="black">
                    <a:alpha val="25000"/>
                  </a:prstClr>
                </a:outerShdw>
              </a:effectLst>
              <a:latin typeface="Andale Mono" panose="020B0509000000000004" pitchFamily="49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760150" y="1585503"/>
            <a:ext cx="4383850" cy="1972492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Thank You!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sz="1600" dirty="0"/>
              <a:t>Email: </a:t>
            </a:r>
            <a:r>
              <a:rPr lang="en-US" sz="1600" dirty="0">
                <a:solidFill>
                  <a:schemeClr val="hlink"/>
                </a:solidFill>
              </a:rPr>
              <a:t>sudomakecoffee1@gmail.com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GitHub: </a:t>
            </a:r>
            <a:r>
              <a:rPr lang="en-US" sz="1600" dirty="0">
                <a:solidFill>
                  <a:srgbClr val="FF0000"/>
                </a:solidFill>
              </a:rPr>
              <a:t>@patrick-anastasio</a:t>
            </a:r>
          </a:p>
          <a:p>
            <a:pPr marL="0" lvl="0" indent="0">
              <a:buNone/>
            </a:pPr>
            <a:r>
              <a:rPr lang="en-US" sz="1600" dirty="0"/>
              <a:t>LinkedIn: </a:t>
            </a:r>
            <a:r>
              <a:rPr lang="en-US" sz="1600" dirty="0">
                <a:solidFill>
                  <a:schemeClr val="hlink"/>
                </a:solidFill>
              </a:rPr>
              <a:t>linkedin.com/in/patrickanastasio/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9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Business Summary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699" y="1371449"/>
            <a:ext cx="8520600" cy="1335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Analysis of industry data reveal opportunities for success through smart investment in: 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B7BEB-AD17-3D46-892E-FE2698C3C889}"/>
              </a:ext>
            </a:extLst>
          </p:cNvPr>
          <p:cNvSpPr txBox="1"/>
          <p:nvPr/>
        </p:nvSpPr>
        <p:spPr>
          <a:xfrm>
            <a:off x="957868" y="3238499"/>
            <a:ext cx="7228261" cy="1333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Popular and highly rated genres</a:t>
            </a:r>
          </a:p>
          <a:p>
            <a:pPr marL="285750" lvl="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With a proven net profit in the domestic market</a:t>
            </a:r>
          </a:p>
          <a:p>
            <a:pPr marL="285750" lvl="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Attach names of buzzworthy directors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3CA0FB-25CD-AA49-B267-3826DCA86F98}"/>
              </a:ext>
            </a:extLst>
          </p:cNvPr>
          <p:cNvCxnSpPr/>
          <p:nvPr/>
        </p:nvCxnSpPr>
        <p:spPr>
          <a:xfrm>
            <a:off x="311700" y="1057454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38652" y="2104779"/>
            <a:ext cx="4045200" cy="933941"/>
          </a:xfrm>
        </p:spPr>
        <p:txBody>
          <a:bodyPr spcFirstLastPara="1" wrap="square" lIns="91425" tIns="91425" rIns="91425" bIns="91425" anchor="b" anchorCtr="0">
            <a:normAutofit fontScale="90000"/>
            <a:scene3d>
              <a:camera prst="isometricOffAxis1Right"/>
              <a:lightRig rig="threePt" dir="t"/>
            </a:scene3d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tx1"/>
                </a:solidFill>
                <a:effectLst>
                  <a:outerShdw blurRad="87005" sx="152000" sy="152000" rotWithShape="0">
                    <a:prstClr val="black">
                      <a:alpha val="25000"/>
                    </a:prstClr>
                  </a:outerShdw>
                </a:effectLst>
                <a:latin typeface="Andale Mono" panose="020B0509000000000004" pitchFamily="49" charset="0"/>
              </a:rPr>
              <a:t>Outline</a:t>
            </a:r>
            <a:endParaRPr lang="en-US" sz="5400" b="1" dirty="0">
              <a:solidFill>
                <a:schemeClr val="tx1"/>
              </a:solidFill>
              <a:effectLst>
                <a:outerShdw blurRad="87005" sx="152000" sy="152000" rotWithShape="0">
                  <a:prstClr val="black">
                    <a:alpha val="25000"/>
                  </a:prstClr>
                </a:outerShdw>
              </a:effectLst>
              <a:latin typeface="Andale Mono" panose="020B0509000000000004" pitchFamily="49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5671020" y="724200"/>
            <a:ext cx="2750604" cy="3695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Business Problem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The Data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The Method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Results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Conclusions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33140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Business Problem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740513"/>
            <a:ext cx="8520600" cy="3133238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40" tIns="91425" rIns="91425" bIns="91425" anchor="ctr" anchorCtr="1">
            <a:noAutofit/>
          </a:bodyPr>
          <a:lstStyle/>
          <a:p>
            <a:pPr marL="0" lvl="0" indent="0" rtl="0" hangingPunct="0">
              <a:spcBef>
                <a:spcPts val="0"/>
              </a:spcBef>
              <a:buNone/>
            </a:pPr>
            <a:r>
              <a:rPr lang="en" sz="2400" dirty="0">
                <a:solidFill>
                  <a:schemeClr val="bg1"/>
                </a:solidFill>
                <a:latin typeface="Andale Mono" panose="020B0509000000000004" pitchFamily="49" charset="0"/>
              </a:rPr>
              <a:t>Movie Production is a “Risky Business”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lang="en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0" lvl="0" indent="0">
              <a:buNone/>
            </a:pPr>
            <a:r>
              <a:rPr lang="en" sz="2400" dirty="0">
                <a:solidFill>
                  <a:schemeClr val="bg1"/>
                </a:solidFill>
                <a:latin typeface="Andale Mono" panose="020B0509000000000004" pitchFamily="49" charset="0"/>
              </a:rPr>
              <a:t>As a fledgling production company, Microsoft </a:t>
            </a: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lacks experience and industry knowledge.</a:t>
            </a:r>
            <a:r>
              <a:rPr lang="en" sz="24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</a:p>
          <a:p>
            <a:pPr marL="0" lvl="0" indent="0">
              <a:buNone/>
            </a:pPr>
            <a:r>
              <a:rPr lang="en" sz="2400" dirty="0">
                <a:solidFill>
                  <a:schemeClr val="bg1"/>
                </a:solidFill>
                <a:latin typeface="Andale Mono" panose="020B0509000000000004" pitchFamily="49" charset="0"/>
              </a:rPr>
              <a:t>You have asked me do provide analysis on</a:t>
            </a:r>
          </a:p>
          <a:p>
            <a:pPr marL="0" lvl="0" indent="0">
              <a:buNone/>
            </a:pPr>
            <a:r>
              <a:rPr lang="en" sz="2400" dirty="0">
                <a:solidFill>
                  <a:schemeClr val="bg1"/>
                </a:solidFill>
                <a:latin typeface="Andale Mono" panose="020B0509000000000004" pitchFamily="49" charset="0"/>
              </a:rPr>
              <a:t>what projects will be profitable, popular, and bring buzz to the company?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1005840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A683E862-7461-A64A-B544-5AAA558A4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729" y="91861"/>
            <a:ext cx="3488057" cy="16486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31515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The Data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831261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57987"/>
            <a:ext cx="8520600" cy="3953998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Datasets from movie aggregation sites: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Movies by title, ratings, audience popularity, genres, names of directors, budgets and domestic box office numbers.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64575-E87C-4B45-BB2D-00757FE183C3}"/>
              </a:ext>
            </a:extLst>
          </p:cNvPr>
          <p:cNvSpPr txBox="1"/>
          <p:nvPr/>
        </p:nvSpPr>
        <p:spPr>
          <a:xfrm>
            <a:off x="1072552" y="1565380"/>
            <a:ext cx="6510528" cy="136960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IMDB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TheMovieDB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The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9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33140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The Method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1005840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44576"/>
            <a:ext cx="8520600" cy="3897077"/>
          </a:xfrm>
        </p:spPr>
        <p:txBody>
          <a:bodyPr/>
          <a:lstStyle/>
          <a:p>
            <a:pPr marL="114300" indent="0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I have used data analysis and graphing to show what and who has been successful in the industry.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I merged several datasets from different sources and extracted the relevant information.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I then analyzed that information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Finally, I used visualizations to present my results</a:t>
            </a:r>
          </a:p>
        </p:txBody>
      </p:sp>
    </p:spTree>
    <p:extLst>
      <p:ext uri="{BB962C8B-B14F-4D97-AF65-F5344CB8AC3E}">
        <p14:creationId xmlns:p14="http://schemas.microsoft.com/office/powerpoint/2010/main" val="295321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76088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Results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>
            <a:cxnSpLocks/>
          </p:cNvCxnSpPr>
          <p:nvPr/>
        </p:nvCxnSpPr>
        <p:spPr>
          <a:xfrm>
            <a:off x="0" y="648788"/>
            <a:ext cx="9144000" cy="261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4915"/>
            <a:ext cx="3405051" cy="4323804"/>
          </a:xfrm>
        </p:spPr>
        <p:txBody>
          <a:bodyPr anchor="ctr"/>
          <a:lstStyle/>
          <a:p>
            <a:pPr marL="114300" indent="0">
              <a:buClr>
                <a:schemeClr val="bg1"/>
              </a:buClr>
              <a:buNone/>
            </a:pPr>
            <a:r>
              <a:rPr lang="en-US" sz="2400" u="sng" dirty="0">
                <a:solidFill>
                  <a:schemeClr val="bg1"/>
                </a:solidFill>
                <a:latin typeface="Andale Mono" panose="020B0509000000000004" pitchFamily="49" charset="0"/>
              </a:rPr>
              <a:t>POPULAR GENRES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The highest rated genre was </a:t>
            </a:r>
            <a:r>
              <a:rPr lang="en-US" sz="2000" b="1" u="sng" dirty="0">
                <a:solidFill>
                  <a:schemeClr val="bg1"/>
                </a:solidFill>
                <a:latin typeface="Andale Mono" panose="020B0509000000000004" pitchFamily="49" charset="0"/>
              </a:rPr>
              <a:t>Action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Other popular genres are </a:t>
            </a:r>
            <a:r>
              <a:rPr lang="en-US" sz="1600" b="1" dirty="0">
                <a:solidFill>
                  <a:schemeClr val="bg1"/>
                </a:solidFill>
                <a:latin typeface="Andale Mono" panose="020B0509000000000004" pitchFamily="49" charset="0"/>
              </a:rPr>
              <a:t>Thriller, Documentary, Comedy, Drama, and Animation.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B53915A4-9D2F-3E4B-988B-B07471F77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6" t="4402" r="8800"/>
          <a:stretch/>
        </p:blipFill>
        <p:spPr>
          <a:xfrm>
            <a:off x="3426821" y="661850"/>
            <a:ext cx="5717179" cy="44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0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76088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Results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>
            <a:cxnSpLocks/>
          </p:cNvCxnSpPr>
          <p:nvPr/>
        </p:nvCxnSpPr>
        <p:spPr>
          <a:xfrm>
            <a:off x="0" y="648788"/>
            <a:ext cx="9144000" cy="261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4915"/>
            <a:ext cx="3358913" cy="4323804"/>
          </a:xfrm>
        </p:spPr>
        <p:txBody>
          <a:bodyPr anchor="ctr"/>
          <a:lstStyle/>
          <a:p>
            <a:pPr marL="114300" indent="0">
              <a:buClr>
                <a:schemeClr val="bg1"/>
              </a:buClr>
              <a:buNone/>
            </a:pPr>
            <a:r>
              <a:rPr lang="en-US" sz="2000" u="sng" dirty="0">
                <a:solidFill>
                  <a:schemeClr val="bg1"/>
                </a:solidFill>
                <a:latin typeface="Andale Mono" panose="020B0509000000000004" pitchFamily="49" charset="0"/>
              </a:rPr>
              <a:t>PROFITABLE MOVIES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SzPct val="75000"/>
            </a:pP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</a:rPr>
              <a:t>13 were in the action genre, </a:t>
            </a:r>
          </a:p>
          <a:p>
            <a:pPr lvl="1">
              <a:lnSpc>
                <a:spcPct val="100000"/>
              </a:lnSpc>
              <a:buClr>
                <a:schemeClr val="bg1"/>
              </a:buClr>
              <a:buSzPct val="75000"/>
            </a:pP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All but 1 were part of a franchise</a:t>
            </a:r>
          </a:p>
          <a:p>
            <a:pPr lvl="1">
              <a:lnSpc>
                <a:spcPct val="100000"/>
              </a:lnSpc>
              <a:buClr>
                <a:schemeClr val="bg1"/>
              </a:buClr>
              <a:buSzPct val="75000"/>
            </a:pP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6 of these were super-hero / comic book movies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75000"/>
            </a:pP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</a:rPr>
              <a:t>15 were in the animation or computer-generated graphic genre, many franchises as well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8613D0C-F020-AA43-AF87-A32D4FC5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50" y="674915"/>
            <a:ext cx="5738949" cy="439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2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76088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Results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>
            <a:cxnSpLocks/>
          </p:cNvCxnSpPr>
          <p:nvPr/>
        </p:nvCxnSpPr>
        <p:spPr>
          <a:xfrm>
            <a:off x="0" y="648788"/>
            <a:ext cx="9144000" cy="261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4915"/>
            <a:ext cx="3358913" cy="4323804"/>
          </a:xfrm>
        </p:spPr>
        <p:txBody>
          <a:bodyPr anchor="ctr"/>
          <a:lstStyle/>
          <a:p>
            <a:pPr marL="114300" indent="0">
              <a:buClr>
                <a:schemeClr val="bg1"/>
              </a:buClr>
              <a:buNone/>
            </a:pPr>
            <a:r>
              <a:rPr lang="en-US" sz="2000" u="sng" dirty="0">
                <a:solidFill>
                  <a:schemeClr val="bg1"/>
                </a:solidFill>
                <a:latin typeface="Andale Mono" panose="020B0509000000000004" pitchFamily="49" charset="0"/>
              </a:rPr>
              <a:t>POPULARITY SCORE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SzPct val="75000"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22 were in the action genre, 19 were part of a franchise</a:t>
            </a:r>
          </a:p>
          <a:p>
            <a:pPr marL="114300" indent="0">
              <a:lnSpc>
                <a:spcPct val="100000"/>
              </a:lnSpc>
              <a:buClr>
                <a:schemeClr val="bg1"/>
              </a:buClr>
              <a:buSzPct val="75000"/>
              <a:buNone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SzPct val="75000"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16 were super-hero / comic book franchises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75000"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3 were animation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75000"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3 were drama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75000"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2 were fantasy/adventure franchises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13DAB45-9131-B74C-BF4E-02B65BE62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194" y="684306"/>
            <a:ext cx="5710806" cy="43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6772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450</Words>
  <Application>Microsoft Macintosh PowerPoint</Application>
  <PresentationFormat>On-screen Show (16:9)</PresentationFormat>
  <Paragraphs>97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Wingdings</vt:lpstr>
      <vt:lpstr>Courier New</vt:lpstr>
      <vt:lpstr>Andale Mono</vt:lpstr>
      <vt:lpstr>Proxima Nova</vt:lpstr>
      <vt:lpstr>Spearmint</vt:lpstr>
      <vt:lpstr>Microsoft Pictures Presents</vt:lpstr>
      <vt:lpstr>Business Summary</vt:lpstr>
      <vt:lpstr>Outline</vt:lpstr>
      <vt:lpstr>Business Problem</vt:lpstr>
      <vt:lpstr>The Data</vt:lpstr>
      <vt:lpstr>The Method</vt:lpstr>
      <vt:lpstr>Results</vt:lpstr>
      <vt:lpstr>Results</vt:lpstr>
      <vt:lpstr>Results</vt:lpstr>
      <vt:lpstr>Results</vt:lpstr>
      <vt:lpstr>Results</vt:lpstr>
      <vt:lpstr>Results</vt:lpstr>
      <vt:lpstr>Conclusions</vt:lpstr>
      <vt:lpstr>Conclusions</vt:lpstr>
      <vt:lpstr>Conclusions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Pictures Presents</dc:title>
  <cp:lastModifiedBy>Patrick Anastasio</cp:lastModifiedBy>
  <cp:revision>10</cp:revision>
  <dcterms:modified xsi:type="dcterms:W3CDTF">2021-12-10T16:33:24Z</dcterms:modified>
</cp:coreProperties>
</file>