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5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Andale Mono" panose="020B0509000000000004" pitchFamily="49" charset="0"/>
      <p:regular r:id="rId12"/>
    </p:embeddedFont>
    <p:embeddedFont>
      <p:font typeface="Proxima Nova" panose="02000506030000020004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44"/>
    <p:restoredTop sz="94659"/>
  </p:normalViewPr>
  <p:slideViewPr>
    <p:cSldViewPr snapToGrid="0">
      <p:cViewPr varScale="1">
        <p:scale>
          <a:sx n="145" d="100"/>
          <a:sy n="145" d="100"/>
        </p:scale>
        <p:origin x="176" y="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a55b5f35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a55b5f35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a55b5f35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a55b5f35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a55b5f35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a55b5f35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a55b5f35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a55b5f35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3064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55b5f358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55b5f358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a55b5f358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a55b5f358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a55b5f35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a55b5f358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a55b5f358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a55b5f358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youremail@email.co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linkedin.com/in/usernam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25000">
              <a:schemeClr val="accent2">
                <a:lumMod val="64944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glow rad="451007">
                    <a:schemeClr val="tx2">
                      <a:alpha val="40000"/>
                    </a:schemeClr>
                  </a:glow>
                </a:effectLst>
              </a:rPr>
              <a:t>Microsoft Pictures Presents</a:t>
            </a:r>
            <a:endParaRPr dirty="0">
              <a:effectLst>
                <a:glow rad="451007">
                  <a:schemeClr val="tx2">
                    <a:alpha val="40000"/>
                  </a:schemeClr>
                </a:glow>
              </a:effectLst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Where to Invest in Profitable Film Projects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DD4902-6B37-7949-A4AD-B1114D27BE96}"/>
              </a:ext>
            </a:extLst>
          </p:cNvPr>
          <p:cNvSpPr txBox="1"/>
          <p:nvPr/>
        </p:nvSpPr>
        <p:spPr>
          <a:xfrm>
            <a:off x="6252754" y="4467498"/>
            <a:ext cx="2516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Analysis by Patrick Anastasio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95000"/>
          </a:schemeClr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effectLst>
                  <a:glow rad="139700">
                    <a:schemeClr val="tx2">
                      <a:alpha val="40000"/>
                    </a:schemeClr>
                  </a:glow>
                </a:effectLst>
                <a:latin typeface="Andale Mono" panose="020B0509000000000004" pitchFamily="49" charset="0"/>
              </a:rPr>
              <a:t>Business Summary</a:t>
            </a:r>
            <a:endParaRPr dirty="0">
              <a:solidFill>
                <a:schemeClr val="bg1"/>
              </a:solidFill>
              <a:effectLst>
                <a:glow rad="139700">
                  <a:schemeClr val="tx2">
                    <a:alpha val="40000"/>
                  </a:schemeClr>
                </a:glow>
              </a:effectLst>
              <a:latin typeface="Andale Mono" panose="020B0509000000000004" pitchFamily="49" charset="0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699" y="1371449"/>
            <a:ext cx="8520600" cy="13351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Andale Mono" panose="020B0509000000000004" pitchFamily="49" charset="0"/>
              </a:rPr>
              <a:t>Analysis of industry data reveal opportunities for success through investment in: </a:t>
            </a:r>
            <a:endParaRPr lang="en-US" sz="1600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FB7BEB-AD17-3D46-892E-FE2698C3C889}"/>
              </a:ext>
            </a:extLst>
          </p:cNvPr>
          <p:cNvSpPr txBox="1"/>
          <p:nvPr/>
        </p:nvSpPr>
        <p:spPr>
          <a:xfrm>
            <a:off x="311699" y="3090453"/>
            <a:ext cx="8520600" cy="2236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Aft>
                <a:spcPts val="1600"/>
              </a:spcAft>
              <a:buClr>
                <a:schemeClr val="bg1"/>
              </a:buClr>
              <a:buFont typeface="Wingdings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  <a:latin typeface="Andale Mono" panose="020B0509000000000004" pitchFamily="49" charset="0"/>
              </a:rPr>
              <a:t>Popular and highly rated genres</a:t>
            </a:r>
          </a:p>
          <a:p>
            <a:pPr marL="285750" lvl="0" indent="-285750">
              <a:spcAft>
                <a:spcPts val="1600"/>
              </a:spcAft>
              <a:buClr>
                <a:schemeClr val="bg1"/>
              </a:buClr>
              <a:buFont typeface="Wingdings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  <a:latin typeface="Andale Mono" panose="020B0509000000000004" pitchFamily="49" charset="0"/>
              </a:rPr>
              <a:t>Attached names of buzzworthy directors and talent</a:t>
            </a:r>
          </a:p>
          <a:p>
            <a:pPr marL="285750" lvl="0" indent="-285750">
              <a:spcAft>
                <a:spcPts val="1600"/>
              </a:spcAft>
              <a:buClr>
                <a:schemeClr val="bg1"/>
              </a:buClr>
              <a:buFont typeface="Wingdings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  <a:latin typeface="Andale Mono" panose="020B0509000000000004" pitchFamily="49" charset="0"/>
              </a:rPr>
              <a:t>A proven net profit in both domestic and worldwide markets</a:t>
            </a:r>
          </a:p>
          <a:p>
            <a:pPr marL="285750" lvl="0" indent="-285750">
              <a:spcAft>
                <a:spcPts val="1600"/>
              </a:spcAft>
              <a:buClr>
                <a:schemeClr val="bg1"/>
              </a:buClr>
              <a:buFont typeface="Wingdings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  <a:latin typeface="Andale Mono" panose="020B0509000000000004" pitchFamily="49" charset="0"/>
              </a:rPr>
              <a:t>Reducing budgets to maximize net profits</a:t>
            </a:r>
          </a:p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3CA0FB-25CD-AA49-B267-3826DCA86F98}"/>
              </a:ext>
            </a:extLst>
          </p:cNvPr>
          <p:cNvCxnSpPr/>
          <p:nvPr/>
        </p:nvCxnSpPr>
        <p:spPr>
          <a:xfrm>
            <a:off x="311700" y="1057454"/>
            <a:ext cx="8520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38652" y="2104779"/>
            <a:ext cx="4045200" cy="933941"/>
          </a:xfrm>
        </p:spPr>
        <p:txBody>
          <a:bodyPr spcFirstLastPara="1" wrap="square" lIns="91425" tIns="91425" rIns="91425" bIns="91425" anchor="b" anchorCtr="0">
            <a:normAutofit fontScale="90000"/>
            <a:scene3d>
              <a:camera prst="isometricOffAxis1Right"/>
              <a:lightRig rig="threePt" dir="t"/>
            </a:scene3d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chemeClr val="tx1"/>
                </a:solidFill>
                <a:effectLst>
                  <a:outerShdw blurRad="87005" sx="152000" sy="152000" rotWithShape="0">
                    <a:prstClr val="black">
                      <a:alpha val="25000"/>
                    </a:prstClr>
                  </a:outerShdw>
                </a:effectLst>
                <a:latin typeface="Andale Mono" panose="020B0509000000000004" pitchFamily="49" charset="0"/>
              </a:rPr>
              <a:t>Outline</a:t>
            </a:r>
            <a:endParaRPr lang="en-US" sz="5400" b="1" dirty="0">
              <a:solidFill>
                <a:schemeClr val="tx1"/>
              </a:solidFill>
              <a:effectLst>
                <a:outerShdw blurRad="87005" sx="152000" sy="152000" rotWithShape="0">
                  <a:prstClr val="black">
                    <a:alpha val="25000"/>
                  </a:prstClr>
                </a:outerShdw>
              </a:effectLst>
              <a:latin typeface="Andale Mono" panose="020B0509000000000004" pitchFamily="49" charset="0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2"/>
          </p:nvPr>
        </p:nvSpPr>
        <p:spPr>
          <a:xfrm>
            <a:off x="5671020" y="724200"/>
            <a:ext cx="2750604" cy="36951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93700" rtl="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ts val="2600"/>
              <a:buFont typeface="Wingdings" pitchFamily="2" charset="2"/>
              <a:buChar char="q"/>
            </a:pPr>
            <a:r>
              <a:rPr lang="en-US" dirty="0">
                <a:solidFill>
                  <a:schemeClr val="tx2"/>
                </a:solidFill>
              </a:rPr>
              <a:t>Business Problem</a:t>
            </a:r>
          </a:p>
          <a:p>
            <a:pPr marL="457200" lvl="0" indent="-393700" rtl="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ts val="2600"/>
              <a:buFont typeface="Wingdings" pitchFamily="2" charset="2"/>
              <a:buChar char="q"/>
            </a:pPr>
            <a:r>
              <a:rPr lang="en-US" dirty="0">
                <a:solidFill>
                  <a:schemeClr val="tx2"/>
                </a:solidFill>
              </a:rPr>
              <a:t>Data</a:t>
            </a:r>
          </a:p>
          <a:p>
            <a:pPr marL="457200" lvl="0" indent="-393700" rtl="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ts val="2600"/>
              <a:buFont typeface="Wingdings" pitchFamily="2" charset="2"/>
              <a:buChar char="q"/>
            </a:pPr>
            <a:r>
              <a:rPr lang="en-US" dirty="0">
                <a:solidFill>
                  <a:schemeClr val="tx2"/>
                </a:solidFill>
              </a:rPr>
              <a:t>Methods</a:t>
            </a:r>
          </a:p>
          <a:p>
            <a:pPr marL="457200" lvl="0" indent="-393700" rtl="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ts val="2600"/>
              <a:buFont typeface="Wingdings" pitchFamily="2" charset="2"/>
              <a:buChar char="q"/>
            </a:pPr>
            <a:r>
              <a:rPr lang="en-US" dirty="0">
                <a:solidFill>
                  <a:schemeClr val="tx2"/>
                </a:solidFill>
              </a:rPr>
              <a:t>Results</a:t>
            </a:r>
          </a:p>
          <a:p>
            <a:pPr marL="457200" lvl="0" indent="-393700" rtl="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ts val="2600"/>
              <a:buFont typeface="Wingdings" pitchFamily="2" charset="2"/>
              <a:buChar char="q"/>
            </a:pPr>
            <a:r>
              <a:rPr lang="en-US" dirty="0">
                <a:solidFill>
                  <a:schemeClr val="tx2"/>
                </a:solidFill>
              </a:rPr>
              <a:t>Conclusions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33140"/>
            <a:ext cx="872176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  <a:scene3d>
              <a:camera prst="obliqueTopLeft">
                <a:rot lat="0" lon="0" rev="0"/>
              </a:camera>
              <a:lightRig rig="threePt" dir="t"/>
            </a:scene3d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effectLst>
                  <a:glow rad="139700">
                    <a:schemeClr val="tx2">
                      <a:alpha val="40000"/>
                    </a:schemeClr>
                  </a:glow>
                </a:effectLst>
                <a:latin typeface="Andale Mono" panose="020B0509000000000004" pitchFamily="49" charset="0"/>
              </a:rPr>
              <a:t>Business Problem</a:t>
            </a:r>
            <a:endParaRPr dirty="0">
              <a:solidFill>
                <a:schemeClr val="bg1"/>
              </a:solidFill>
              <a:effectLst>
                <a:glow rad="139700">
                  <a:schemeClr val="tx2">
                    <a:alpha val="40000"/>
                  </a:schemeClr>
                </a:glow>
              </a:effectLst>
              <a:latin typeface="Andale Mono" panose="020B0509000000000004" pitchFamily="49" charset="0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005840"/>
            <a:ext cx="8520600" cy="3867911"/>
          </a:xfrm>
          <a:prstGeom prst="rect">
            <a:avLst/>
          </a:prstGeom>
          <a:solidFill>
            <a:schemeClr val="tx1"/>
          </a:solidFill>
        </p:spPr>
        <p:txBody>
          <a:bodyPr spcFirstLastPara="1" wrap="square" lIns="91440" tIns="91425" rIns="91425" bIns="91425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endParaRPr lang="en" sz="24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 marL="0" lvl="0" indent="0" rtl="0" hangingPunct="0">
              <a:spcBef>
                <a:spcPts val="0"/>
              </a:spcBef>
              <a:buNone/>
            </a:pPr>
            <a:r>
              <a:rPr lang="en" sz="2400" dirty="0">
                <a:solidFill>
                  <a:schemeClr val="bg1"/>
                </a:solidFill>
                <a:latin typeface="Andale Mono" panose="020B0509000000000004" pitchFamily="49" charset="0"/>
              </a:rPr>
              <a:t>Movies are as much a business as an artform.</a:t>
            </a:r>
          </a:p>
          <a:p>
            <a:pPr marL="0" lvl="0" indent="0" algn="ctr" rtl="0">
              <a:spcBef>
                <a:spcPts val="0"/>
              </a:spcBef>
              <a:buNone/>
            </a:pPr>
            <a:endParaRPr lang="en" sz="11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bg1"/>
                </a:solidFill>
                <a:latin typeface="Andale Mono" panose="020B0509000000000004" pitchFamily="49" charset="0"/>
              </a:rPr>
              <a:t>Many try to run a profitable production house... Most fail!</a:t>
            </a:r>
          </a:p>
          <a:p>
            <a:pPr marL="0" lvl="0" indent="0" algn="ctr" rtl="0">
              <a:spcBef>
                <a:spcPts val="0"/>
              </a:spcBef>
              <a:buNone/>
            </a:pPr>
            <a:endParaRPr lang="en" sz="20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 indent="-457200">
              <a:lnSpc>
                <a:spcPct val="1000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800" dirty="0">
                <a:solidFill>
                  <a:schemeClr val="bg1"/>
                </a:solidFill>
                <a:latin typeface="Andale Mono" panose="020B0509000000000004" pitchFamily="49" charset="0"/>
              </a:rPr>
              <a:t>Great stories in popular genres</a:t>
            </a:r>
          </a:p>
          <a:p>
            <a:pPr indent="-457200">
              <a:lnSpc>
                <a:spcPct val="1000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800" dirty="0">
                <a:solidFill>
                  <a:schemeClr val="bg1"/>
                </a:solidFill>
                <a:latin typeface="Andale Mono" panose="020B0509000000000004" pitchFamily="49" charset="0"/>
              </a:rPr>
              <a:t>Attract top talent and direction</a:t>
            </a:r>
          </a:p>
          <a:p>
            <a:pPr indent="-457200">
              <a:lnSpc>
                <a:spcPct val="1000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800" dirty="0">
                <a:solidFill>
                  <a:schemeClr val="bg1"/>
                </a:solidFill>
                <a:latin typeface="Andale Mono" panose="020B0509000000000004" pitchFamily="49" charset="0"/>
              </a:rPr>
              <a:t>Reduce cost and maximize profit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467874-3FEB-364F-AD86-5258FC6FB8CA}"/>
              </a:ext>
            </a:extLst>
          </p:cNvPr>
          <p:cNvCxnSpPr/>
          <p:nvPr/>
        </p:nvCxnSpPr>
        <p:spPr>
          <a:xfrm>
            <a:off x="311700" y="1005840"/>
            <a:ext cx="8520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33140"/>
            <a:ext cx="872176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  <a:scene3d>
              <a:camera prst="obliqueTopLeft">
                <a:rot lat="0" lon="0" rev="0"/>
              </a:camera>
              <a:lightRig rig="threePt" dir="t"/>
            </a:scene3d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effectLst>
                  <a:glow rad="139700">
                    <a:schemeClr val="tx2">
                      <a:alpha val="40000"/>
                    </a:schemeClr>
                  </a:glow>
                </a:effectLst>
                <a:latin typeface="Andale Mono" panose="020B0509000000000004" pitchFamily="49" charset="0"/>
              </a:rPr>
              <a:t>Data</a:t>
            </a:r>
            <a:endParaRPr dirty="0">
              <a:solidFill>
                <a:schemeClr val="bg1"/>
              </a:solidFill>
              <a:effectLst>
                <a:glow rad="139700">
                  <a:schemeClr val="tx2">
                    <a:alpha val="40000"/>
                  </a:schemeClr>
                </a:glow>
              </a:effectLst>
              <a:latin typeface="Andale Mono" panose="020B05090000000000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467874-3FEB-364F-AD86-5258FC6FB8CA}"/>
              </a:ext>
            </a:extLst>
          </p:cNvPr>
          <p:cNvCxnSpPr/>
          <p:nvPr/>
        </p:nvCxnSpPr>
        <p:spPr>
          <a:xfrm>
            <a:off x="311700" y="1005840"/>
            <a:ext cx="8520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BC6C9-55BD-964D-978D-8144B7C33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557874"/>
          </a:xfrm>
        </p:spPr>
        <p:txBody>
          <a:bodyPr/>
          <a:lstStyle/>
          <a:p>
            <a:pPr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  <a:latin typeface="Andale Mono" panose="020B0509000000000004" pitchFamily="49" charset="0"/>
              </a:rPr>
              <a:t>Datasets from movie aggregation sites:</a:t>
            </a:r>
          </a:p>
          <a:p>
            <a:pPr>
              <a:buClr>
                <a:schemeClr val="bg1"/>
              </a:buClr>
            </a:pPr>
            <a:endParaRPr lang="en-US" sz="20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>
              <a:buClr>
                <a:schemeClr val="bg1"/>
              </a:buClr>
            </a:pPr>
            <a:endParaRPr lang="en-US" sz="20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>
              <a:buClr>
                <a:schemeClr val="bg1"/>
              </a:buClr>
            </a:pPr>
            <a:endParaRPr lang="en-US" sz="20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>
              <a:buClr>
                <a:schemeClr val="bg1"/>
              </a:buClr>
            </a:pPr>
            <a:endParaRPr lang="en-US" sz="20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>
              <a:buClr>
                <a:schemeClr val="bg1"/>
              </a:buClr>
            </a:pPr>
            <a:endParaRPr lang="en-US" sz="20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  <a:latin typeface="Andale Mono" panose="020B0509000000000004" pitchFamily="49" charset="0"/>
              </a:rPr>
              <a:t>Movies by title, rating, audience votes, genres and synopsis key words, names of directors/writers/actors, and box office net profits from domestic and worldwide markets</a:t>
            </a:r>
          </a:p>
          <a:p>
            <a:pPr>
              <a:buClr>
                <a:schemeClr val="bg1"/>
              </a:buClr>
            </a:pPr>
            <a:endParaRPr lang="en-US" sz="2000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364575-E87C-4B45-BB2D-00757FE183C3}"/>
              </a:ext>
            </a:extLst>
          </p:cNvPr>
          <p:cNvSpPr txBox="1"/>
          <p:nvPr/>
        </p:nvSpPr>
        <p:spPr>
          <a:xfrm>
            <a:off x="1078992" y="1704734"/>
            <a:ext cx="6510528" cy="186204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02870" lvl="3" indent="-28575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ndale Mono" panose="020B0509000000000004" pitchFamily="49" charset="0"/>
              </a:rPr>
              <a:t>Box Office Mojo</a:t>
            </a:r>
          </a:p>
          <a:p>
            <a:pPr marL="102870" lvl="3" indent="-28575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ndale Mono" panose="020B0509000000000004" pitchFamily="49" charset="0"/>
              </a:rPr>
              <a:t>IMDB</a:t>
            </a:r>
          </a:p>
          <a:p>
            <a:pPr marL="102870" lvl="3" indent="-28575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ndale Mono" panose="020B0509000000000004" pitchFamily="49" charset="0"/>
              </a:rPr>
              <a:t>Rotten Tomatoes</a:t>
            </a:r>
          </a:p>
          <a:p>
            <a:pPr marL="102870" lvl="3" indent="-28575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 marL="102870" lvl="3" indent="-28575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 marL="102870" lvl="3" indent="-28575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ndale Mono" panose="020B0509000000000004" pitchFamily="49" charset="0"/>
              </a:rPr>
              <a:t>TheMovieDB</a:t>
            </a:r>
          </a:p>
          <a:p>
            <a:pPr marL="102870" lvl="3" indent="-28575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ndale Mono" panose="020B0509000000000004" pitchFamily="49" charset="0"/>
              </a:rPr>
              <a:t>The Numbers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99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Describe the methods you used here. Can include data preparation, analysis, and/or modeling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Present the results of your analysis or modeling here. Should include evaluation of how well your results solve the business problem.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Present your conclusions about the project here. Can include business recommendations, project limitations, and/or future improvement ideas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7154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Email:</a:t>
            </a:r>
            <a:r>
              <a:rPr lang="en" sz="2000"/>
              <a:t>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youremail@email.com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GitHub:</a:t>
            </a:r>
            <a:r>
              <a:rPr lang="en" sz="2000"/>
              <a:t> @username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LinkedIn:</a:t>
            </a:r>
            <a:r>
              <a:rPr lang="en" sz="2000"/>
              <a:t>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linkedin.com/in/username/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241</Words>
  <Application>Microsoft Macintosh PowerPoint</Application>
  <PresentationFormat>On-screen Show (16:9)</PresentationFormat>
  <Paragraphs>50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Proxima Nova</vt:lpstr>
      <vt:lpstr>Wingdings</vt:lpstr>
      <vt:lpstr>Andale Mono</vt:lpstr>
      <vt:lpstr>Arial</vt:lpstr>
      <vt:lpstr>Spearmint</vt:lpstr>
      <vt:lpstr>Microsoft Pictures Presents</vt:lpstr>
      <vt:lpstr>Business Summary</vt:lpstr>
      <vt:lpstr>Outline</vt:lpstr>
      <vt:lpstr>Business Problem</vt:lpstr>
      <vt:lpstr>Data</vt:lpstr>
      <vt:lpstr>Methods</vt:lpstr>
      <vt:lpstr>Results</vt:lpstr>
      <vt:lpstr>Conclusions</vt:lpstr>
      <vt:lpstr>Thank You!  Email: youremail@email.com GitHub: @username LinkedIn: linkedin.com/in/username/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Pictures Presents</dc:title>
  <cp:lastModifiedBy>Patrick Anastasio</cp:lastModifiedBy>
  <cp:revision>3</cp:revision>
  <dcterms:modified xsi:type="dcterms:W3CDTF">2021-12-07T23:10:27Z</dcterms:modified>
</cp:coreProperties>
</file>