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/>
    <p:restoredTop sz="94607"/>
  </p:normalViewPr>
  <p:slideViewPr>
    <p:cSldViewPr snapToGrid="0">
      <p:cViewPr varScale="1">
        <p:scale>
          <a:sx n="198" d="100"/>
          <a:sy n="198" d="100"/>
        </p:scale>
        <p:origin x="8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8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4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95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6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0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40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-anastasi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5000">
              <a:schemeClr val="accent2">
                <a:lumMod val="64944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451007">
                    <a:schemeClr val="tx2">
                      <a:alpha val="40000"/>
                    </a:schemeClr>
                  </a:glow>
                </a:effectLst>
              </a:rPr>
              <a:t>Microsoft Pictures Presents</a:t>
            </a:r>
            <a:endParaRPr dirty="0">
              <a:effectLst>
                <a:glow rad="451007">
                  <a:schemeClr val="tx2">
                    <a:alpha val="40000"/>
                  </a:schemeClr>
                </a:glow>
              </a:effectLs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Invest in Profitable Film Projects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D4902-6B37-7949-A4AD-B1114D27BE96}"/>
              </a:ext>
            </a:extLst>
          </p:cNvPr>
          <p:cNvSpPr txBox="1"/>
          <p:nvPr/>
        </p:nvSpPr>
        <p:spPr>
          <a:xfrm>
            <a:off x="6252754" y="4467498"/>
            <a:ext cx="25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by Patrick Anastasio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6439" y="546573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2700"/>
            <a:ext cx="9144000" cy="1024276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1100" dirty="0">
                <a:solidFill>
                  <a:schemeClr val="bg1"/>
                </a:solidFill>
                <a:latin typeface="Andale Mono" panose="020B0509000000000004" pitchFamily="49" charset="0"/>
              </a:rPr>
              <a:t>Comparing popularity scores to both box office gross and budget, and looking at the regression line, we see a slight positive correlation between popularity and higher budgets, and obviously domestic gross (which itself is a measure of popularity).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64000"/>
              </a:lnSpc>
              <a:buClr>
                <a:schemeClr val="bg1"/>
              </a:buClr>
              <a:buFont typeface="System Font Regular"/>
              <a:buChar char="⦿"/>
            </a:pPr>
            <a:r>
              <a:rPr lang="en-US" sz="1100" dirty="0">
                <a:solidFill>
                  <a:schemeClr val="bg1"/>
                </a:solidFill>
                <a:latin typeface="Andale Mono" panose="020B0509000000000004" pitchFamily="49" charset="0"/>
              </a:rPr>
              <a:t>Higher budget movies are potentially more popular and bring in more gross revenue</a:t>
            </a:r>
          </a:p>
          <a:p>
            <a:pPr marL="114300" indent="0">
              <a:lnSpc>
                <a:spcPct val="64000"/>
              </a:lnSpc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1385726-CB77-8B40-AC72-471233367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6" t="7017" r="7558" b="6361"/>
          <a:stretch/>
        </p:blipFill>
        <p:spPr>
          <a:xfrm>
            <a:off x="4572000" y="1596976"/>
            <a:ext cx="4571998" cy="3546523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0A19206-6A04-AC4D-9ADE-31C173A34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4" t="7440" r="8691" b="5938"/>
          <a:stretch/>
        </p:blipFill>
        <p:spPr>
          <a:xfrm>
            <a:off x="0" y="1596977"/>
            <a:ext cx="4572002" cy="35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74915"/>
            <a:ext cx="3773509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u="sng" dirty="0">
                <a:solidFill>
                  <a:schemeClr val="bg1"/>
                </a:solidFill>
                <a:latin typeface="Andale Mono" panose="020B0509000000000004" pitchFamily="49" charset="0"/>
              </a:rPr>
              <a:t>Top Grossing Directors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Of the top 30 grossing movies from the last decade, these 20 directors were at the helm of at least one of those.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1D1A4FE-B0CE-BA40-8988-81F0C043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82" y="662626"/>
            <a:ext cx="5293217" cy="44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604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look to acquire the rights to a super-hero / comic book franchise, or possibly another type of action franchise (e.g., Hunger Games)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______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The most popular genre, by far, is the action genre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Within this genre, the most successful movies by both profitability and popularity were in the superhero / comic book sub-genre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Most were part of a franchise of films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41619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4925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5532"/>
            <a:ext cx="8520600" cy="389604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look to produce animated movies as well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12 of the top 30 most profitable movies were animated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Animation was also one of the most popular genres</a:t>
            </a: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______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attach top grossing directors and talent to their projects. 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Top talent will bring buzz and notoriety, which will bring audiences and profits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US" sz="2000" u="sng" dirty="0">
                <a:solidFill>
                  <a:schemeClr val="hlink"/>
                </a:solidFill>
              </a:rPr>
              <a:t>sudomakecoffee1@gmail.com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</a:t>
            </a:r>
            <a:r>
              <a:rPr lang="en" sz="2000" dirty="0">
                <a:hlinkClick r:id="rId3"/>
              </a:rPr>
              <a:t>@</a:t>
            </a:r>
            <a:r>
              <a:rPr lang="en-US" sz="2000" dirty="0">
                <a:hlinkClick r:id="rId3"/>
              </a:rPr>
              <a:t>patrick-anastasio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linkedin.com/in/patrickanastasio/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Summary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371449"/>
            <a:ext cx="8520600" cy="1335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Analysis of industry data reveal opportunities for success and profitability through smart investment in: 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B7BEB-AD17-3D46-892E-FE2698C3C889}"/>
              </a:ext>
            </a:extLst>
          </p:cNvPr>
          <p:cNvSpPr txBox="1"/>
          <p:nvPr/>
        </p:nvSpPr>
        <p:spPr>
          <a:xfrm>
            <a:off x="957868" y="3238499"/>
            <a:ext cx="7228261" cy="1333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Popular and highly rated genres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With a proven net profit in the domestic market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Attached names of buzzworthy directors and talent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CA0FB-25CD-AA49-B267-3826DCA86F98}"/>
              </a:ext>
            </a:extLst>
          </p:cNvPr>
          <p:cNvCxnSpPr/>
          <p:nvPr/>
        </p:nvCxnSpPr>
        <p:spPr>
          <a:xfrm>
            <a:off x="311700" y="1057454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Outline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671020" y="724200"/>
            <a:ext cx="2750604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Business Problem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Methods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Problem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62135"/>
            <a:ext cx="8520600" cy="3611616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40" tIns="91425" rIns="91425" bIns="91425" anchor="ctr" anchorCtr="1">
            <a:noAutofit/>
          </a:bodyPr>
          <a:lstStyle/>
          <a:p>
            <a:pPr marL="0" lvl="0" indent="0" rtl="0" hangingPunct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Movies are as much a business as an artform.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Many try to run a profitable production house... Most fail!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As a fledgling production company, Microsoft is unsure what projects will ensure success. What projects will be profitable, popular, and bring buzz to the company?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31515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Data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1261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7987"/>
            <a:ext cx="8520600" cy="395399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Datasets from movie aggregation sites: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Movies by title, ratings, audience votes, genres, names of directors/writers/actors, budgets and domestic box office numbers.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Primarily looking at financials and analyzing movies that meet a certain financial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4575-E87C-4B45-BB2D-00757FE183C3}"/>
              </a:ext>
            </a:extLst>
          </p:cNvPr>
          <p:cNvSpPr txBox="1"/>
          <p:nvPr/>
        </p:nvSpPr>
        <p:spPr>
          <a:xfrm>
            <a:off x="1072552" y="1411114"/>
            <a:ext cx="6510528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Box Office Mojo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IMDB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Rotten Tomatoes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TheMovieDB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Methods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5839"/>
            <a:ext cx="8520600" cy="3897077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I have used data aggregation methods, statistics, and visualizations to isolate trends and to show what and who has been successful in the industry.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I merged several datasets from different sources and extracted the relevant information.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I then used comparative statistics, regression and correlation to analyze the data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Finally, I used visualization methods to show the results of my analysis</a:t>
            </a:r>
          </a:p>
        </p:txBody>
      </p:sp>
    </p:spTree>
    <p:extLst>
      <p:ext uri="{BB962C8B-B14F-4D97-AF65-F5344CB8AC3E}">
        <p14:creationId xmlns:p14="http://schemas.microsoft.com/office/powerpoint/2010/main" val="295321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405051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400" u="sng" dirty="0">
                <a:solidFill>
                  <a:schemeClr val="bg1"/>
                </a:solidFill>
                <a:latin typeface="Andale Mono" panose="020B0509000000000004" pitchFamily="49" charset="0"/>
              </a:rPr>
              <a:t>POPULAR GENRES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After comparing the average rating of movies and looking at the genres they fell in, we can see the highest rated movies were </a:t>
            </a:r>
            <a:r>
              <a:rPr lang="en-US" sz="1600" b="1" u="sng" dirty="0">
                <a:solidFill>
                  <a:schemeClr val="bg1"/>
                </a:solidFill>
                <a:latin typeface="Andale Mono" panose="020B0509000000000004" pitchFamily="49" charset="0"/>
              </a:rPr>
              <a:t>Action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...by a wide margin.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Other popular genres are </a:t>
            </a:r>
            <a:r>
              <a:rPr lang="en-US" sz="1600" b="1" dirty="0">
                <a:solidFill>
                  <a:schemeClr val="bg1"/>
                </a:solidFill>
                <a:latin typeface="Andale Mono" panose="020B0509000000000004" pitchFamily="49" charset="0"/>
              </a:rPr>
              <a:t>Thriller, Documentary, Comedy, Drama, and Animation.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53915A4-9D2F-3E4B-988B-B07471F77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" t="4402" r="8800"/>
          <a:stretch/>
        </p:blipFill>
        <p:spPr>
          <a:xfrm>
            <a:off x="3405051" y="701042"/>
            <a:ext cx="5717179" cy="43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>
                <a:solidFill>
                  <a:schemeClr val="bg1"/>
                </a:solidFill>
                <a:latin typeface="Andale Mono" panose="020B0509000000000004" pitchFamily="49" charset="0"/>
              </a:rPr>
              <a:t>Profitable Movies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Taking the domestic box office gross of the top 30 movies from the last decade, and comparing this to their budget, we can see the most profitable movies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18 were in the action genre, 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All but 1 were part of a franchise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10 of these were super-hero / comic book movies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12 were in the animation genre, some franchises as well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1C34E2-A8CB-974E-9529-B3A95EBD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1" y="722880"/>
            <a:ext cx="5674555" cy="42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>
                <a:solidFill>
                  <a:schemeClr val="bg1"/>
                </a:solidFill>
                <a:latin typeface="Andale Mono" panose="020B0509000000000004" pitchFamily="49" charset="0"/>
              </a:rPr>
              <a:t>Popularity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Looking at the popularity scores of the top 30 movies from the last decade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22 were in the action genre, All but 1 were part of a franchise</a:t>
            </a:r>
          </a:p>
          <a:p>
            <a:pPr marL="114300" indent="0">
              <a:lnSpc>
                <a:spcPct val="100000"/>
              </a:lnSpc>
              <a:buClr>
                <a:schemeClr val="bg1"/>
              </a:buClr>
              <a:buSzPct val="75000"/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16 were super-hero / comic book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All part of franchises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3 were animation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3 were drama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2 were fantasy franchises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067F133-AE5A-3E40-AE74-15CEECE1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1" y="722880"/>
            <a:ext cx="5674555" cy="42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7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643</Words>
  <Application>Microsoft Macintosh PowerPoint</Application>
  <PresentationFormat>On-screen Show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System Font Regular</vt:lpstr>
      <vt:lpstr>Proxima Nova</vt:lpstr>
      <vt:lpstr>Wingdings</vt:lpstr>
      <vt:lpstr>Arial</vt:lpstr>
      <vt:lpstr>Andale Mono</vt:lpstr>
      <vt:lpstr>Spearmint</vt:lpstr>
      <vt:lpstr>Microsoft Pictures Presents</vt:lpstr>
      <vt:lpstr>Business Summary</vt:lpstr>
      <vt:lpstr>Outline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Thank You!  Email: sudomakecoffee1@gmail.com GitHub: @patrick-anastasio LinkedIn: linkedin.com/in/patrickanastasio/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Pictures Presents</dc:title>
  <cp:lastModifiedBy>Patrick Anastasio</cp:lastModifiedBy>
  <cp:revision>8</cp:revision>
  <dcterms:modified xsi:type="dcterms:W3CDTF">2021-12-09T23:13:14Z</dcterms:modified>
</cp:coreProperties>
</file>