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70"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35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C63688-54AF-4FB8-919E-BF0C92B03422}" type="datetimeFigureOut">
              <a:rPr lang="en-US" smtClean="0"/>
              <a:t>4/23/2012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82D3D9-7017-44E2-9B42-5419F73EB09A}" type="slidenum">
              <a:rPr lang="en-US" smtClean="0"/>
              <a:t>‹#›</a:t>
            </a:fld>
            <a:endParaRPr lang="en-US"/>
          </a:p>
        </p:txBody>
      </p:sp>
    </p:spTree>
    <p:extLst>
      <p:ext uri="{BB962C8B-B14F-4D97-AF65-F5344CB8AC3E}">
        <p14:creationId xmlns:p14="http://schemas.microsoft.com/office/powerpoint/2010/main" val="2788163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C63688-54AF-4FB8-919E-BF0C92B03422}" type="datetimeFigureOut">
              <a:rPr lang="en-US" smtClean="0"/>
              <a:t>4/23/2012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82D3D9-7017-44E2-9B42-5419F73EB09A}" type="slidenum">
              <a:rPr lang="en-US" smtClean="0"/>
              <a:t>‹#›</a:t>
            </a:fld>
            <a:endParaRPr lang="en-US"/>
          </a:p>
        </p:txBody>
      </p:sp>
    </p:spTree>
    <p:extLst>
      <p:ext uri="{BB962C8B-B14F-4D97-AF65-F5344CB8AC3E}">
        <p14:creationId xmlns:p14="http://schemas.microsoft.com/office/powerpoint/2010/main" val="1762372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C63688-54AF-4FB8-919E-BF0C92B03422}" type="datetimeFigureOut">
              <a:rPr lang="en-US" smtClean="0"/>
              <a:t>4/23/2012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82D3D9-7017-44E2-9B42-5419F73EB09A}" type="slidenum">
              <a:rPr lang="en-US" smtClean="0"/>
              <a:t>‹#›</a:t>
            </a:fld>
            <a:endParaRPr lang="en-US"/>
          </a:p>
        </p:txBody>
      </p:sp>
    </p:spTree>
    <p:extLst>
      <p:ext uri="{BB962C8B-B14F-4D97-AF65-F5344CB8AC3E}">
        <p14:creationId xmlns:p14="http://schemas.microsoft.com/office/powerpoint/2010/main" val="324846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C63688-54AF-4FB8-919E-BF0C92B03422}" type="datetimeFigureOut">
              <a:rPr lang="en-US" smtClean="0"/>
              <a:t>4/23/2012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82D3D9-7017-44E2-9B42-5419F73EB09A}" type="slidenum">
              <a:rPr lang="en-US" smtClean="0"/>
              <a:t>‹#›</a:t>
            </a:fld>
            <a:endParaRPr lang="en-US"/>
          </a:p>
        </p:txBody>
      </p:sp>
    </p:spTree>
    <p:extLst>
      <p:ext uri="{BB962C8B-B14F-4D97-AF65-F5344CB8AC3E}">
        <p14:creationId xmlns:p14="http://schemas.microsoft.com/office/powerpoint/2010/main" val="1431070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C63688-54AF-4FB8-919E-BF0C92B03422}" type="datetimeFigureOut">
              <a:rPr lang="en-US" smtClean="0"/>
              <a:t>4/23/2012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82D3D9-7017-44E2-9B42-5419F73EB09A}" type="slidenum">
              <a:rPr lang="en-US" smtClean="0"/>
              <a:t>‹#›</a:t>
            </a:fld>
            <a:endParaRPr lang="en-US"/>
          </a:p>
        </p:txBody>
      </p:sp>
    </p:spTree>
    <p:extLst>
      <p:ext uri="{BB962C8B-B14F-4D97-AF65-F5344CB8AC3E}">
        <p14:creationId xmlns:p14="http://schemas.microsoft.com/office/powerpoint/2010/main" val="3495864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C63688-54AF-4FB8-919E-BF0C92B03422}" type="datetimeFigureOut">
              <a:rPr lang="en-US" smtClean="0"/>
              <a:t>4/23/2012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82D3D9-7017-44E2-9B42-5419F73EB09A}" type="slidenum">
              <a:rPr lang="en-US" smtClean="0"/>
              <a:t>‹#›</a:t>
            </a:fld>
            <a:endParaRPr lang="en-US"/>
          </a:p>
        </p:txBody>
      </p:sp>
    </p:spTree>
    <p:extLst>
      <p:ext uri="{BB962C8B-B14F-4D97-AF65-F5344CB8AC3E}">
        <p14:creationId xmlns:p14="http://schemas.microsoft.com/office/powerpoint/2010/main" val="1366941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C63688-54AF-4FB8-919E-BF0C92B03422}" type="datetimeFigureOut">
              <a:rPr lang="en-US" smtClean="0"/>
              <a:t>4/23/2012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82D3D9-7017-44E2-9B42-5419F73EB09A}" type="slidenum">
              <a:rPr lang="en-US" smtClean="0"/>
              <a:t>‹#›</a:t>
            </a:fld>
            <a:endParaRPr lang="en-US"/>
          </a:p>
        </p:txBody>
      </p:sp>
    </p:spTree>
    <p:extLst>
      <p:ext uri="{BB962C8B-B14F-4D97-AF65-F5344CB8AC3E}">
        <p14:creationId xmlns:p14="http://schemas.microsoft.com/office/powerpoint/2010/main" val="671214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C63688-54AF-4FB8-919E-BF0C92B03422}" type="datetimeFigureOut">
              <a:rPr lang="en-US" smtClean="0"/>
              <a:t>4/23/2012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82D3D9-7017-44E2-9B42-5419F73EB09A}" type="slidenum">
              <a:rPr lang="en-US" smtClean="0"/>
              <a:t>‹#›</a:t>
            </a:fld>
            <a:endParaRPr lang="en-US"/>
          </a:p>
        </p:txBody>
      </p:sp>
    </p:spTree>
    <p:extLst>
      <p:ext uri="{BB962C8B-B14F-4D97-AF65-F5344CB8AC3E}">
        <p14:creationId xmlns:p14="http://schemas.microsoft.com/office/powerpoint/2010/main" val="1318751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63688-54AF-4FB8-919E-BF0C92B03422}" type="datetimeFigureOut">
              <a:rPr lang="en-US" smtClean="0"/>
              <a:t>4/23/2012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82D3D9-7017-44E2-9B42-5419F73EB09A}" type="slidenum">
              <a:rPr lang="en-US" smtClean="0"/>
              <a:t>‹#›</a:t>
            </a:fld>
            <a:endParaRPr lang="en-US"/>
          </a:p>
        </p:txBody>
      </p:sp>
    </p:spTree>
    <p:extLst>
      <p:ext uri="{BB962C8B-B14F-4D97-AF65-F5344CB8AC3E}">
        <p14:creationId xmlns:p14="http://schemas.microsoft.com/office/powerpoint/2010/main" val="333791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C63688-54AF-4FB8-919E-BF0C92B03422}" type="datetimeFigureOut">
              <a:rPr lang="en-US" smtClean="0"/>
              <a:t>4/23/2012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82D3D9-7017-44E2-9B42-5419F73EB09A}" type="slidenum">
              <a:rPr lang="en-US" smtClean="0"/>
              <a:t>‹#›</a:t>
            </a:fld>
            <a:endParaRPr lang="en-US"/>
          </a:p>
        </p:txBody>
      </p:sp>
    </p:spTree>
    <p:extLst>
      <p:ext uri="{BB962C8B-B14F-4D97-AF65-F5344CB8AC3E}">
        <p14:creationId xmlns:p14="http://schemas.microsoft.com/office/powerpoint/2010/main" val="4226868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C63688-54AF-4FB8-919E-BF0C92B03422}" type="datetimeFigureOut">
              <a:rPr lang="en-US" smtClean="0"/>
              <a:t>4/23/2012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82D3D9-7017-44E2-9B42-5419F73EB09A}" type="slidenum">
              <a:rPr lang="en-US" smtClean="0"/>
              <a:t>‹#›</a:t>
            </a:fld>
            <a:endParaRPr lang="en-US"/>
          </a:p>
        </p:txBody>
      </p:sp>
    </p:spTree>
    <p:extLst>
      <p:ext uri="{BB962C8B-B14F-4D97-AF65-F5344CB8AC3E}">
        <p14:creationId xmlns:p14="http://schemas.microsoft.com/office/powerpoint/2010/main" val="3131543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3688-54AF-4FB8-919E-BF0C92B03422}" type="datetimeFigureOut">
              <a:rPr lang="en-US" smtClean="0"/>
              <a:t>4/23/2012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82D3D9-7017-44E2-9B42-5419F73EB09A}" type="slidenum">
              <a:rPr lang="en-US" smtClean="0"/>
              <a:t>‹#›</a:t>
            </a:fld>
            <a:endParaRPr lang="en-US"/>
          </a:p>
        </p:txBody>
      </p:sp>
    </p:spTree>
    <p:extLst>
      <p:ext uri="{BB962C8B-B14F-4D97-AF65-F5344CB8AC3E}">
        <p14:creationId xmlns:p14="http://schemas.microsoft.com/office/powerpoint/2010/main" val="1239646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Digital Right </a:t>
            </a:r>
            <a:r>
              <a:rPr lang="en-US" dirty="0" smtClean="0"/>
              <a:t>Management</a:t>
            </a:r>
            <a:br>
              <a:rPr lang="en-US" dirty="0" smtClean="0"/>
            </a:br>
            <a:r>
              <a:rPr lang="en-US" dirty="0" smtClean="0"/>
              <a:t>DRM</a:t>
            </a:r>
            <a:endParaRPr lang="en-US" dirty="0"/>
          </a:p>
        </p:txBody>
      </p:sp>
      <p:sp>
        <p:nvSpPr>
          <p:cNvPr id="3" name="Subtitle 2"/>
          <p:cNvSpPr>
            <a:spLocks noGrp="1"/>
          </p:cNvSpPr>
          <p:nvPr>
            <p:ph type="subTitle" idx="1"/>
          </p:nvPr>
        </p:nvSpPr>
        <p:spPr/>
        <p:txBody>
          <a:bodyPr/>
          <a:lstStyle/>
          <a:p>
            <a:pPr algn="l"/>
            <a:r>
              <a:rPr lang="en-US" dirty="0" smtClean="0"/>
              <a:t>Next Media Project</a:t>
            </a:r>
          </a:p>
          <a:p>
            <a:pPr algn="l"/>
            <a:r>
              <a:rPr lang="en-US" dirty="0" err="1" smtClean="0"/>
              <a:t>Metropolia</a:t>
            </a:r>
            <a:endParaRPr lang="en-US" dirty="0" smtClean="0"/>
          </a:p>
          <a:p>
            <a:pPr algn="l"/>
            <a:r>
              <a:rPr lang="en-US" sz="2000" dirty="0" smtClean="0"/>
              <a:t>Olli </a:t>
            </a:r>
            <a:r>
              <a:rPr lang="en-US" sz="2000" dirty="0" err="1" smtClean="0"/>
              <a:t>Alm</a:t>
            </a:r>
            <a:r>
              <a:rPr lang="en-US" sz="2000" dirty="0" smtClean="0"/>
              <a:t> &amp; Patrick Ausderau</a:t>
            </a:r>
            <a:endParaRPr lang="en-US" sz="2000" dirty="0"/>
          </a:p>
        </p:txBody>
      </p:sp>
    </p:spTree>
    <p:extLst>
      <p:ext uri="{BB962C8B-B14F-4D97-AF65-F5344CB8AC3E}">
        <p14:creationId xmlns:p14="http://schemas.microsoft.com/office/powerpoint/2010/main" val="1399993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a:t>
            </a:r>
            <a:endParaRPr lang="en-US" dirty="0"/>
          </a:p>
        </p:txBody>
      </p:sp>
      <p:sp>
        <p:nvSpPr>
          <p:cNvPr id="3" name="Content Placeholder 2"/>
          <p:cNvSpPr>
            <a:spLocks noGrp="1"/>
          </p:cNvSpPr>
          <p:nvPr>
            <p:ph idx="1"/>
          </p:nvPr>
        </p:nvSpPr>
        <p:spPr>
          <a:xfrm>
            <a:off x="457200" y="1600200"/>
            <a:ext cx="8229600" cy="4925144"/>
          </a:xfrm>
        </p:spPr>
        <p:txBody>
          <a:bodyPr>
            <a:normAutofit fontScale="62500" lnSpcReduction="20000"/>
          </a:bodyPr>
          <a:lstStyle/>
          <a:p>
            <a:r>
              <a:rPr lang="en-US" dirty="0" smtClean="0"/>
              <a:t>the </a:t>
            </a:r>
            <a:r>
              <a:rPr lang="en-US" dirty="0"/>
              <a:t>development </a:t>
            </a:r>
            <a:r>
              <a:rPr lang="en-US" dirty="0" smtClean="0"/>
              <a:t>of </a:t>
            </a:r>
            <a:r>
              <a:rPr lang="en-GB" dirty="0" smtClean="0"/>
              <a:t>standards </a:t>
            </a:r>
            <a:br>
              <a:rPr lang="en-GB" dirty="0" smtClean="0"/>
            </a:br>
            <a:r>
              <a:rPr lang="en-GB" dirty="0" smtClean="0"/>
              <a:t>promoted </a:t>
            </a:r>
            <a:r>
              <a:rPr lang="en-GB" dirty="0"/>
              <a:t>the integration of </a:t>
            </a:r>
            <a:r>
              <a:rPr lang="en-GB" dirty="0" smtClean="0"/>
              <a:t/>
            </a:r>
            <a:br>
              <a:rPr lang="en-GB" dirty="0" smtClean="0"/>
            </a:br>
            <a:r>
              <a:rPr lang="en-GB" dirty="0" smtClean="0"/>
              <a:t>independently </a:t>
            </a:r>
            <a:r>
              <a:rPr lang="en-GB" dirty="0"/>
              <a:t>developed </a:t>
            </a:r>
            <a:r>
              <a:rPr lang="en-GB" dirty="0" smtClean="0"/>
              <a:t/>
            </a:r>
            <a:br>
              <a:rPr lang="en-GB" dirty="0" smtClean="0"/>
            </a:br>
            <a:r>
              <a:rPr lang="en-GB" dirty="0" smtClean="0"/>
              <a:t>solutions</a:t>
            </a:r>
          </a:p>
          <a:p>
            <a:endParaRPr lang="en-GB" dirty="0" smtClean="0"/>
          </a:p>
          <a:p>
            <a:r>
              <a:rPr lang="en-GB" dirty="0"/>
              <a:t>A breakdown of the OSI data </a:t>
            </a:r>
            <a:br>
              <a:rPr lang="en-GB" dirty="0"/>
            </a:br>
            <a:r>
              <a:rPr lang="en-GB" dirty="0"/>
              <a:t>communications layers and the </a:t>
            </a:r>
            <a:br>
              <a:rPr lang="en-GB" dirty="0"/>
            </a:br>
            <a:r>
              <a:rPr lang="en-GB" dirty="0"/>
              <a:t>proposed DRM layers into</a:t>
            </a:r>
            <a:br>
              <a:rPr lang="en-GB" dirty="0"/>
            </a:br>
            <a:r>
              <a:rPr lang="en-GB" dirty="0"/>
              <a:t>upper, middle, and lower layers</a:t>
            </a:r>
            <a:r>
              <a:rPr lang="en-GB" dirty="0" smtClean="0"/>
              <a:t>.</a:t>
            </a:r>
            <a:endParaRPr lang="en-US" dirty="0"/>
          </a:p>
          <a:p>
            <a:endParaRPr lang="en-US" dirty="0" smtClean="0"/>
          </a:p>
          <a:p>
            <a:endParaRPr lang="en-US" dirty="0"/>
          </a:p>
          <a:p>
            <a:endParaRPr lang="en-US" dirty="0" smtClean="0"/>
          </a:p>
          <a:p>
            <a:endParaRPr lang="en-US" dirty="0"/>
          </a:p>
          <a:p>
            <a:pPr marL="0" indent="0">
              <a:buNone/>
            </a:pPr>
            <a:endParaRPr lang="en-GB" dirty="0" smtClean="0"/>
          </a:p>
          <a:p>
            <a:pPr marL="0" indent="0">
              <a:buNone/>
            </a:pPr>
            <a:r>
              <a:rPr lang="en-GB" dirty="0" smtClean="0"/>
              <a:t>Source: The </a:t>
            </a:r>
            <a:r>
              <a:rPr lang="en-GB" dirty="0"/>
              <a:t>Role of Architecture in DRM Vendor </a:t>
            </a:r>
            <a:r>
              <a:rPr lang="en-GB" dirty="0" smtClean="0"/>
              <a:t>Economics</a:t>
            </a:r>
            <a:endParaRPr lang="en-GB" dirty="0"/>
          </a:p>
          <a:p>
            <a:pPr marL="0" indent="0">
              <a:buNone/>
            </a:pPr>
            <a:r>
              <a:rPr lang="en-GB" dirty="0" err="1"/>
              <a:t>Pramod</a:t>
            </a:r>
            <a:r>
              <a:rPr lang="en-GB" dirty="0"/>
              <a:t> A. </a:t>
            </a:r>
            <a:r>
              <a:rPr lang="en-GB" dirty="0" err="1"/>
              <a:t>Jamkhedkar</a:t>
            </a:r>
            <a:r>
              <a:rPr lang="en-GB" dirty="0"/>
              <a:t>, Gregory L. </a:t>
            </a:r>
            <a:r>
              <a:rPr lang="en-GB" dirty="0" err="1" smtClean="0"/>
              <a:t>Heileman</a:t>
            </a:r>
            <a:r>
              <a:rPr lang="en-GB" dirty="0" smtClean="0"/>
              <a:t> 2005 </a:t>
            </a:r>
            <a:r>
              <a:rPr lang="en-GB" dirty="0" smtClean="0"/>
              <a:t>- </a:t>
            </a:r>
            <a:r>
              <a:rPr lang="en-US" dirty="0"/>
              <a:t>University of New Mexico</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1556792"/>
            <a:ext cx="3981450"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2037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resistance</a:t>
            </a:r>
            <a:endParaRPr lang="en-US" dirty="0"/>
          </a:p>
        </p:txBody>
      </p:sp>
      <p:sp>
        <p:nvSpPr>
          <p:cNvPr id="3" name="Content Placeholder 2"/>
          <p:cNvSpPr>
            <a:spLocks noGrp="1"/>
          </p:cNvSpPr>
          <p:nvPr>
            <p:ph idx="1"/>
          </p:nvPr>
        </p:nvSpPr>
        <p:spPr/>
        <p:txBody>
          <a:bodyPr>
            <a:normAutofit fontScale="92500"/>
          </a:bodyPr>
          <a:lstStyle/>
          <a:p>
            <a:r>
              <a:rPr lang="en-US" dirty="0" smtClean="0"/>
              <a:t>Security by obscurity</a:t>
            </a:r>
          </a:p>
          <a:p>
            <a:pPr lvl="1"/>
            <a:r>
              <a:rPr lang="en-US" dirty="0" smtClean="0"/>
              <a:t>Risk: break once, break everywhere</a:t>
            </a:r>
          </a:p>
          <a:p>
            <a:r>
              <a:rPr lang="en-US" dirty="0" smtClean="0"/>
              <a:t>Software uniqueness</a:t>
            </a:r>
            <a:r>
              <a:rPr lang="en-US" dirty="0" smtClean="0"/>
              <a:t> (e.g. </a:t>
            </a:r>
            <a:r>
              <a:rPr lang="en-US" dirty="0" err="1"/>
              <a:t>MediaSnap</a:t>
            </a:r>
            <a:r>
              <a:rPr lang="en-US" dirty="0" smtClean="0"/>
              <a:t>)</a:t>
            </a:r>
            <a:endParaRPr lang="en-US" dirty="0" smtClean="0"/>
          </a:p>
          <a:p>
            <a:endParaRPr lang="en-US" dirty="0" smtClean="0"/>
          </a:p>
          <a:p>
            <a:r>
              <a:rPr lang="en-US" dirty="0"/>
              <a:t>Tamper-resistant </a:t>
            </a:r>
            <a:r>
              <a:rPr lang="en-US" dirty="0" smtClean="0"/>
              <a:t>hardware</a:t>
            </a:r>
          </a:p>
          <a:p>
            <a:pPr lvl="1"/>
            <a:r>
              <a:rPr lang="en-US" dirty="0"/>
              <a:t>Trusted Computing </a:t>
            </a:r>
            <a:r>
              <a:rPr lang="en-US" dirty="0" smtClean="0"/>
              <a:t>Group</a:t>
            </a:r>
          </a:p>
          <a:p>
            <a:pPr lvl="1"/>
            <a:r>
              <a:rPr lang="en-GB" dirty="0"/>
              <a:t>Next -Generation Secure Computing </a:t>
            </a:r>
            <a:r>
              <a:rPr lang="en-GB" dirty="0" smtClean="0"/>
              <a:t>Base</a:t>
            </a:r>
          </a:p>
          <a:p>
            <a:pPr marL="0" indent="0">
              <a:buNone/>
            </a:pPr>
            <a:r>
              <a:rPr lang="en-US" sz="2200" dirty="0" smtClean="0"/>
              <a:t>Source: </a:t>
            </a:r>
            <a:r>
              <a:rPr lang="en-GB" sz="2200" dirty="0"/>
              <a:t>DIGITAL RIGHTS MANAGEMENT: THE TECHNOLOGY BEHIND THE </a:t>
            </a:r>
            <a:r>
              <a:rPr lang="en-GB" sz="2200" dirty="0" smtClean="0"/>
              <a:t>HYPE</a:t>
            </a:r>
          </a:p>
          <a:p>
            <a:pPr marL="0" indent="0">
              <a:buNone/>
            </a:pPr>
            <a:r>
              <a:rPr lang="en-US" sz="2200" dirty="0"/>
              <a:t>Mark </a:t>
            </a:r>
            <a:r>
              <a:rPr lang="en-US" sz="2200" dirty="0" smtClean="0"/>
              <a:t>Stamp 2003 </a:t>
            </a:r>
            <a:r>
              <a:rPr lang="en-US" sz="2200" dirty="0"/>
              <a:t>- San Jose State University</a:t>
            </a:r>
            <a:endParaRPr lang="en-US" sz="22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461" y="3140968"/>
            <a:ext cx="7305539"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7071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 token</a:t>
            </a:r>
            <a:endParaRPr lang="en-US" dirty="0"/>
          </a:p>
        </p:txBody>
      </p:sp>
      <p:sp>
        <p:nvSpPr>
          <p:cNvPr id="3" name="Content Placeholder 2"/>
          <p:cNvSpPr>
            <a:spLocks noGrp="1"/>
          </p:cNvSpPr>
          <p:nvPr>
            <p:ph idx="1"/>
          </p:nvPr>
        </p:nvSpPr>
        <p:spPr/>
        <p:txBody>
          <a:bodyPr>
            <a:normAutofit lnSpcReduction="10000"/>
          </a:bodyPr>
          <a:lstStyle/>
          <a:p>
            <a:r>
              <a:rPr lang="en-US" dirty="0" smtClean="0"/>
              <a:t>Cryptography != DRM (user has the key)</a:t>
            </a:r>
          </a:p>
          <a:p>
            <a:pPr lvl="1"/>
            <a:r>
              <a:rPr lang="en-US" dirty="0" smtClean="0"/>
              <a:t>Adobe Adept DRM</a:t>
            </a:r>
          </a:p>
          <a:p>
            <a:pPr lvl="2"/>
            <a:r>
              <a:rPr lang="en-GB" dirty="0"/>
              <a:t>strong DRM </a:t>
            </a:r>
            <a:r>
              <a:rPr lang="en-GB" dirty="0" smtClean="0"/>
              <a:t>mechanism</a:t>
            </a:r>
          </a:p>
          <a:p>
            <a:pPr lvl="2"/>
            <a:r>
              <a:rPr lang="en-GB" dirty="0" smtClean="0"/>
              <a:t>weak </a:t>
            </a:r>
            <a:r>
              <a:rPr lang="en-GB" dirty="0"/>
              <a:t>obfuscation to hide the per-user </a:t>
            </a:r>
            <a:r>
              <a:rPr lang="en-GB" dirty="0" smtClean="0"/>
              <a:t>key</a:t>
            </a:r>
          </a:p>
          <a:p>
            <a:pPr marL="0" indent="0">
              <a:buNone/>
            </a:pPr>
            <a:r>
              <a:rPr lang="en-GB" sz="2000" dirty="0" smtClean="0"/>
              <a:t>Source</a:t>
            </a:r>
            <a:r>
              <a:rPr lang="en-GB" sz="2000" dirty="0"/>
              <a:t>: Circumventing Adobe ADEPT DRM for </a:t>
            </a:r>
            <a:r>
              <a:rPr lang="en-GB" sz="2000" dirty="0" smtClean="0"/>
              <a:t>EPUB</a:t>
            </a:r>
          </a:p>
          <a:p>
            <a:pPr marL="0" indent="0">
              <a:buNone/>
            </a:pPr>
            <a:r>
              <a:rPr lang="en-GB" sz="2000" cap="small" dirty="0" err="1"/>
              <a:t>i♥</a:t>
            </a:r>
            <a:r>
              <a:rPr lang="en-GB" sz="2000" cap="small" dirty="0" err="1" smtClean="0"/>
              <a:t>cabbages</a:t>
            </a:r>
            <a:r>
              <a:rPr lang="en-GB" sz="2000" cap="small" dirty="0" smtClean="0"/>
              <a:t> </a:t>
            </a:r>
            <a:r>
              <a:rPr lang="en-GB" sz="2000" dirty="0" smtClean="0"/>
              <a:t>2009</a:t>
            </a:r>
          </a:p>
          <a:p>
            <a:r>
              <a:rPr lang="en-GB" dirty="0" smtClean="0"/>
              <a:t>Token approach?</a:t>
            </a:r>
          </a:p>
          <a:p>
            <a:pPr lvl="1"/>
            <a:r>
              <a:rPr lang="en-GB" dirty="0" smtClean="0"/>
              <a:t>One access at a time</a:t>
            </a:r>
          </a:p>
          <a:p>
            <a:pPr lvl="1"/>
            <a:r>
              <a:rPr lang="en-GB" dirty="0" smtClean="0"/>
              <a:t>New key for each access with temporal limitation</a:t>
            </a:r>
          </a:p>
          <a:p>
            <a:pPr lvl="1"/>
            <a:r>
              <a:rPr lang="en-GB" dirty="0" smtClean="0"/>
              <a:t>Identify the copy (not necessary the user)</a:t>
            </a:r>
          </a:p>
          <a:p>
            <a:pPr lvl="1"/>
            <a:endParaRPr lang="en-GB" dirty="0"/>
          </a:p>
          <a:p>
            <a:endParaRPr lang="en-US" dirty="0"/>
          </a:p>
        </p:txBody>
      </p:sp>
    </p:spTree>
    <p:extLst>
      <p:ext uri="{BB962C8B-B14F-4D97-AF65-F5344CB8AC3E}">
        <p14:creationId xmlns:p14="http://schemas.microsoft.com/office/powerpoint/2010/main" val="4046786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progress</a:t>
            </a:r>
            <a:endParaRPr lang="en-US" dirty="0"/>
          </a:p>
        </p:txBody>
      </p:sp>
      <p:sp>
        <p:nvSpPr>
          <p:cNvPr id="3" name="Content Placeholder 2"/>
          <p:cNvSpPr>
            <a:spLocks noGrp="1"/>
          </p:cNvSpPr>
          <p:nvPr>
            <p:ph idx="1"/>
          </p:nvPr>
        </p:nvSpPr>
        <p:spPr/>
        <p:txBody>
          <a:bodyPr>
            <a:normAutofit fontScale="92500" lnSpcReduction="10000"/>
          </a:bodyPr>
          <a:lstStyle/>
          <a:p>
            <a:r>
              <a:rPr lang="en-US" dirty="0"/>
              <a:t>On Cloud / </a:t>
            </a:r>
            <a:r>
              <a:rPr lang="en-US" dirty="0" smtClean="0"/>
              <a:t>Offline</a:t>
            </a:r>
          </a:p>
          <a:p>
            <a:r>
              <a:rPr lang="en-US" dirty="0" smtClean="0"/>
              <a:t>Open Source DRM?</a:t>
            </a:r>
          </a:p>
          <a:p>
            <a:pPr lvl="1"/>
            <a:r>
              <a:rPr lang="en-US" dirty="0" smtClean="0"/>
              <a:t>GNU GPL3, section 3</a:t>
            </a:r>
          </a:p>
          <a:p>
            <a:pPr lvl="2"/>
            <a:r>
              <a:rPr lang="en-GB" dirty="0"/>
              <a:t>No covered work shall be deemed part of an effective technological measure under any applicable law fulfilling obligations under article 11 of the WIPO copyright treaty adopted on 20 December 1996, or similar laws prohibiting or restricting circumvention of such measures</a:t>
            </a:r>
            <a:r>
              <a:rPr lang="en-GB" dirty="0" smtClean="0"/>
              <a:t>.</a:t>
            </a:r>
          </a:p>
          <a:p>
            <a:pPr lvl="2"/>
            <a:r>
              <a:rPr lang="en-GB" dirty="0"/>
              <a:t>the GNU GPL does not restrict what people do in software, it just stops them from restricting others</a:t>
            </a:r>
            <a:r>
              <a:rPr lang="en-GB" dirty="0" smtClean="0"/>
              <a:t>.</a:t>
            </a:r>
          </a:p>
          <a:p>
            <a:pPr marL="0" indent="0">
              <a:buNone/>
            </a:pPr>
            <a:r>
              <a:rPr lang="en-GB" sz="2200" dirty="0" smtClean="0"/>
              <a:t>Source</a:t>
            </a:r>
            <a:r>
              <a:rPr lang="en-GB" sz="2200" dirty="0"/>
              <a:t>: GNU GENERAL PUBLIC </a:t>
            </a:r>
            <a:r>
              <a:rPr lang="en-GB" sz="2200" dirty="0" smtClean="0"/>
              <a:t>LICENSE Version 3</a:t>
            </a:r>
          </a:p>
          <a:p>
            <a:pPr marL="0" indent="0">
              <a:buNone/>
            </a:pPr>
            <a:r>
              <a:rPr lang="en-GB" sz="2200" dirty="0"/>
              <a:t>Free Software </a:t>
            </a:r>
            <a:r>
              <a:rPr lang="en-GB" sz="2200" dirty="0" smtClean="0"/>
              <a:t>Foundation 2007</a:t>
            </a:r>
            <a:endParaRPr lang="en-US" sz="2200" dirty="0"/>
          </a:p>
        </p:txBody>
      </p:sp>
    </p:spTree>
    <p:extLst>
      <p:ext uri="{BB962C8B-B14F-4D97-AF65-F5344CB8AC3E}">
        <p14:creationId xmlns:p14="http://schemas.microsoft.com/office/powerpoint/2010/main" val="1506484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Library and DRM</a:t>
            </a:r>
            <a:endParaRPr lang="en-US" dirty="0"/>
          </a:p>
        </p:txBody>
      </p:sp>
      <p:sp>
        <p:nvSpPr>
          <p:cNvPr id="3" name="Content Placeholder 2"/>
          <p:cNvSpPr>
            <a:spLocks noGrp="1"/>
          </p:cNvSpPr>
          <p:nvPr>
            <p:ph idx="1"/>
          </p:nvPr>
        </p:nvSpPr>
        <p:spPr/>
        <p:txBody>
          <a:bodyPr>
            <a:normAutofit lnSpcReduction="10000"/>
          </a:bodyPr>
          <a:lstStyle/>
          <a:p>
            <a:r>
              <a:rPr lang="en-US" dirty="0" smtClean="0"/>
              <a:t>Many fair uses in the law for institutions (library, museum, hospital, school, prison,…)</a:t>
            </a:r>
          </a:p>
          <a:p>
            <a:pPr lvl="1"/>
            <a:r>
              <a:rPr lang="en-US" dirty="0" smtClean="0"/>
              <a:t>Facilitate archiving</a:t>
            </a:r>
          </a:p>
          <a:p>
            <a:pPr lvl="1"/>
            <a:r>
              <a:rPr lang="en-US" dirty="0" smtClean="0"/>
              <a:t>Deposit of “exemplar”</a:t>
            </a:r>
          </a:p>
          <a:p>
            <a:pPr lvl="1"/>
            <a:r>
              <a:rPr lang="en-US" dirty="0" smtClean="0"/>
              <a:t>DRM free for research (provided that content is not further distributed)</a:t>
            </a:r>
          </a:p>
          <a:p>
            <a:pPr lvl="1"/>
            <a:r>
              <a:rPr lang="en-US" dirty="0" smtClean="0"/>
              <a:t>Possible to make accessible out of print work</a:t>
            </a:r>
          </a:p>
          <a:p>
            <a:pPr lvl="1"/>
            <a:r>
              <a:rPr lang="en-US" dirty="0" smtClean="0"/>
              <a:t>...</a:t>
            </a:r>
          </a:p>
          <a:p>
            <a:r>
              <a:rPr lang="en-US" dirty="0" smtClean="0"/>
              <a:t>To be carefully double check</a:t>
            </a:r>
          </a:p>
          <a:p>
            <a:endParaRPr lang="en-US" dirty="0"/>
          </a:p>
        </p:txBody>
      </p:sp>
    </p:spTree>
    <p:extLst>
      <p:ext uri="{BB962C8B-B14F-4D97-AF65-F5344CB8AC3E}">
        <p14:creationId xmlns:p14="http://schemas.microsoft.com/office/powerpoint/2010/main" val="336843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Questions / comments</a:t>
            </a:r>
            <a:endParaRPr lang="en-US" dirty="0"/>
          </a:p>
        </p:txBody>
      </p:sp>
      <p:sp>
        <p:nvSpPr>
          <p:cNvPr id="5" name="Subtitle 4"/>
          <p:cNvSpPr>
            <a:spLocks noGrp="1"/>
          </p:cNvSpPr>
          <p:nvPr>
            <p:ph type="subTitle" idx="1"/>
          </p:nvPr>
        </p:nvSpPr>
        <p:spPr/>
        <p:txBody>
          <a:bodyPr/>
          <a:lstStyle/>
          <a:p>
            <a:r>
              <a:rPr lang="en-US" dirty="0" smtClean="0"/>
              <a:t>Thank You!</a:t>
            </a:r>
            <a:endParaRPr lang="en-US" dirty="0"/>
          </a:p>
        </p:txBody>
      </p:sp>
    </p:spTree>
    <p:extLst>
      <p:ext uri="{BB962C8B-B14F-4D97-AF65-F5344CB8AC3E}">
        <p14:creationId xmlns:p14="http://schemas.microsoft.com/office/powerpoint/2010/main" val="589900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analog form, copy is</a:t>
            </a:r>
          </a:p>
          <a:p>
            <a:pPr lvl="1"/>
            <a:r>
              <a:rPr lang="en-US" dirty="0" smtClean="0"/>
              <a:t>time consuming</a:t>
            </a:r>
          </a:p>
          <a:p>
            <a:pPr lvl="1"/>
            <a:r>
              <a:rPr lang="en-US" dirty="0" smtClean="0"/>
              <a:t>lost of quality</a:t>
            </a:r>
          </a:p>
          <a:p>
            <a:pPr lvl="1"/>
            <a:r>
              <a:rPr lang="en-US" dirty="0" smtClean="0"/>
              <a:t>high cost</a:t>
            </a:r>
          </a:p>
          <a:p>
            <a:pPr lvl="1"/>
            <a:r>
              <a:rPr lang="en-US" dirty="0" smtClean="0"/>
              <a:t>slow transmission</a:t>
            </a:r>
          </a:p>
          <a:p>
            <a:r>
              <a:rPr lang="en-US" dirty="0" smtClean="0"/>
              <a:t>In digital form (no separation from content and container)</a:t>
            </a:r>
          </a:p>
          <a:p>
            <a:pPr lvl="1"/>
            <a:r>
              <a:rPr lang="en-US" dirty="0" smtClean="0"/>
              <a:t>fast</a:t>
            </a:r>
          </a:p>
          <a:p>
            <a:pPr lvl="1"/>
            <a:r>
              <a:rPr lang="en-US" dirty="0" smtClean="0"/>
              <a:t>perfect copy</a:t>
            </a:r>
          </a:p>
          <a:p>
            <a:pPr lvl="1"/>
            <a:r>
              <a:rPr lang="en-US" dirty="0" smtClean="0"/>
              <a:t>almost no cost (disc space, bandwidth, electricity)</a:t>
            </a:r>
          </a:p>
          <a:p>
            <a:pPr lvl="1"/>
            <a:r>
              <a:rPr lang="en-US" dirty="0" smtClean="0"/>
              <a:t>fast and exponential transmission (few minutes)</a:t>
            </a:r>
            <a:endParaRPr lang="en-US" dirty="0"/>
          </a:p>
        </p:txBody>
      </p:sp>
    </p:spTree>
    <p:extLst>
      <p:ext uri="{BB962C8B-B14F-4D97-AF65-F5344CB8AC3E}">
        <p14:creationId xmlns:p14="http://schemas.microsoft.com/office/powerpoint/2010/main" val="379173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r>
              <a:rPr lang="en-GB" dirty="0" smtClean="0"/>
              <a:t>Secure </a:t>
            </a:r>
            <a:r>
              <a:rPr lang="en-GB" dirty="0"/>
              <a:t>and distribute </a:t>
            </a:r>
            <a:r>
              <a:rPr lang="en-GB" dirty="0" smtClean="0"/>
              <a:t>content </a:t>
            </a:r>
            <a:r>
              <a:rPr lang="en-GB" dirty="0"/>
              <a:t>only to the people </a:t>
            </a:r>
            <a:r>
              <a:rPr lang="en-GB" dirty="0" smtClean="0"/>
              <a:t>whom </a:t>
            </a:r>
            <a:r>
              <a:rPr lang="en-US" dirty="0" smtClean="0"/>
              <a:t>it </a:t>
            </a:r>
            <a:r>
              <a:rPr lang="en-US" dirty="0"/>
              <a:t>is meant </a:t>
            </a:r>
            <a:r>
              <a:rPr lang="en-US" dirty="0" smtClean="0"/>
              <a:t>for.</a:t>
            </a:r>
          </a:p>
          <a:p>
            <a:r>
              <a:rPr lang="en-US" dirty="0" smtClean="0"/>
              <a:t>With </a:t>
            </a:r>
            <a:r>
              <a:rPr lang="en-GB" dirty="0" smtClean="0"/>
              <a:t>permissions </a:t>
            </a:r>
          </a:p>
          <a:p>
            <a:pPr lvl="1"/>
            <a:r>
              <a:rPr lang="en-GB" dirty="0" smtClean="0"/>
              <a:t>if </a:t>
            </a:r>
            <a:r>
              <a:rPr lang="en-GB" dirty="0"/>
              <a:t>the user can copy the </a:t>
            </a:r>
            <a:r>
              <a:rPr lang="en-GB" dirty="0" smtClean="0"/>
              <a:t>content</a:t>
            </a:r>
          </a:p>
          <a:p>
            <a:pPr lvl="1"/>
            <a:r>
              <a:rPr lang="en-GB" dirty="0" smtClean="0"/>
              <a:t>if </a:t>
            </a:r>
            <a:r>
              <a:rPr lang="en-GB" dirty="0"/>
              <a:t>he can print </a:t>
            </a:r>
            <a:r>
              <a:rPr lang="en-GB" dirty="0" smtClean="0"/>
              <a:t>it </a:t>
            </a:r>
          </a:p>
          <a:p>
            <a:pPr lvl="1"/>
            <a:r>
              <a:rPr lang="en-GB" dirty="0" smtClean="0"/>
              <a:t>limit the number </a:t>
            </a:r>
            <a:r>
              <a:rPr lang="en-GB" dirty="0"/>
              <a:t>of device that can </a:t>
            </a:r>
            <a:r>
              <a:rPr lang="en-GB" dirty="0" smtClean="0"/>
              <a:t>access</a:t>
            </a:r>
          </a:p>
          <a:p>
            <a:pPr lvl="1"/>
            <a:r>
              <a:rPr lang="en-GB" dirty="0" smtClean="0"/>
              <a:t>…</a:t>
            </a:r>
          </a:p>
          <a:p>
            <a:r>
              <a:rPr lang="en-GB" dirty="0" smtClean="0"/>
              <a:t>Extreme implementation: pay per view</a:t>
            </a:r>
          </a:p>
        </p:txBody>
      </p:sp>
    </p:spTree>
    <p:extLst>
      <p:ext uri="{BB962C8B-B14F-4D97-AF65-F5344CB8AC3E}">
        <p14:creationId xmlns:p14="http://schemas.microsoft.com/office/powerpoint/2010/main" val="1005158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Protected by the law</a:t>
            </a:r>
          </a:p>
        </p:txBody>
      </p:sp>
      <p:sp>
        <p:nvSpPr>
          <p:cNvPr id="3" name="Content Placeholder 2"/>
          <p:cNvSpPr>
            <a:spLocks noGrp="1"/>
          </p:cNvSpPr>
          <p:nvPr>
            <p:ph idx="1"/>
          </p:nvPr>
        </p:nvSpPr>
        <p:spPr>
          <a:xfrm>
            <a:off x="457200" y="1600200"/>
            <a:ext cx="8363272" cy="4781128"/>
          </a:xfrm>
        </p:spPr>
        <p:txBody>
          <a:bodyPr>
            <a:normAutofit fontScale="85000" lnSpcReduction="10000"/>
          </a:bodyPr>
          <a:lstStyle/>
          <a:p>
            <a:r>
              <a:rPr lang="en-US" dirty="0" smtClean="0"/>
              <a:t>WIPO Copyright Treaty </a:t>
            </a:r>
            <a:r>
              <a:rPr lang="en-US" dirty="0"/>
              <a:t>(WCT) of </a:t>
            </a:r>
            <a:r>
              <a:rPr lang="en-US" dirty="0" smtClean="0"/>
              <a:t>1996</a:t>
            </a:r>
          </a:p>
          <a:p>
            <a:pPr lvl="1"/>
            <a:r>
              <a:rPr lang="en-GB" dirty="0"/>
              <a:t>Article </a:t>
            </a:r>
            <a:r>
              <a:rPr lang="en-GB" dirty="0" smtClean="0"/>
              <a:t>11 Obligations </a:t>
            </a:r>
            <a:r>
              <a:rPr lang="en-GB" dirty="0"/>
              <a:t>concerning Technological </a:t>
            </a:r>
            <a:r>
              <a:rPr lang="en-GB" dirty="0" smtClean="0"/>
              <a:t>Measures</a:t>
            </a:r>
          </a:p>
          <a:p>
            <a:pPr lvl="2"/>
            <a:r>
              <a:rPr lang="en-GB" dirty="0"/>
              <a:t>Contracting Parties shall provide adequate legal protection </a:t>
            </a:r>
            <a:r>
              <a:rPr lang="en-GB" dirty="0" smtClean="0"/>
              <a:t>[…] against </a:t>
            </a:r>
            <a:r>
              <a:rPr lang="en-GB" dirty="0"/>
              <a:t>the circumvention of effective technological measures that are used by authors </a:t>
            </a:r>
            <a:r>
              <a:rPr lang="en-GB" dirty="0" smtClean="0"/>
              <a:t>[…]</a:t>
            </a:r>
            <a:endParaRPr lang="en-US" dirty="0" smtClean="0"/>
          </a:p>
          <a:p>
            <a:pPr lvl="1"/>
            <a:r>
              <a:rPr lang="en-GB" dirty="0"/>
              <a:t>Article </a:t>
            </a:r>
            <a:r>
              <a:rPr lang="en-GB" dirty="0" smtClean="0"/>
              <a:t>12 Obligations </a:t>
            </a:r>
            <a:r>
              <a:rPr lang="en-GB" dirty="0"/>
              <a:t>concerning Rights Management </a:t>
            </a:r>
            <a:r>
              <a:rPr lang="en-GB" dirty="0" smtClean="0"/>
              <a:t>Information</a:t>
            </a:r>
          </a:p>
          <a:p>
            <a:pPr lvl="2"/>
            <a:r>
              <a:rPr lang="en-GB" dirty="0"/>
              <a:t>Contracting Parties shall provide adequate </a:t>
            </a:r>
            <a:r>
              <a:rPr lang="en-GB" dirty="0" smtClean="0"/>
              <a:t>[…] </a:t>
            </a:r>
            <a:r>
              <a:rPr lang="en-GB" dirty="0"/>
              <a:t>remedies against  </a:t>
            </a:r>
            <a:r>
              <a:rPr lang="en-GB" dirty="0" smtClean="0"/>
              <a:t>any </a:t>
            </a:r>
            <a:r>
              <a:rPr lang="en-GB" dirty="0"/>
              <a:t>person  knowingly performing any of the following acts […]</a:t>
            </a:r>
            <a:endParaRPr lang="en-GB" dirty="0" smtClean="0"/>
          </a:p>
          <a:p>
            <a:pPr marL="1885950" lvl="3" indent="-514350">
              <a:buFont typeface="+mj-lt"/>
              <a:buAutoNum type="romanLcPeriod"/>
            </a:pPr>
            <a:r>
              <a:rPr lang="en-GB" dirty="0" smtClean="0"/>
              <a:t>to </a:t>
            </a:r>
            <a:r>
              <a:rPr lang="en-GB" dirty="0"/>
              <a:t>remove or alter any electronic rights management information without </a:t>
            </a:r>
            <a:r>
              <a:rPr lang="en-GB" dirty="0" smtClean="0"/>
              <a:t>authority</a:t>
            </a:r>
          </a:p>
          <a:p>
            <a:pPr marL="1885950" lvl="3" indent="-514350">
              <a:buFont typeface="+mj-lt"/>
              <a:buAutoNum type="romanLcPeriod"/>
            </a:pPr>
            <a:r>
              <a:rPr lang="en-GB" dirty="0"/>
              <a:t>to </a:t>
            </a:r>
            <a:r>
              <a:rPr lang="en-GB" dirty="0" smtClean="0"/>
              <a:t>distribute, import for distribution, broadcast </a:t>
            </a:r>
            <a:r>
              <a:rPr lang="en-GB" dirty="0"/>
              <a:t>or communicate to the </a:t>
            </a:r>
            <a:r>
              <a:rPr lang="en-GB" dirty="0" smtClean="0"/>
              <a:t>public, without </a:t>
            </a:r>
            <a:r>
              <a:rPr lang="en-GB" dirty="0"/>
              <a:t>authority, works or copies of works knowing that electronic rights </a:t>
            </a:r>
            <a:r>
              <a:rPr lang="en-GB" dirty="0" smtClean="0"/>
              <a:t>management information </a:t>
            </a:r>
            <a:r>
              <a:rPr lang="en-GB" dirty="0"/>
              <a:t>has been removed or altered without </a:t>
            </a:r>
            <a:r>
              <a:rPr lang="en-GB" dirty="0" smtClean="0"/>
              <a:t>authority […]</a:t>
            </a:r>
            <a:endParaRPr lang="en-US" dirty="0" smtClean="0"/>
          </a:p>
        </p:txBody>
      </p:sp>
    </p:spTree>
    <p:extLst>
      <p:ext uri="{BB962C8B-B14F-4D97-AF65-F5344CB8AC3E}">
        <p14:creationId xmlns:p14="http://schemas.microsoft.com/office/powerpoint/2010/main" val="3836108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Protected by the law</a:t>
            </a:r>
            <a:endParaRPr lang="en-US" dirty="0"/>
          </a:p>
        </p:txBody>
      </p:sp>
      <p:sp>
        <p:nvSpPr>
          <p:cNvPr id="3" name="Content Placeholder 2"/>
          <p:cNvSpPr>
            <a:spLocks noGrp="1"/>
          </p:cNvSpPr>
          <p:nvPr>
            <p:ph idx="1"/>
          </p:nvPr>
        </p:nvSpPr>
        <p:spPr/>
        <p:txBody>
          <a:bodyPr>
            <a:normAutofit lnSpcReduction="10000"/>
          </a:bodyPr>
          <a:lstStyle/>
          <a:p>
            <a:r>
              <a:rPr lang="en-US" dirty="0" smtClean="0"/>
              <a:t>Signatories countries (89)</a:t>
            </a:r>
          </a:p>
          <a:p>
            <a:pPr lvl="1"/>
            <a:r>
              <a:rPr lang="en-GB" dirty="0" smtClean="0"/>
              <a:t>USA: </a:t>
            </a:r>
            <a:r>
              <a:rPr lang="en-GB" dirty="0"/>
              <a:t>Digital Millennium Copyright Act of 1998</a:t>
            </a:r>
          </a:p>
          <a:p>
            <a:pPr lvl="1"/>
            <a:r>
              <a:rPr lang="en-GB" dirty="0" smtClean="0"/>
              <a:t>EU: </a:t>
            </a:r>
            <a:r>
              <a:rPr lang="en-US" dirty="0"/>
              <a:t>DIRECTIVE 2001/29/EC </a:t>
            </a:r>
            <a:r>
              <a:rPr lang="en-GB" dirty="0"/>
              <a:t>on the harmonisation of certain aspects of copyright and related rights in the information society</a:t>
            </a:r>
          </a:p>
          <a:p>
            <a:pPr lvl="1"/>
            <a:r>
              <a:rPr lang="en-GB" dirty="0" smtClean="0"/>
              <a:t>Finland: </a:t>
            </a:r>
            <a:r>
              <a:rPr lang="en-US" dirty="0"/>
              <a:t>COPYRIGHT LEGISLATION of </a:t>
            </a:r>
            <a:r>
              <a:rPr lang="en-US" dirty="0" smtClean="0"/>
              <a:t>2010</a:t>
            </a:r>
          </a:p>
          <a:p>
            <a:pPr lvl="1"/>
            <a:r>
              <a:rPr lang="en-US" dirty="0"/>
              <a:t>China, Japan, Canada, Russian </a:t>
            </a:r>
            <a:r>
              <a:rPr lang="en-US" dirty="0" smtClean="0"/>
              <a:t>Federation,…</a:t>
            </a:r>
          </a:p>
          <a:p>
            <a:r>
              <a:rPr lang="en-US" dirty="0" smtClean="0"/>
              <a:t>Did not sign</a:t>
            </a:r>
          </a:p>
          <a:p>
            <a:pPr lvl="1"/>
            <a:r>
              <a:rPr lang="en-US" dirty="0" smtClean="0"/>
              <a:t>India, Brazil,…</a:t>
            </a:r>
            <a:endParaRPr lang="en-US" dirty="0"/>
          </a:p>
          <a:p>
            <a:pPr lvl="1"/>
            <a:endParaRPr lang="en-US" dirty="0"/>
          </a:p>
        </p:txBody>
      </p:sp>
    </p:spTree>
    <p:extLst>
      <p:ext uri="{BB962C8B-B14F-4D97-AF65-F5344CB8AC3E}">
        <p14:creationId xmlns:p14="http://schemas.microsoft.com/office/powerpoint/2010/main" val="1405045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Opponents</a:t>
            </a:r>
            <a:endParaRPr lang="en-US" dirty="0"/>
          </a:p>
        </p:txBody>
      </p:sp>
      <p:sp>
        <p:nvSpPr>
          <p:cNvPr id="3" name="Content Placeholder 2"/>
          <p:cNvSpPr>
            <a:spLocks noGrp="1"/>
          </p:cNvSpPr>
          <p:nvPr>
            <p:ph idx="1"/>
          </p:nvPr>
        </p:nvSpPr>
        <p:spPr/>
        <p:txBody>
          <a:bodyPr>
            <a:normAutofit lnSpcReduction="10000"/>
          </a:bodyPr>
          <a:lstStyle/>
          <a:p>
            <a:r>
              <a:rPr lang="en-US" dirty="0" smtClean="0"/>
              <a:t>Foundations/organizations</a:t>
            </a:r>
          </a:p>
          <a:p>
            <a:pPr lvl="1"/>
            <a:r>
              <a:rPr lang="en-US" dirty="0" smtClean="0"/>
              <a:t>Free Software foundation (FSF)</a:t>
            </a:r>
          </a:p>
          <a:p>
            <a:pPr lvl="1"/>
            <a:r>
              <a:rPr lang="en-US" dirty="0"/>
              <a:t>Electronic Frontier </a:t>
            </a:r>
            <a:r>
              <a:rPr lang="en-US" dirty="0" smtClean="0"/>
              <a:t>Foundation (EFF)</a:t>
            </a:r>
          </a:p>
          <a:p>
            <a:pPr lvl="1"/>
            <a:r>
              <a:rPr lang="en-US" dirty="0"/>
              <a:t>La Quadrature du </a:t>
            </a:r>
            <a:r>
              <a:rPr lang="en-US" dirty="0" smtClean="0"/>
              <a:t>Net</a:t>
            </a:r>
          </a:p>
          <a:p>
            <a:pPr lvl="1"/>
            <a:r>
              <a:rPr lang="en-US" dirty="0" smtClean="0"/>
              <a:t>…</a:t>
            </a:r>
          </a:p>
          <a:p>
            <a:r>
              <a:rPr lang="en-US" dirty="0" smtClean="0"/>
              <a:t>Politics</a:t>
            </a:r>
          </a:p>
          <a:p>
            <a:pPr lvl="1"/>
            <a:r>
              <a:rPr lang="en-US" dirty="0" smtClean="0"/>
              <a:t>Pirate Party</a:t>
            </a:r>
          </a:p>
          <a:p>
            <a:pPr lvl="1"/>
            <a:r>
              <a:rPr lang="en-US" dirty="0"/>
              <a:t>European Green </a:t>
            </a:r>
            <a:r>
              <a:rPr lang="en-US" dirty="0" smtClean="0"/>
              <a:t>Party</a:t>
            </a:r>
          </a:p>
          <a:p>
            <a:pPr lvl="1"/>
            <a:r>
              <a:rPr lang="en-US" dirty="0" smtClean="0"/>
              <a:t>…</a:t>
            </a:r>
          </a:p>
        </p:txBody>
      </p:sp>
    </p:spTree>
    <p:extLst>
      <p:ext uri="{BB962C8B-B14F-4D97-AF65-F5344CB8AC3E}">
        <p14:creationId xmlns:p14="http://schemas.microsoft.com/office/powerpoint/2010/main" val="2959130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Opponents view and proposition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No DRM and legalize sharing</a:t>
            </a:r>
          </a:p>
          <a:p>
            <a:pPr lvl="1"/>
            <a:r>
              <a:rPr lang="en-US" dirty="0" smtClean="0"/>
              <a:t>Useful for culture</a:t>
            </a:r>
          </a:p>
          <a:p>
            <a:pPr lvl="2"/>
            <a:r>
              <a:rPr lang="en-US" dirty="0" smtClean="0"/>
              <a:t>Better accessibility</a:t>
            </a:r>
          </a:p>
          <a:p>
            <a:pPr lvl="2"/>
            <a:r>
              <a:rPr lang="en-US" dirty="0" smtClean="0"/>
              <a:t>More diversity</a:t>
            </a:r>
          </a:p>
          <a:p>
            <a:pPr lvl="2"/>
            <a:r>
              <a:rPr lang="en-US" dirty="0" smtClean="0"/>
              <a:t>Access to orphan and out of print works</a:t>
            </a:r>
          </a:p>
          <a:p>
            <a:pPr lvl="1"/>
            <a:r>
              <a:rPr lang="en-US" dirty="0" smtClean="0"/>
              <a:t>Doesn’t prevent authors/publisher to make money</a:t>
            </a:r>
          </a:p>
          <a:p>
            <a:pPr lvl="1"/>
            <a:r>
              <a:rPr lang="en-US" dirty="0" smtClean="0"/>
              <a:t>Propose a flat-rate tax on internet subscribers and/or </a:t>
            </a:r>
            <a:r>
              <a:rPr lang="en-GB" dirty="0"/>
              <a:t>blank media</a:t>
            </a:r>
            <a:endParaRPr lang="en-US" dirty="0" smtClean="0"/>
          </a:p>
          <a:p>
            <a:pPr lvl="2"/>
            <a:r>
              <a:rPr lang="en-US" dirty="0" smtClean="0"/>
              <a:t>Reward authors</a:t>
            </a:r>
          </a:p>
          <a:p>
            <a:pPr lvl="2"/>
            <a:r>
              <a:rPr lang="en-US" dirty="0" smtClean="0"/>
              <a:t>Fund new cultural projects</a:t>
            </a:r>
          </a:p>
          <a:p>
            <a:pPr lvl="2"/>
            <a:r>
              <a:rPr lang="en-US" dirty="0" smtClean="0"/>
              <a:t>Participate in archiving for future generation</a:t>
            </a:r>
            <a:endParaRPr lang="en-US" dirty="0"/>
          </a:p>
        </p:txBody>
      </p:sp>
    </p:spTree>
    <p:extLst>
      <p:ext uri="{BB962C8B-B14F-4D97-AF65-F5344CB8AC3E}">
        <p14:creationId xmlns:p14="http://schemas.microsoft.com/office/powerpoint/2010/main" val="3633368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DRM limitations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Lack of standard</a:t>
            </a:r>
          </a:p>
          <a:p>
            <a:r>
              <a:rPr lang="en-US" dirty="0" smtClean="0"/>
              <a:t>Analog </a:t>
            </a:r>
            <a:r>
              <a:rPr lang="en-US" dirty="0" smtClean="0"/>
              <a:t>hole</a:t>
            </a:r>
          </a:p>
          <a:p>
            <a:r>
              <a:rPr lang="en-US" dirty="0" smtClean="0"/>
              <a:t>Proprietary code to wrap standard (e.g. </a:t>
            </a:r>
            <a:r>
              <a:rPr lang="en-US" dirty="0" err="1" smtClean="0"/>
              <a:t>epub</a:t>
            </a:r>
            <a:r>
              <a:rPr lang="en-US" dirty="0" smtClean="0"/>
              <a:t>, </a:t>
            </a:r>
            <a:r>
              <a:rPr lang="en-US" dirty="0" err="1" smtClean="0"/>
              <a:t>pdf</a:t>
            </a:r>
            <a:r>
              <a:rPr lang="en-US" dirty="0" smtClean="0"/>
              <a:t>) that confuse users</a:t>
            </a:r>
          </a:p>
          <a:p>
            <a:r>
              <a:rPr lang="en-US" dirty="0" smtClean="0"/>
              <a:t>Fair </a:t>
            </a:r>
            <a:r>
              <a:rPr lang="en-US" dirty="0" smtClean="0"/>
              <a:t>use limitations (offer, resell, borrow, remix, backup copy)</a:t>
            </a:r>
          </a:p>
          <a:p>
            <a:r>
              <a:rPr lang="en-US" dirty="0" smtClean="0"/>
              <a:t>What if vendor goes bankrupt? </a:t>
            </a:r>
            <a:r>
              <a:rPr lang="en-US" dirty="0" smtClean="0"/>
              <a:t>Who really own the content?</a:t>
            </a:r>
            <a:endParaRPr lang="en-US" dirty="0" smtClean="0"/>
          </a:p>
          <a:p>
            <a:r>
              <a:rPr lang="en-US" dirty="0" smtClean="0"/>
              <a:t>Location problem</a:t>
            </a:r>
          </a:p>
          <a:p>
            <a:r>
              <a:rPr lang="en-US" dirty="0" smtClean="0"/>
              <a:t>DRM free once in public domain</a:t>
            </a:r>
            <a:r>
              <a:rPr lang="en-US" dirty="0" smtClean="0"/>
              <a:t>?</a:t>
            </a:r>
          </a:p>
          <a:p>
            <a:r>
              <a:rPr lang="en-US" dirty="0" smtClean="0"/>
              <a:t>Cost</a:t>
            </a:r>
            <a:endParaRPr lang="en-US" dirty="0"/>
          </a:p>
        </p:txBody>
      </p:sp>
    </p:spTree>
    <p:extLst>
      <p:ext uri="{BB962C8B-B14F-4D97-AF65-F5344CB8AC3E}">
        <p14:creationId xmlns:p14="http://schemas.microsoft.com/office/powerpoint/2010/main" val="212284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studies</a:t>
            </a:r>
            <a:endParaRPr lang="en-US" dirty="0"/>
          </a:p>
        </p:txBody>
      </p:sp>
      <p:sp>
        <p:nvSpPr>
          <p:cNvPr id="3" name="Content Placeholder 2"/>
          <p:cNvSpPr>
            <a:spLocks noGrp="1"/>
          </p:cNvSpPr>
          <p:nvPr>
            <p:ph idx="1"/>
          </p:nvPr>
        </p:nvSpPr>
        <p:spPr/>
        <p:txBody>
          <a:bodyPr/>
          <a:lstStyle/>
          <a:p>
            <a:r>
              <a:rPr lang="en-US" dirty="0" smtClean="0"/>
              <a:t>Standard</a:t>
            </a:r>
          </a:p>
          <a:p>
            <a:r>
              <a:rPr lang="en-US" dirty="0"/>
              <a:t>Better resistance</a:t>
            </a:r>
            <a:endParaRPr lang="en-US" dirty="0" smtClean="0"/>
          </a:p>
          <a:p>
            <a:r>
              <a:rPr lang="en-US" dirty="0" smtClean="0"/>
              <a:t>Identify the copy of work (with or without user authentication) for a better fair use</a:t>
            </a:r>
          </a:p>
          <a:p>
            <a:r>
              <a:rPr lang="en-US" dirty="0" smtClean="0"/>
              <a:t>Key </a:t>
            </a:r>
            <a:r>
              <a:rPr lang="en-US" dirty="0" smtClean="0"/>
              <a:t>/ token </a:t>
            </a:r>
            <a:r>
              <a:rPr lang="en-US" dirty="0" smtClean="0"/>
              <a:t>approaches </a:t>
            </a:r>
            <a:endParaRPr lang="en-US" dirty="0" smtClean="0"/>
          </a:p>
          <a:p>
            <a:r>
              <a:rPr lang="en-US" dirty="0" smtClean="0"/>
              <a:t>On the cloud / offline </a:t>
            </a:r>
            <a:r>
              <a:rPr lang="en-US" dirty="0" smtClean="0"/>
              <a:t>access</a:t>
            </a:r>
          </a:p>
          <a:p>
            <a:r>
              <a:rPr lang="en-US" dirty="0" smtClean="0"/>
              <a:t>Open source</a:t>
            </a:r>
            <a:endParaRPr lang="en-US" dirty="0"/>
          </a:p>
        </p:txBody>
      </p:sp>
    </p:spTree>
    <p:extLst>
      <p:ext uri="{BB962C8B-B14F-4D97-AF65-F5344CB8AC3E}">
        <p14:creationId xmlns:p14="http://schemas.microsoft.com/office/powerpoint/2010/main" val="1691879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362</TotalTime>
  <Words>715</Words>
  <Application>Microsoft Office PowerPoint</Application>
  <PresentationFormat>On-screen Show (4:3)</PresentationFormat>
  <Paragraphs>126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Digital Right Management DRM</vt:lpstr>
      <vt:lpstr>Why?</vt:lpstr>
      <vt:lpstr>Goal</vt:lpstr>
      <vt:lpstr>Protected by the law</vt:lpstr>
      <vt:lpstr>Protected by the law</vt:lpstr>
      <vt:lpstr>Opponents</vt:lpstr>
      <vt:lpstr>Opponents view and proposition</vt:lpstr>
      <vt:lpstr>Existing DRM limitations</vt:lpstr>
      <vt:lpstr>Our studies</vt:lpstr>
      <vt:lpstr>Standard</vt:lpstr>
      <vt:lpstr>Better resistance</vt:lpstr>
      <vt:lpstr>Key / token</vt:lpstr>
      <vt:lpstr>In progress</vt:lpstr>
      <vt:lpstr>Library and DRM</vt:lpstr>
      <vt:lpstr>Questions / comments</vt:lpstr>
    </vt:vector>
  </TitlesOfParts>
  <Company>Metropolia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DRM</dc:title>
  <dc:creator>Patrick Ausderau</dc:creator>
  <cp:lastModifiedBy>Patrick Ausderau</cp:lastModifiedBy>
  <cp:revision>46</cp:revision>
  <dcterms:created xsi:type="dcterms:W3CDTF">2012-04-22T13:47:11Z</dcterms:created>
  <dcterms:modified xsi:type="dcterms:W3CDTF">2012-04-23T09:22:41Z</dcterms:modified>
</cp:coreProperties>
</file>