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4" r:id="rId3"/>
    <p:sldId id="281" r:id="rId4"/>
    <p:sldId id="278" r:id="rId5"/>
    <p:sldId id="279" r:id="rId6"/>
    <p:sldId id="287" r:id="rId7"/>
    <p:sldId id="282" r:id="rId8"/>
    <p:sldId id="283" r:id="rId9"/>
    <p:sldId id="288" r:id="rId10"/>
    <p:sldId id="280" r:id="rId11"/>
    <p:sldId id="284" r:id="rId12"/>
    <p:sldId id="285" r:id="rId13"/>
    <p:sldId id="286" r:id="rId14"/>
    <p:sldId id="27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76512" autoAdjust="0"/>
  </p:normalViewPr>
  <p:slideViewPr>
    <p:cSldViewPr>
      <p:cViewPr varScale="1">
        <p:scale>
          <a:sx n="87" d="100"/>
          <a:sy n="87" d="100"/>
        </p:scale>
        <p:origin x="-16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24A8D-D462-42F3-830B-E51D08FDEF65}" type="datetimeFigureOut">
              <a:rPr lang="en-GB" smtClean="0"/>
              <a:t>11/12/2012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BF71-0285-42FE-8698-BAA5AE068C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http://www.opinion-way.com/pdf/barometre_livre_numerique_-_vague_2_-_pour_presentation_orale_vf.pdf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2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http://codev2.cc/download+remix/Lessig-Codev2.pdf (chapter 7)</a:t>
            </a:r>
          </a:p>
          <a:p>
            <a:endParaRPr lang="en-US" dirty="0" smtClean="0"/>
          </a:p>
          <a:p>
            <a:r>
              <a:rPr lang="en-US" dirty="0" smtClean="0"/>
              <a:t>http://idpf.org/sites/idpf.org/files/digital-book-conference/presentations/db2012/DB2012_Bill_Rosenblatt.pdf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3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http://www.wipo.int/wipolex/en/treaties/text.jsp?file_id=177635 </a:t>
            </a:r>
          </a:p>
          <a:p>
            <a:r>
              <a:rPr lang="en-US" dirty="0" smtClean="0"/>
              <a:t>http://www.copyright.gov/legislation/dmca.pdf</a:t>
            </a:r>
          </a:p>
          <a:p>
            <a:r>
              <a:rPr lang="en-US" dirty="0" smtClean="0"/>
              <a:t>http://eur-lex.europa.eu/LexUriServ/LexUriServ.do?uri=OJ:L:2001:167:0010:0019:EN:PDF (chapter III)</a:t>
            </a:r>
          </a:p>
          <a:p>
            <a:r>
              <a:rPr lang="en-US" dirty="0" smtClean="0"/>
              <a:t>http://www.finlex.fi/en/laki/kaannokset/1961/en19610404.pdf (chapter 5a)</a:t>
            </a:r>
          </a:p>
          <a:p>
            <a:endParaRPr lang="en-US" dirty="0" smtClean="0"/>
          </a:p>
          <a:p>
            <a:r>
              <a:rPr lang="en-US" dirty="0" smtClean="0"/>
              <a:t>http://europeangreens.eu/euroarchive/fileadmin/logos/pdf/policy_documents/resolutions/Montreuil/3._Digital_rigths_are_civil_rights.pdf</a:t>
            </a:r>
          </a:p>
          <a:p>
            <a:r>
              <a:rPr lang="en-US" dirty="0" smtClean="0"/>
              <a:t>http://piraattipuolue.fi/english/</a:t>
            </a:r>
          </a:p>
          <a:p>
            <a:r>
              <a:rPr lang="en-GB" dirty="0" smtClean="0"/>
              <a:t>http://www.gnu.org/philosophy/freedom-or-copyright.html</a:t>
            </a:r>
          </a:p>
          <a:p>
            <a:r>
              <a:rPr lang="en-GB" dirty="0" smtClean="0"/>
              <a:t>http://www.sharing-thebook.com/</a:t>
            </a:r>
          </a:p>
          <a:p>
            <a:endParaRPr lang="en-US" dirty="0" smtClean="0"/>
          </a:p>
          <a:p>
            <a:r>
              <a:rPr lang="en-US" dirty="0" smtClean="0"/>
              <a:t>http://direitorio.fgv.br/sites/direitorio.fgv.br/files/Marco%20Civil%20-%20English%20Version%20sept2011.pdf</a:t>
            </a:r>
          </a:p>
          <a:p>
            <a:r>
              <a:rPr lang="en-US" dirty="0" smtClean="0"/>
              <a:t>http://falkvinge.net/2012/11/21/brazil-squanders-chance-at-geopolitical-influence-kills-internet-rights-bill-in-political-fiasco/</a:t>
            </a:r>
          </a:p>
          <a:p>
            <a:r>
              <a:rPr lang="en-US" dirty="0" smtClean="0"/>
              <a:t>http://www.3c-da.org</a:t>
            </a:r>
          </a:p>
          <a:p>
            <a:r>
              <a:rPr lang="en-US" dirty="0" smtClean="0"/>
              <a:t>http://www.ejpd.admin.ch/content/ejpd/fr/home/dokumentation/mi/2012/2012-08-09.html</a:t>
            </a:r>
          </a:p>
          <a:p>
            <a:endParaRPr lang="en-US" dirty="0" smtClean="0"/>
          </a:p>
          <a:p>
            <a:r>
              <a:rPr lang="en-GB" dirty="0" smtClean="0"/>
              <a:t>http://www.un.org/en/documents/udhr/index.shtml#a27</a:t>
            </a:r>
          </a:p>
          <a:p>
            <a:r>
              <a:rPr lang="en-GB" b="1" dirty="0" smtClean="0"/>
              <a:t>Article 27.</a:t>
            </a:r>
          </a:p>
          <a:p>
            <a:r>
              <a:rPr lang="en-GB" dirty="0" smtClean="0"/>
              <a:t>(1) Everyone has the right freely to participate in the cultural life of the community, to enjoy the arts and to share in scientific advancement and its benefits.</a:t>
            </a:r>
          </a:p>
          <a:p>
            <a:r>
              <a:rPr lang="en-GB" dirty="0" smtClean="0"/>
              <a:t>(2) Everyone has the right to the protection of the moral and material interests resulting from any scientific, literary or artistic production of which he is the author.</a:t>
            </a:r>
          </a:p>
          <a:p>
            <a:endParaRPr lang="fi-FI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5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Adobe Content server (+ signing) cost: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license $8000 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$2000 per year support. ($2495 for the installation and configuration).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signing one e-book permanently will $0.22 (or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$0.08 for a 0-60 day expiring).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2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r>
              <a:rPr lang="en-US" dirty="0" smtClean="0"/>
              <a:t> =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31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http://publishingperspectives.com/2012/09/booxtream-on-social-drm-as-a-better-option-for-e-books/</a:t>
            </a:r>
          </a:p>
          <a:p>
            <a:endParaRPr lang="en-US" dirty="0" smtClean="0"/>
          </a:p>
          <a:p>
            <a:r>
              <a:rPr lang="en-GB" dirty="0" smtClean="0"/>
              <a:t>the web version is charged per </a:t>
            </a:r>
            <a:r>
              <a:rPr lang="en-GB" dirty="0" err="1" smtClean="0"/>
              <a:t>epub</a:t>
            </a:r>
            <a:r>
              <a:rPr lang="en-GB" dirty="0" smtClean="0"/>
              <a:t>: € 0.60 if you only do a few a year; €0.10 for 50,000; and lower rates for larger quantities.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1466" y="1"/>
          <a:ext cx="9141069" cy="685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Image" r:id="rId3" imgW="9904762" imgH="6857143" progId="">
                  <p:embed/>
                </p:oleObj>
              </mc:Choice>
              <mc:Fallback>
                <p:oleObj name="Image" r:id="rId3" imgW="9904762" imgH="6857143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"/>
                        <a:ext cx="9141069" cy="685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39" name="Rectangle 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4941889"/>
            <a:ext cx="7180385" cy="790575"/>
          </a:xfrm>
          <a:ln w="9525"/>
        </p:spPr>
        <p:txBody>
          <a:bodyPr lIns="91440" tIns="45720" rIns="91440" bIns="45720"/>
          <a:lstStyle>
            <a:lvl1pPr marL="19685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380392" y="3573463"/>
            <a:ext cx="7180385" cy="1079500"/>
          </a:xfrm>
          <a:ln w="9525"/>
        </p:spPr>
        <p:txBody>
          <a:bodyPr lIns="91440" tIns="45720" rIns="91440" bIns="45720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045677" y="981076"/>
            <a:ext cx="760535" cy="1223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71139" y="2620964"/>
            <a:ext cx="1824404" cy="695325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4328" y="404813"/>
            <a:ext cx="1767254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1" y="404813"/>
            <a:ext cx="5162550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557339"/>
            <a:ext cx="3464169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5946" y="1557339"/>
            <a:ext cx="346563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81100" y="404814"/>
            <a:ext cx="7070481" cy="93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557339"/>
            <a:ext cx="7070481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554" y="6415088"/>
            <a:ext cx="31505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39405" y="6415088"/>
            <a:ext cx="88069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B4C63688-54AF-4FB8-919E-BF0C92B03422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2039" y="6415088"/>
            <a:ext cx="546881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218119" name="Picture 1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-38100" y="0"/>
            <a:ext cx="882162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+mj-lt"/>
          <a:ea typeface="+mj-ea"/>
          <a:cs typeface="+mj-cs"/>
          <a:sym typeface="Gill Sans"/>
        </a:defRPr>
      </a:lvl1pPr>
      <a:lvl2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2pPr>
      <a:lvl3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3pPr>
      <a:lvl4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4pPr>
      <a:lvl5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5pPr>
      <a:lvl6pPr marL="4572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6pPr>
      <a:lvl7pPr marL="9144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7pPr>
      <a:lvl8pPr marL="13716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8pPr>
      <a:lvl9pPr marL="18288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9pPr>
    </p:titleStyle>
    <p:bodyStyle>
      <a:lvl1pPr marL="617538" indent="-420688" algn="l" defTabSz="673100" rtl="0" eaLnBrk="1" fontAlgn="base" hangingPunct="1">
        <a:spcBef>
          <a:spcPct val="20000"/>
        </a:spcBef>
        <a:spcAft>
          <a:spcPct val="20000"/>
        </a:spcAft>
        <a:buSzPct val="145000"/>
        <a:buFont typeface="Wingdings" pitchFamily="2" charset="2"/>
        <a:buChar char="§"/>
        <a:defRPr sz="2000">
          <a:solidFill>
            <a:srgbClr val="333300"/>
          </a:solidFill>
          <a:latin typeface="+mn-lt"/>
          <a:ea typeface="+mn-ea"/>
          <a:cs typeface="+mn-cs"/>
          <a:sym typeface="Gill Sans"/>
        </a:defRPr>
      </a:lvl1pPr>
      <a:lvl2pPr marL="944563" indent="-420688" algn="l" defTabSz="673100" rtl="0" eaLnBrk="1" fontAlgn="base" hangingPunct="1">
        <a:spcBef>
          <a:spcPct val="10000"/>
        </a:spcBef>
        <a:spcAft>
          <a:spcPct val="20000"/>
        </a:spcAft>
        <a:buSzPct val="171000"/>
        <a:buFont typeface="Gill Sans"/>
        <a:buChar char="•"/>
        <a:defRPr>
          <a:solidFill>
            <a:srgbClr val="333300"/>
          </a:solidFill>
          <a:latin typeface="+mn-lt"/>
          <a:ea typeface="+mn-ea"/>
          <a:cs typeface="+mn-cs"/>
          <a:sym typeface="Gill Sans"/>
        </a:defRPr>
      </a:lvl2pPr>
      <a:lvl3pPr marL="1271588" indent="-420688" algn="l" defTabSz="673100" rtl="0" eaLnBrk="1" fontAlgn="base" hangingPunct="1">
        <a:spcBef>
          <a:spcPct val="0"/>
        </a:spcBef>
        <a:spcAft>
          <a:spcPct val="20000"/>
        </a:spcAft>
        <a:buSzPct val="171000"/>
        <a:buFont typeface="Verdana" pitchFamily="34" charset="0"/>
        <a:buChar char="­"/>
        <a:defRPr sz="1600">
          <a:solidFill>
            <a:srgbClr val="333300"/>
          </a:solidFill>
          <a:latin typeface="+mn-lt"/>
          <a:ea typeface="+mn-ea"/>
          <a:cs typeface="+mn-cs"/>
          <a:sym typeface="Gill Sans"/>
        </a:defRPr>
      </a:lvl3pPr>
      <a:lvl4pPr marL="1600200" indent="-422275" algn="l" defTabSz="673100" rtl="0" eaLnBrk="1" fontAlgn="base" hangingPunct="1">
        <a:spcBef>
          <a:spcPct val="0"/>
        </a:spcBef>
        <a:spcAft>
          <a:spcPct val="20000"/>
        </a:spcAft>
        <a:buFont typeface="Wingdings" pitchFamily="2" charset="2"/>
        <a:buChar char="Ø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4pPr>
      <a:lvl5pPr marL="19272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5pPr>
      <a:lvl6pPr marL="23844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6pPr>
      <a:lvl7pPr marL="28416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7pPr>
      <a:lvl8pPr marL="32988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8pPr>
      <a:lvl9pPr marL="37560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079680"/>
            <a:ext cx="3240360" cy="17336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WP seminar 12.12.2012</a:t>
            </a:r>
          </a:p>
          <a:p>
            <a:pPr algn="l"/>
            <a:r>
              <a:rPr lang="en-US" sz="2000" noProof="0" dirty="0" smtClean="0"/>
              <a:t>Patrick Ausderau</a:t>
            </a:r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noProof="0" dirty="0"/>
              <a:t>E-book </a:t>
            </a:r>
            <a:r>
              <a:rPr lang="en-US" noProof="0" dirty="0" smtClean="0"/>
              <a:t>protection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99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US" sz="2000" dirty="0" smtClean="0"/>
              <a:t>Strong encryption</a:t>
            </a:r>
          </a:p>
          <a:p>
            <a:r>
              <a:rPr lang="en-US" sz="2000" dirty="0" smtClean="0"/>
              <a:t>Tie to user/device</a:t>
            </a:r>
          </a:p>
          <a:p>
            <a:r>
              <a:rPr lang="en-US" sz="2000" dirty="0" smtClean="0"/>
              <a:t>Permission control</a:t>
            </a:r>
          </a:p>
          <a:p>
            <a:pPr lvl="1"/>
            <a:r>
              <a:rPr lang="en-US" dirty="0"/>
              <a:t>Expiry date &amp; time</a:t>
            </a:r>
            <a:endParaRPr lang="en-US" dirty="0" smtClean="0"/>
          </a:p>
          <a:p>
            <a:r>
              <a:rPr lang="en-US" sz="2000" dirty="0"/>
              <a:t>Recovery from </a:t>
            </a:r>
            <a:r>
              <a:rPr lang="en-US" sz="2000" dirty="0" smtClean="0"/>
              <a:t>crack</a:t>
            </a:r>
          </a:p>
          <a:p>
            <a:r>
              <a:rPr lang="en-US" sz="2000" dirty="0" smtClean="0"/>
              <a:t>Forward and </a:t>
            </a:r>
            <a:r>
              <a:rPr lang="en-US" sz="2000" dirty="0" smtClean="0"/>
              <a:t>delete</a:t>
            </a:r>
            <a:endParaRPr lang="en-US" sz="2000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US" sz="2000" dirty="0" smtClean="0"/>
              <a:t>Proprietary, no standard</a:t>
            </a:r>
          </a:p>
          <a:p>
            <a:r>
              <a:rPr lang="en-US" sz="2000" dirty="0" smtClean="0"/>
              <a:t>Crack exist</a:t>
            </a:r>
          </a:p>
          <a:p>
            <a:r>
              <a:rPr lang="en-US" sz="2000" dirty="0" smtClean="0"/>
              <a:t>Cost </a:t>
            </a:r>
          </a:p>
          <a:p>
            <a:r>
              <a:rPr lang="en-US" sz="2000" dirty="0"/>
              <a:t>Fair use </a:t>
            </a:r>
            <a:r>
              <a:rPr lang="en-US" sz="2000" dirty="0" smtClean="0"/>
              <a:t>limitations</a:t>
            </a:r>
          </a:p>
          <a:p>
            <a:r>
              <a:rPr lang="en-US" sz="2000" dirty="0"/>
              <a:t>Privacy </a:t>
            </a:r>
            <a:r>
              <a:rPr lang="en-US" sz="2000" dirty="0" smtClean="0"/>
              <a:t>concern</a:t>
            </a:r>
          </a:p>
          <a:p>
            <a:r>
              <a:rPr lang="en-US" sz="2000" dirty="0" smtClean="0"/>
              <a:t>License VS owning</a:t>
            </a:r>
          </a:p>
          <a:p>
            <a:r>
              <a:rPr lang="en-US" sz="2000" dirty="0" smtClean="0"/>
              <a:t>Lock-in</a:t>
            </a:r>
          </a:p>
          <a:p>
            <a:r>
              <a:rPr lang="en-US" sz="2000" dirty="0" smtClean="0"/>
              <a:t>Market fragmentation or monopoly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US" dirty="0"/>
              <a:t>Digital Right Management (DRM)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483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US" dirty="0" smtClean="0"/>
              <a:t>Standard</a:t>
            </a:r>
          </a:p>
          <a:p>
            <a:r>
              <a:rPr lang="en-US" dirty="0"/>
              <a:t>Permission control</a:t>
            </a:r>
          </a:p>
          <a:p>
            <a:pPr lvl="1"/>
            <a:r>
              <a:rPr lang="en-US" dirty="0"/>
              <a:t>Expiry date &amp;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Work offline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smtClean="0"/>
              <a:t>user freedom and ownership</a:t>
            </a:r>
          </a:p>
          <a:p>
            <a:r>
              <a:rPr lang="en-US" dirty="0" smtClean="0"/>
              <a:t>Cheaper than DRM</a:t>
            </a:r>
          </a:p>
          <a:p>
            <a:r>
              <a:rPr lang="en-US" dirty="0" smtClean="0"/>
              <a:t>Extensibility 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US" dirty="0" smtClean="0"/>
              <a:t>No release date yet</a:t>
            </a:r>
          </a:p>
          <a:p>
            <a:r>
              <a:rPr lang="en-US" dirty="0" smtClean="0"/>
              <a:t>No decision </a:t>
            </a:r>
          </a:p>
          <a:p>
            <a:r>
              <a:rPr lang="en-US" dirty="0" smtClean="0"/>
              <a:t>Patent problem</a:t>
            </a:r>
          </a:p>
          <a:p>
            <a:r>
              <a:rPr lang="en-US" dirty="0" smtClean="0"/>
              <a:t>License/cost unclear</a:t>
            </a:r>
          </a:p>
          <a:p>
            <a:r>
              <a:rPr lang="en-US" dirty="0" smtClean="0"/>
              <a:t>No recovery </a:t>
            </a:r>
            <a:r>
              <a:rPr lang="en-US" dirty="0"/>
              <a:t>from </a:t>
            </a:r>
            <a:r>
              <a:rPr lang="en-US" dirty="0" smtClean="0"/>
              <a:t>crack</a:t>
            </a:r>
          </a:p>
          <a:p>
            <a:r>
              <a:rPr lang="en-US" dirty="0" smtClean="0"/>
              <a:t>Open source dilemma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US" dirty="0" smtClean="0"/>
              <a:t>EPUB Lightweight DRM (IDPF)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US" dirty="0"/>
              <a:t>More user freedom and ownership</a:t>
            </a:r>
          </a:p>
          <a:p>
            <a:r>
              <a:rPr lang="en-US" dirty="0" smtClean="0"/>
              <a:t>Cheap 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original owner when illegal copy is found</a:t>
            </a:r>
          </a:p>
          <a:p>
            <a:r>
              <a:rPr lang="en-US" dirty="0" smtClean="0"/>
              <a:t>Modification detection</a:t>
            </a:r>
          </a:p>
          <a:p>
            <a:endParaRPr lang="en-US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US" dirty="0" smtClean="0"/>
              <a:t>One click crack</a:t>
            </a:r>
          </a:p>
          <a:p>
            <a:r>
              <a:rPr lang="en-US" dirty="0" smtClean="0"/>
              <a:t>Web-crawler not included</a:t>
            </a:r>
          </a:p>
          <a:p>
            <a:r>
              <a:rPr lang="en-US" dirty="0"/>
              <a:t>No permission </a:t>
            </a:r>
            <a:r>
              <a:rPr lang="en-US" dirty="0" smtClean="0"/>
              <a:t>control</a:t>
            </a:r>
          </a:p>
          <a:p>
            <a:pPr marL="617538" lvl="1">
              <a:spcBef>
                <a:spcPct val="20000"/>
              </a:spcBef>
              <a:buSzPct val="145000"/>
              <a:buFont typeface="Wingdings" pitchFamily="2" charset="2"/>
              <a:buChar char="§"/>
            </a:pPr>
            <a:r>
              <a:rPr lang="en-US" sz="2400" dirty="0"/>
              <a:t>Original owner can be punished from third-party activities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US" dirty="0" smtClean="0"/>
              <a:t>Watermark and Social DRM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US" dirty="0" smtClean="0"/>
              <a:t>User full freedom</a:t>
            </a:r>
          </a:p>
          <a:p>
            <a:r>
              <a:rPr lang="en-US" dirty="0" smtClean="0"/>
              <a:t>Economically viable </a:t>
            </a:r>
            <a:r>
              <a:rPr lang="en-US" sz="1800" dirty="0" smtClean="0"/>
              <a:t>(SF/fantasy, Scientific/IT)</a:t>
            </a:r>
          </a:p>
          <a:p>
            <a:pPr lvl="1"/>
            <a:r>
              <a:rPr lang="en-US" dirty="0" smtClean="0"/>
              <a:t>Crowd funding</a:t>
            </a:r>
          </a:p>
          <a:p>
            <a:pPr lvl="1"/>
            <a:r>
              <a:rPr lang="en-US" dirty="0" smtClean="0"/>
              <a:t>Synergy with paper</a:t>
            </a:r>
          </a:p>
          <a:p>
            <a:r>
              <a:rPr lang="en-US" dirty="0" smtClean="0"/>
              <a:t>License </a:t>
            </a:r>
            <a:r>
              <a:rPr lang="en-US" sz="1800" dirty="0" smtClean="0"/>
              <a:t>(CC, </a:t>
            </a:r>
            <a:r>
              <a:rPr lang="en-US" sz="1800" dirty="0" err="1" smtClean="0"/>
              <a:t>Copyheart</a:t>
            </a:r>
            <a:r>
              <a:rPr lang="en-US" sz="1800" dirty="0" smtClean="0"/>
              <a:t>, </a:t>
            </a:r>
            <a:r>
              <a:rPr lang="en-US" sz="1800" dirty="0" err="1" smtClean="0"/>
              <a:t>Copyfarleft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Better circulation of </a:t>
            </a:r>
            <a:r>
              <a:rPr lang="en-US" dirty="0" smtClean="0"/>
              <a:t>culture/knowledge</a:t>
            </a:r>
            <a:endParaRPr lang="en-US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US" dirty="0" smtClean="0"/>
              <a:t>Irreversible decision</a:t>
            </a:r>
          </a:p>
          <a:p>
            <a:r>
              <a:rPr lang="en-US" dirty="0" smtClean="0"/>
              <a:t>Copyright </a:t>
            </a:r>
            <a:r>
              <a:rPr lang="en-US" dirty="0"/>
              <a:t>collecting </a:t>
            </a:r>
            <a:r>
              <a:rPr lang="en-US" dirty="0" smtClean="0"/>
              <a:t>agency/publishers/vendor reticence </a:t>
            </a:r>
          </a:p>
          <a:p>
            <a:r>
              <a:rPr lang="en-US" dirty="0" smtClean="0"/>
              <a:t>Not practicable for some model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US" dirty="0" smtClean="0"/>
              <a:t>DRM-free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538" lvl="1">
              <a:spcBef>
                <a:spcPct val="20000"/>
              </a:spcBef>
              <a:buSzPct val="145000"/>
              <a:buFont typeface="Wingdings" pitchFamily="2" charset="2"/>
              <a:buChar char="§"/>
            </a:pPr>
            <a:r>
              <a:rPr lang="en-GB" dirty="0"/>
              <a:t>For high value content (company documentation, trading secrets) where both ends agree, hard DRM is a good </a:t>
            </a:r>
            <a:r>
              <a:rPr lang="en-GB" dirty="0" smtClean="0"/>
              <a:t>option.</a:t>
            </a:r>
          </a:p>
          <a:p>
            <a:r>
              <a:rPr lang="en-GB" dirty="0" smtClean="0"/>
              <a:t>Otherwise the </a:t>
            </a:r>
            <a:r>
              <a:rPr lang="en-GB" dirty="0"/>
              <a:t>limitations </a:t>
            </a:r>
            <a:r>
              <a:rPr lang="en-GB" dirty="0" smtClean="0"/>
              <a:t>of the hard DRM outweigh the advantages</a:t>
            </a:r>
          </a:p>
          <a:p>
            <a:pPr lvl="1"/>
            <a:r>
              <a:rPr lang="en-GB" dirty="0" smtClean="0"/>
              <a:t>If you trust your reader </a:t>
            </a:r>
            <a:r>
              <a:rPr lang="en-GB" dirty="0"/>
              <a:t>at 100% go </a:t>
            </a:r>
            <a:r>
              <a:rPr lang="en-GB" dirty="0" smtClean="0"/>
              <a:t>DRM-free</a:t>
            </a:r>
          </a:p>
          <a:p>
            <a:pPr lvl="1"/>
            <a:r>
              <a:rPr lang="en-GB" dirty="0" smtClean="0"/>
              <a:t>If </a:t>
            </a:r>
            <a:r>
              <a:rPr lang="en-GB" dirty="0" smtClean="0"/>
              <a:t>you don’t then prefer watermark/social DRM or lightweight DRM</a:t>
            </a:r>
          </a:p>
          <a:p>
            <a:r>
              <a:rPr lang="en-GB" dirty="0" smtClean="0"/>
              <a:t>Action at the others level</a:t>
            </a:r>
          </a:p>
          <a:p>
            <a:pPr lvl="1"/>
            <a:r>
              <a:rPr lang="en-GB" dirty="0" smtClean="0"/>
              <a:t>Politics</a:t>
            </a:r>
          </a:p>
          <a:p>
            <a:pPr lvl="1"/>
            <a:r>
              <a:rPr lang="en-GB" dirty="0" smtClean="0"/>
              <a:t>Education</a:t>
            </a:r>
          </a:p>
          <a:p>
            <a:pPr lvl="1"/>
            <a:r>
              <a:rPr lang="en-GB" dirty="0" smtClean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132484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noProof="0" dirty="0" smtClean="0"/>
              <a:t>Thank You!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noProof="0" dirty="0" smtClean="0"/>
              <a:t>Questions / comments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90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E-Book </a:t>
            </a:r>
            <a:r>
              <a:rPr lang="en-US" dirty="0" smtClean="0"/>
              <a:t>Statistic </a:t>
            </a:r>
            <a:r>
              <a:rPr lang="en-US" dirty="0" smtClean="0"/>
              <a:t>(2012 French survey)</a:t>
            </a:r>
            <a:endParaRPr lang="en-US" dirty="0" smtClean="0"/>
          </a:p>
          <a:p>
            <a:r>
              <a:rPr lang="en-GB" dirty="0"/>
              <a:t>Ways to Fight Copyright </a:t>
            </a:r>
            <a:r>
              <a:rPr lang="en-GB" dirty="0" smtClean="0"/>
              <a:t>Infringement</a:t>
            </a:r>
          </a:p>
          <a:p>
            <a:r>
              <a:rPr lang="en-GB" dirty="0" smtClean="0"/>
              <a:t>Technical protection comparison</a:t>
            </a:r>
            <a:endParaRPr lang="en-GB" dirty="0" smtClean="0"/>
          </a:p>
          <a:p>
            <a:pPr lvl="1"/>
            <a:r>
              <a:rPr lang="en-GB" dirty="0" smtClean="0"/>
              <a:t>DRM</a:t>
            </a:r>
          </a:p>
          <a:p>
            <a:pPr lvl="1"/>
            <a:r>
              <a:rPr lang="en-GB" dirty="0" smtClean="0"/>
              <a:t>Lightweight DRM</a:t>
            </a:r>
          </a:p>
          <a:p>
            <a:pPr lvl="1"/>
            <a:r>
              <a:rPr lang="en-GB" dirty="0" smtClean="0"/>
              <a:t>Watermark/Social DRM</a:t>
            </a:r>
          </a:p>
          <a:p>
            <a:pPr lvl="1"/>
            <a:r>
              <a:rPr lang="en-GB" dirty="0" smtClean="0"/>
              <a:t>DRM-free</a:t>
            </a:r>
          </a:p>
          <a:p>
            <a:r>
              <a:rPr lang="en-GB" dirty="0" smtClean="0"/>
              <a:t>Conclusion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1879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9429"/>
            <a:ext cx="9144000" cy="68525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160176"/>
            <a:ext cx="64807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Reading of digital books in France in September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1700808"/>
            <a:ext cx="273630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14% have already fully or partly read an e-book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8306" y="2915652"/>
            <a:ext cx="26340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8% potential readers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4005064"/>
            <a:ext cx="288032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78% of people older than 15years old do not envisage to read e-book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78306" y="5583191"/>
            <a:ext cx="38164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E-book readers are more often men, young and graduated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186" y="5593395"/>
            <a:ext cx="609462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5619434"/>
            <a:ext cx="12961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under 35 years old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517232"/>
            <a:ext cx="13620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graduated</a:t>
            </a:r>
          </a:p>
        </p:txBody>
      </p:sp>
    </p:spTree>
    <p:extLst>
      <p:ext uri="{BB962C8B-B14F-4D97-AF65-F5344CB8AC3E}">
        <p14:creationId xmlns:p14="http://schemas.microsoft.com/office/powerpoint/2010/main" val="3441416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89" y="-3175"/>
            <a:ext cx="9153525" cy="6861175"/>
          </a:xfrm>
        </p:spPr>
      </p:pic>
      <p:sp>
        <p:nvSpPr>
          <p:cNvPr id="2" name="TextBox 1"/>
          <p:cNvSpPr txBox="1"/>
          <p:nvPr/>
        </p:nvSpPr>
        <p:spPr>
          <a:xfrm>
            <a:off x="1043608" y="107340"/>
            <a:ext cx="6668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main places and methods of </a:t>
            </a:r>
            <a:r>
              <a:rPr lang="en-GB" dirty="0"/>
              <a:t>acquiring </a:t>
            </a:r>
            <a:r>
              <a:rPr lang="en-GB" dirty="0" smtClean="0"/>
              <a:t>digital </a:t>
            </a:r>
            <a:r>
              <a:rPr lang="en-GB" dirty="0"/>
              <a:t>books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1124744"/>
            <a:ext cx="2502608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multiple possible answers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05707" y="1532287"/>
            <a:ext cx="4482317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Internet operator websites</a:t>
            </a:r>
            <a:r>
              <a:rPr lang="en-US" sz="900" dirty="0" smtClean="0"/>
              <a:t> (Amazon, Apple Store, Google books, etc.)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16314" y="1761930"/>
            <a:ext cx="437171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Media specialized 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Fnac</a:t>
            </a:r>
            <a:r>
              <a:rPr lang="en-US" sz="900" dirty="0" smtClean="0"/>
              <a:t>, </a:t>
            </a:r>
            <a:r>
              <a:rPr lang="en-US" sz="900" dirty="0" err="1" smtClean="0"/>
              <a:t>VirginMega</a:t>
            </a:r>
            <a:r>
              <a:rPr lang="en-US" sz="900" dirty="0" smtClean="0"/>
              <a:t>, </a:t>
            </a:r>
            <a:r>
              <a:rPr lang="en-US" sz="900" dirty="0" err="1" smtClean="0"/>
              <a:t>Cultura</a:t>
            </a:r>
            <a:r>
              <a:rPr lang="en-US" sz="900" dirty="0" smtClean="0"/>
              <a:t>, etc.)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97692" y="1967068"/>
            <a:ext cx="4490332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Bookstores’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Furet</a:t>
            </a:r>
            <a:r>
              <a:rPr lang="en-US" sz="900" dirty="0" smtClean="0"/>
              <a:t> du Nord, La Procure, </a:t>
            </a:r>
            <a:r>
              <a:rPr lang="en-US" sz="900" dirty="0" err="1" smtClean="0"/>
              <a:t>Chapitre</a:t>
            </a:r>
            <a:r>
              <a:rPr lang="en-US" sz="900" dirty="0" smtClean="0"/>
              <a:t>, Relay, etc.)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583574" y="2172206"/>
            <a:ext cx="220445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Search the Web</a:t>
            </a:r>
            <a:r>
              <a:rPr lang="en-US" sz="900" dirty="0" smtClean="0"/>
              <a:t> (search engine )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264850" y="2395194"/>
            <a:ext cx="152317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Publishers’ websites</a:t>
            </a:r>
            <a:endParaRPr 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604254"/>
            <a:ext cx="4788024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E-book specialized web-stores, but not bookstore</a:t>
            </a:r>
            <a:r>
              <a:rPr lang="en-US" sz="900" dirty="0" smtClean="0"/>
              <a:t> (</a:t>
            </a:r>
            <a:r>
              <a:rPr lang="en-US" sz="900" dirty="0" err="1" smtClean="0"/>
              <a:t>Numilog</a:t>
            </a:r>
            <a:r>
              <a:rPr lang="en-US" sz="900" dirty="0" smtClean="0"/>
              <a:t>, </a:t>
            </a:r>
            <a:r>
              <a:rPr lang="en-US" sz="900" dirty="0" err="1" smtClean="0"/>
              <a:t>Feedbooks</a:t>
            </a:r>
            <a:r>
              <a:rPr lang="en-US" sz="900" dirty="0" smtClean="0"/>
              <a:t>…)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434768" y="2820278"/>
            <a:ext cx="135325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Authors’ websites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19251" y="3018724"/>
            <a:ext cx="66877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Forums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0026" y="3234748"/>
            <a:ext cx="345799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Department 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Darty</a:t>
            </a:r>
            <a:r>
              <a:rPr lang="en-US" sz="900" dirty="0" smtClean="0"/>
              <a:t>, Carrefour, etc.)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2537" y="3450772"/>
            <a:ext cx="3185487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Physical medium exchange</a:t>
            </a:r>
            <a:r>
              <a:rPr lang="en-US" sz="900" dirty="0" smtClean="0"/>
              <a:t> (USB stick, CD, etc.)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9134" y="3655910"/>
            <a:ext cx="179889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Library</a:t>
            </a:r>
            <a:r>
              <a:rPr lang="en-US" sz="900" dirty="0" smtClean="0"/>
              <a:t> (on site or remote)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807721" y="3871934"/>
            <a:ext cx="298030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File sharing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Fileserve</a:t>
            </a:r>
            <a:r>
              <a:rPr lang="en-US" sz="900" dirty="0" smtClean="0"/>
              <a:t>, </a:t>
            </a:r>
            <a:r>
              <a:rPr lang="en-US" sz="900" dirty="0" err="1" smtClean="0"/>
              <a:t>Hotfile</a:t>
            </a:r>
            <a:r>
              <a:rPr lang="en-US" sz="900" dirty="0" smtClean="0"/>
              <a:t>, etc.)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1024" y="4077072"/>
            <a:ext cx="121700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Social networks</a:t>
            </a:r>
            <a:endParaRPr 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8125" y="4293096"/>
            <a:ext cx="1269899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Email exchanges</a:t>
            </a:r>
            <a:endParaRPr 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30914" y="4498234"/>
            <a:ext cx="255711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P2P exchange</a:t>
            </a:r>
            <a:r>
              <a:rPr lang="en-US" sz="900" dirty="0" smtClean="0"/>
              <a:t> (</a:t>
            </a:r>
            <a:r>
              <a:rPr lang="en-US" sz="900" dirty="0" err="1" smtClean="0"/>
              <a:t>eDonkey</a:t>
            </a:r>
            <a:r>
              <a:rPr lang="en-US" sz="900" dirty="0" smtClean="0"/>
              <a:t>, Torrent, etc.)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6931" y="4725144"/>
            <a:ext cx="212109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err="1" smtClean="0"/>
              <a:t>Gallica</a:t>
            </a:r>
            <a:r>
              <a:rPr lang="en-US" sz="900" dirty="0" smtClean="0"/>
              <a:t> (French National Library)</a:t>
            </a:r>
            <a:endParaRPr 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39752" y="4919396"/>
            <a:ext cx="244810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 stores through interactive kiosk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09836" y="5135420"/>
            <a:ext cx="2278188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Other websites</a:t>
            </a:r>
            <a:r>
              <a:rPr lang="en-US" sz="900" dirty="0" smtClean="0"/>
              <a:t> (illegal streaming)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976036" y="5333866"/>
            <a:ext cx="281198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DDL</a:t>
            </a:r>
            <a:r>
              <a:rPr lang="en-US" sz="900" dirty="0" smtClean="0"/>
              <a:t> (search engine for file sharing websites)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152914" y="5549890"/>
            <a:ext cx="63511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Usenet</a:t>
            </a:r>
            <a:endParaRPr 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82108" y="5772606"/>
            <a:ext cx="170591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IRC</a:t>
            </a:r>
            <a:r>
              <a:rPr lang="en-US" sz="900" dirty="0" smtClean="0"/>
              <a:t> (Internet Relay Chat)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7341" y="5992552"/>
            <a:ext cx="62068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Others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55369" y="6204654"/>
            <a:ext cx="1032655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Not specified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596336" y="1988840"/>
            <a:ext cx="1364476" cy="147732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Legal:</a:t>
            </a:r>
          </a:p>
          <a:p>
            <a:r>
              <a:rPr lang="en-US" dirty="0" smtClean="0"/>
              <a:t>Web-store</a:t>
            </a:r>
            <a:br>
              <a:rPr lang="en-US" dirty="0" smtClean="0"/>
            </a:br>
            <a:r>
              <a:rPr lang="en-US" dirty="0" smtClean="0"/>
              <a:t>Publishers</a:t>
            </a:r>
            <a:br>
              <a:rPr lang="en-US" dirty="0" smtClean="0"/>
            </a:br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96336" y="3871934"/>
            <a:ext cx="107753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Social </a:t>
            </a:r>
            <a:br>
              <a:rPr lang="en-US" dirty="0" smtClean="0"/>
            </a:br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96336" y="5150228"/>
            <a:ext cx="1531188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Illegal </a:t>
            </a:r>
            <a:br>
              <a:rPr lang="en-US" dirty="0" smtClean="0"/>
            </a:b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6372200" y="1617914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72200" y="182305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372200" y="201061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372200" y="2226500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372200" y="2460238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372200" y="2654490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372200" y="287457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371998" y="328904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372200" y="3062132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372200" y="3490122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372200" y="3710068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371998" y="3911284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371863" y="4131841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371863" y="4336979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371863" y="4546311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371863" y="4762199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371863" y="4974165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371863" y="5190189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371863" y="5388499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71661" y="5813855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371863" y="5595056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8618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588"/>
            <a:ext cx="9145588" cy="6856412"/>
          </a:xfrm>
        </p:spPr>
      </p:pic>
      <p:sp>
        <p:nvSpPr>
          <p:cNvPr id="2" name="TextBox 1"/>
          <p:cNvSpPr txBox="1"/>
          <p:nvPr/>
        </p:nvSpPr>
        <p:spPr>
          <a:xfrm>
            <a:off x="2843808" y="1628800"/>
            <a:ext cx="340830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Already </a:t>
            </a:r>
            <a:r>
              <a:rPr lang="en-GB" dirty="0"/>
              <a:t>had recourse to an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illegal offer of digital book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116632"/>
            <a:ext cx="26869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illicit usage exist…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437112"/>
            <a:ext cx="143661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Legal offer </a:t>
            </a:r>
          </a:p>
          <a:p>
            <a:r>
              <a:rPr lang="en-US" sz="1400" dirty="0" smtClean="0"/>
              <a:t>too expensive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3792" y="5085184"/>
            <a:ext cx="130356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Legal offer </a:t>
            </a:r>
          </a:p>
          <a:p>
            <a:r>
              <a:rPr lang="en-US" sz="1400" dirty="0" smtClean="0"/>
              <a:t>did not exist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5026" y="5733256"/>
            <a:ext cx="171232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Usage difficulties</a:t>
            </a:r>
          </a:p>
          <a:p>
            <a:r>
              <a:rPr lang="en-US" sz="1400" dirty="0" smtClean="0"/>
              <a:t>due to DRM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3439" y="3681482"/>
            <a:ext cx="12928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Why yes?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3682293"/>
            <a:ext cx="118590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Why no?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3963" y="4509120"/>
            <a:ext cx="12623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Respect for </a:t>
            </a:r>
          </a:p>
          <a:p>
            <a:r>
              <a:rPr lang="en-US" sz="1400" dirty="0" smtClean="0"/>
              <a:t>copyright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8929" y="5207428"/>
            <a:ext cx="138736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Fear sanction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5848" y="5661248"/>
            <a:ext cx="140044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Hope for </a:t>
            </a:r>
            <a:br>
              <a:rPr lang="en-US" sz="1400" dirty="0" smtClean="0"/>
            </a:br>
            <a:r>
              <a:rPr lang="en-US" sz="1400" dirty="0" smtClean="0"/>
              <a:t>better quality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9164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3" y="1"/>
            <a:ext cx="914887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04367" y="116632"/>
            <a:ext cx="27077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… but low compare 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980728"/>
            <a:ext cx="42450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Digital book readers already </a:t>
            </a:r>
            <a:br>
              <a:rPr lang="en-US" dirty="0" smtClean="0"/>
            </a:br>
            <a:r>
              <a:rPr lang="en-US" dirty="0" smtClean="0"/>
              <a:t>downloaded from a illegal website: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8701"/>
            <a:ext cx="63030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4328" y="58701"/>
            <a:ext cx="53893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2348880"/>
            <a:ext cx="68480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Music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0232" y="3068960"/>
            <a:ext cx="182960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Movies / TV series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3789040"/>
            <a:ext cx="98764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Software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4491542"/>
            <a:ext cx="135325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Digital books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0231" y="5178964"/>
            <a:ext cx="806631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877272"/>
            <a:ext cx="217072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Photography / images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979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Ways to Fight Copyright Infringement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Make e-book cheaper?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rice transparency?</a:t>
            </a:r>
          </a:p>
          <a:p>
            <a:pPr lvl="1"/>
            <a:r>
              <a:rPr lang="en-US" dirty="0" smtClean="0"/>
              <a:t>Easy to access</a:t>
            </a:r>
          </a:p>
          <a:p>
            <a:pPr lvl="1"/>
            <a:r>
              <a:rPr lang="en-US" dirty="0" smtClean="0"/>
              <a:t>Richer collection available</a:t>
            </a:r>
          </a:p>
          <a:p>
            <a:pPr lvl="1"/>
            <a:r>
              <a:rPr lang="en-US" dirty="0" smtClean="0"/>
              <a:t>Remove DRM?</a:t>
            </a:r>
          </a:p>
          <a:p>
            <a:r>
              <a:rPr lang="en-US" dirty="0" smtClean="0"/>
              <a:t>Norms (</a:t>
            </a:r>
            <a:r>
              <a:rPr lang="en-US" dirty="0"/>
              <a:t>Behavioral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Educate public about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copyright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060848"/>
            <a:ext cx="334452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46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Ways to Fight Copyright Infringement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557339"/>
            <a:ext cx="7639372" cy="4606925"/>
          </a:xfrm>
        </p:spPr>
        <p:txBody>
          <a:bodyPr/>
          <a:lstStyle/>
          <a:p>
            <a:r>
              <a:rPr lang="en-US" dirty="0"/>
              <a:t>Legislation: adapting copyright law</a:t>
            </a:r>
          </a:p>
          <a:p>
            <a:pPr lvl="1"/>
            <a:r>
              <a:rPr lang="en-US" dirty="0"/>
              <a:t>WIPO Copyright Treaty (WCT) of </a:t>
            </a:r>
            <a:r>
              <a:rPr lang="en-US" dirty="0" smtClean="0"/>
              <a:t>1996</a:t>
            </a:r>
          </a:p>
          <a:p>
            <a:pPr lvl="3"/>
            <a:r>
              <a:rPr lang="en-US" dirty="0"/>
              <a:t>Article 11 Obligations concerning Technological </a:t>
            </a:r>
            <a:r>
              <a:rPr lang="en-US" dirty="0" smtClean="0"/>
              <a:t>Measures</a:t>
            </a:r>
          </a:p>
          <a:p>
            <a:pPr lvl="3"/>
            <a:r>
              <a:rPr lang="en-US" dirty="0"/>
              <a:t>Article 12 Obligations concerning Rights Management Information</a:t>
            </a:r>
          </a:p>
          <a:p>
            <a:pPr lvl="2"/>
            <a:r>
              <a:rPr lang="en-US" dirty="0"/>
              <a:t>USA: Digital Millennium Copyright Act of 1998</a:t>
            </a:r>
          </a:p>
          <a:p>
            <a:pPr lvl="2"/>
            <a:r>
              <a:rPr lang="en-US" dirty="0"/>
              <a:t>EU: DIRECTIVE 2001/29/EC on the </a:t>
            </a:r>
            <a:r>
              <a:rPr lang="en-US" dirty="0" err="1"/>
              <a:t>harmonisation</a:t>
            </a:r>
            <a:r>
              <a:rPr lang="en-US" dirty="0"/>
              <a:t> of certain aspects of copyright and related rights in the information society</a:t>
            </a:r>
          </a:p>
          <a:p>
            <a:pPr lvl="2"/>
            <a:r>
              <a:rPr lang="en-US" dirty="0"/>
              <a:t>Finland: COPYRIGHT LEGISLATION of 2010</a:t>
            </a:r>
          </a:p>
          <a:p>
            <a:pPr lvl="1"/>
            <a:r>
              <a:rPr lang="en-US" dirty="0" smtClean="0"/>
              <a:t>Legalize non-market file sharing &amp; </a:t>
            </a:r>
            <a:r>
              <a:rPr lang="en-GB" dirty="0"/>
              <a:t>consumer </a:t>
            </a:r>
            <a:r>
              <a:rPr lang="en-GB" dirty="0" smtClean="0"/>
              <a:t>fee</a:t>
            </a:r>
          </a:p>
          <a:p>
            <a:pPr lvl="2"/>
            <a:r>
              <a:rPr lang="en-GB" dirty="0" smtClean="0"/>
              <a:t>Organizations: FSF, EFF, </a:t>
            </a:r>
            <a:r>
              <a:rPr lang="en-US" dirty="0"/>
              <a:t>La Quadrature du </a:t>
            </a:r>
            <a:r>
              <a:rPr lang="en-US" dirty="0" smtClean="0"/>
              <a:t>Net</a:t>
            </a:r>
          </a:p>
          <a:p>
            <a:pPr lvl="2"/>
            <a:r>
              <a:rPr lang="en-US" dirty="0" smtClean="0"/>
              <a:t>Politics: </a:t>
            </a:r>
            <a:r>
              <a:rPr lang="en-GB" dirty="0"/>
              <a:t>Pirate Party, European Green </a:t>
            </a:r>
            <a:r>
              <a:rPr lang="en-GB" dirty="0" smtClean="0"/>
              <a:t>Party</a:t>
            </a:r>
          </a:p>
          <a:p>
            <a:pPr lvl="2"/>
            <a:r>
              <a:rPr lang="en-GB" dirty="0" smtClean="0"/>
              <a:t>Country: Brazil (turned up side down </a:t>
            </a:r>
            <a:r>
              <a:rPr lang="en-GB" dirty="0"/>
              <a:t>under </a:t>
            </a:r>
            <a:r>
              <a:rPr lang="en-GB" dirty="0" err="1"/>
              <a:t>Rousseff</a:t>
            </a:r>
            <a:r>
              <a:rPr lang="en-GB" dirty="0"/>
              <a:t>), </a:t>
            </a:r>
            <a:r>
              <a:rPr lang="en-GB" dirty="0" smtClean="0"/>
              <a:t>France/Netherlands (</a:t>
            </a:r>
            <a:r>
              <a:rPr lang="en-US" dirty="0"/>
              <a:t>3c-da.org</a:t>
            </a:r>
            <a:r>
              <a:rPr lang="en-GB" dirty="0" smtClean="0"/>
              <a:t>), Switzerland (copyright working group (result for fall 2013))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Ways to Fight Copyright Infringement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(technical)</a:t>
            </a:r>
          </a:p>
          <a:p>
            <a:pPr lvl="1"/>
            <a:r>
              <a:rPr lang="en-US" dirty="0" smtClean="0"/>
              <a:t>Currently 3 approaches</a:t>
            </a:r>
          </a:p>
          <a:p>
            <a:pPr lvl="2"/>
            <a:r>
              <a:rPr lang="en-US" dirty="0" smtClean="0"/>
              <a:t>DRM</a:t>
            </a:r>
          </a:p>
          <a:p>
            <a:pPr lvl="3"/>
            <a:r>
              <a:rPr lang="en-US" dirty="0" smtClean="0"/>
              <a:t>Encrypted e-book and authentication/signing server </a:t>
            </a:r>
          </a:p>
          <a:p>
            <a:pPr lvl="3"/>
            <a:r>
              <a:rPr lang="en-US" dirty="0"/>
              <a:t>Prevention </a:t>
            </a:r>
            <a:r>
              <a:rPr lang="en-US" dirty="0" smtClean="0"/>
              <a:t>approach</a:t>
            </a:r>
          </a:p>
          <a:p>
            <a:pPr lvl="2"/>
            <a:r>
              <a:rPr lang="en-US" dirty="0" smtClean="0"/>
              <a:t>Watermark / Social DRM</a:t>
            </a:r>
          </a:p>
          <a:p>
            <a:pPr lvl="3"/>
            <a:r>
              <a:rPr lang="en-US" dirty="0" smtClean="0"/>
              <a:t>Invisible and visible user information combination </a:t>
            </a:r>
          </a:p>
          <a:p>
            <a:pPr lvl="3"/>
            <a:r>
              <a:rPr lang="en-US" dirty="0" smtClean="0"/>
              <a:t>A </a:t>
            </a:r>
            <a:r>
              <a:rPr lang="en-US" dirty="0"/>
              <a:t>posteriori/social </a:t>
            </a:r>
            <a:r>
              <a:rPr lang="en-US" dirty="0" smtClean="0"/>
              <a:t>approach</a:t>
            </a:r>
          </a:p>
          <a:p>
            <a:pPr lvl="2"/>
            <a:r>
              <a:rPr lang="en-US" dirty="0" smtClean="0"/>
              <a:t>DRM-free</a:t>
            </a:r>
          </a:p>
          <a:p>
            <a:pPr lvl="3"/>
            <a:r>
              <a:rPr lang="en-US" dirty="0" smtClean="0"/>
              <a:t>No protection </a:t>
            </a:r>
          </a:p>
          <a:p>
            <a:pPr lvl="3"/>
            <a:r>
              <a:rPr lang="en-US" dirty="0" smtClean="0"/>
              <a:t>Web/collaborative approach</a:t>
            </a:r>
          </a:p>
          <a:p>
            <a:pPr lvl="1"/>
            <a:r>
              <a:rPr lang="en-US" dirty="0" smtClean="0"/>
              <a:t>And an upcoming</a:t>
            </a:r>
          </a:p>
          <a:p>
            <a:pPr lvl="2"/>
            <a:r>
              <a:rPr lang="en-US" dirty="0" smtClean="0"/>
              <a:t>Lightweight DRM</a:t>
            </a:r>
          </a:p>
          <a:p>
            <a:pPr lvl="3"/>
            <a:r>
              <a:rPr lang="en-US" dirty="0" smtClean="0"/>
              <a:t>Password protected e-book, decrypted by application</a:t>
            </a:r>
          </a:p>
          <a:p>
            <a:pPr lvl="3"/>
            <a:r>
              <a:rPr lang="en-US" dirty="0" smtClean="0"/>
              <a:t>Prevention/social approach</a:t>
            </a:r>
            <a:endParaRPr lang="en-US" dirty="0"/>
          </a:p>
          <a:p>
            <a:pPr lvl="1"/>
            <a:r>
              <a:rPr lang="en-US" dirty="0" smtClean="0"/>
              <a:t>No optimal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8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Media">
  <a:themeElements>
    <a:clrScheme name="Otsikko ja merk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tsikko ja merkit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</a:objectDefaults>
  <a:extraClrSchemeLst>
    <a:extraClrScheme>
      <a:clrScheme name="Otsikko ja merk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nextMedia</Template>
  <TotalTime>2064</TotalTime>
  <Words>980</Words>
  <Application>Microsoft Office PowerPoint</Application>
  <PresentationFormat>On-screen Show (4:3)</PresentationFormat>
  <Paragraphs>215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nextMedia</vt:lpstr>
      <vt:lpstr>Image</vt:lpstr>
      <vt:lpstr>E-book protection</vt:lpstr>
      <vt:lpstr>Introduction</vt:lpstr>
      <vt:lpstr>PowerPoint Presentation</vt:lpstr>
      <vt:lpstr>PowerPoint Presentation</vt:lpstr>
      <vt:lpstr>PowerPoint Presentation</vt:lpstr>
      <vt:lpstr>PowerPoint Presentation</vt:lpstr>
      <vt:lpstr>Ways to Fight Copyright Infringement</vt:lpstr>
      <vt:lpstr>Ways to Fight Copyright Infringement</vt:lpstr>
      <vt:lpstr>Ways to Fight Copyright Infringement</vt:lpstr>
      <vt:lpstr>Digital Right Management (DRM)</vt:lpstr>
      <vt:lpstr>EPUB Lightweight DRM (IDPF)</vt:lpstr>
      <vt:lpstr>Watermark and Social DRM</vt:lpstr>
      <vt:lpstr>DRM-free</vt:lpstr>
      <vt:lpstr>Conclusion </vt:lpstr>
      <vt:lpstr>Questions / comments</vt:lpstr>
    </vt:vector>
  </TitlesOfParts>
  <Company>Metropolia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DRM</dc:title>
  <dc:creator>Patrick Ausderau</dc:creator>
  <cp:lastModifiedBy>Patrick Ausderau</cp:lastModifiedBy>
  <cp:revision>170</cp:revision>
  <dcterms:created xsi:type="dcterms:W3CDTF">2012-04-22T13:47:11Z</dcterms:created>
  <dcterms:modified xsi:type="dcterms:W3CDTF">2012-12-11T14:12:30Z</dcterms:modified>
</cp:coreProperties>
</file>