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81" r:id="rId3"/>
    <p:sldId id="278" r:id="rId4"/>
    <p:sldId id="279" r:id="rId5"/>
    <p:sldId id="282" r:id="rId6"/>
    <p:sldId id="283" r:id="rId7"/>
    <p:sldId id="288" r:id="rId8"/>
    <p:sldId id="280" r:id="rId9"/>
    <p:sldId id="284" r:id="rId10"/>
    <p:sldId id="285" r:id="rId11"/>
    <p:sldId id="286" r:id="rId12"/>
    <p:sldId id="27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76546" autoAdjust="0"/>
  </p:normalViewPr>
  <p:slideViewPr>
    <p:cSldViewPr>
      <p:cViewPr varScale="1">
        <p:scale>
          <a:sx n="87" d="100"/>
          <a:sy n="87" d="100"/>
        </p:scale>
        <p:origin x="-166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24A8D-D462-42F3-830B-E51D08FDEF65}" type="datetimeFigureOut">
              <a:rPr lang="en-GB" smtClean="0"/>
              <a:t>01/02/2013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0BF71-0285-42FE-8698-BAA5AE068C1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2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http://www.opinion-way.com/pdf/barometre_livre_numerique_-_vague_2_-_pour_presentation_orale_vf.pdf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0BF71-0285-42FE-8698-BAA5AE068C1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32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http://codev2.cc/download+remix/Lessig-Codev2.pdf (chapter 7)</a:t>
            </a:r>
          </a:p>
          <a:p>
            <a:endParaRPr lang="en-US" dirty="0" smtClean="0"/>
          </a:p>
          <a:p>
            <a:r>
              <a:rPr lang="en-US" dirty="0" smtClean="0"/>
              <a:t>http://idpf.org/sites/idpf.org/files/digital-book-conference/presentations/db2012/DB2012_Bill_Rosenblatt.pdf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0BF71-0285-42FE-8698-BAA5AE068C15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363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http://www.wipo.int/wipolex/en/treaties/text.jsp?file_id=177635 </a:t>
            </a:r>
          </a:p>
          <a:p>
            <a:r>
              <a:rPr lang="en-US" dirty="0" smtClean="0"/>
              <a:t>http://www.copyright.gov/legislation/dmca.pdf</a:t>
            </a:r>
          </a:p>
          <a:p>
            <a:r>
              <a:rPr lang="en-US" dirty="0" smtClean="0"/>
              <a:t>http://eur-lex.europa.eu/LexUriServ/LexUriServ.do?uri=OJ:L:2001:167:0010:0019:EN:PDF (chapter III)</a:t>
            </a:r>
          </a:p>
          <a:p>
            <a:r>
              <a:rPr lang="en-US" dirty="0" smtClean="0"/>
              <a:t>http://www.finlex.fi/en/laki/kaannokset/1961/en19610404.pdf (chapter 5a)</a:t>
            </a:r>
          </a:p>
          <a:p>
            <a:endParaRPr lang="en-US" dirty="0" smtClean="0"/>
          </a:p>
          <a:p>
            <a:r>
              <a:rPr lang="en-US" dirty="0" smtClean="0"/>
              <a:t>http://europeangreens.eu/euroarchive/fileadmin/logos/pdf/policy_documents/resolutions/Montreuil/3._Digital_rigths_are_civil_rights.pdf</a:t>
            </a:r>
          </a:p>
          <a:p>
            <a:r>
              <a:rPr lang="en-US" dirty="0" smtClean="0"/>
              <a:t>http://piraattipuolue.fi/english/</a:t>
            </a:r>
          </a:p>
          <a:p>
            <a:r>
              <a:rPr lang="en-GB" dirty="0" smtClean="0"/>
              <a:t>http://www.gnu.org/philosophy/freedom-or-copyright.html</a:t>
            </a:r>
          </a:p>
          <a:p>
            <a:r>
              <a:rPr lang="en-GB" dirty="0" smtClean="0"/>
              <a:t>http://www.sharing-thebook.com/</a:t>
            </a:r>
          </a:p>
          <a:p>
            <a:endParaRPr lang="en-US" dirty="0" smtClean="0"/>
          </a:p>
          <a:p>
            <a:r>
              <a:rPr lang="en-US" dirty="0" smtClean="0"/>
              <a:t>http://direitorio.fgv.br/sites/direitorio.fgv.br/files/Marco%20Civil%20-%20English%20Version%20sept2011.pdf</a:t>
            </a:r>
          </a:p>
          <a:p>
            <a:r>
              <a:rPr lang="en-US" dirty="0" smtClean="0"/>
              <a:t>http://falkvinge.net/2012/11/21/brazil-squanders-chance-at-geopolitical-influence-kills-internet-rights-bill-in-political-fiasco/</a:t>
            </a:r>
          </a:p>
          <a:p>
            <a:r>
              <a:rPr lang="en-US" dirty="0" smtClean="0"/>
              <a:t>http://www.3c-da.org</a:t>
            </a:r>
          </a:p>
          <a:p>
            <a:r>
              <a:rPr lang="en-US" dirty="0" smtClean="0"/>
              <a:t>http://www.ejpd.admin.ch/content/ejpd/fr/home/dokumentation/mi/2012/2012-08-09.html</a:t>
            </a:r>
          </a:p>
          <a:p>
            <a:endParaRPr lang="en-US" dirty="0" smtClean="0"/>
          </a:p>
          <a:p>
            <a:r>
              <a:rPr lang="en-GB" dirty="0" smtClean="0"/>
              <a:t>http://www.un.org/en/documents/udhr/index.shtml#a27</a:t>
            </a:r>
          </a:p>
          <a:p>
            <a:r>
              <a:rPr lang="en-GB" b="1" dirty="0" smtClean="0"/>
              <a:t>Article 27.</a:t>
            </a:r>
          </a:p>
          <a:p>
            <a:r>
              <a:rPr lang="en-GB" dirty="0" smtClean="0"/>
              <a:t>(1) Everyone has the right freely to participate in the cultural life of the community, to enjoy the arts and to share in scientific advancement and its benefits.</a:t>
            </a:r>
          </a:p>
          <a:p>
            <a:r>
              <a:rPr lang="en-GB" dirty="0" smtClean="0"/>
              <a:t>(2) Everyone has the right to the protection of the moral and material interests resulting from any scientific, literary or artistic production of which he is the author.</a:t>
            </a:r>
          </a:p>
          <a:p>
            <a:endParaRPr lang="fi-FI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0BF71-0285-42FE-8698-BAA5AE068C15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57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Adobe Content server (+ signing) cost: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license $8000 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$2000 per year support. ($2495 for the installation and configuration).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signing one e-book permanently will $0.22 (or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$0.08 for a 0-60 day expiring).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0BF71-0285-42FE-8698-BAA5AE068C15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227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0BF71-0285-42FE-8698-BAA5AE068C15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315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http://publishingperspectives.com/2012/09/booxtream-on-social-drm-as-a-better-option-for-e-books/</a:t>
            </a:r>
          </a:p>
          <a:p>
            <a:endParaRPr lang="en-US" dirty="0" smtClean="0"/>
          </a:p>
          <a:p>
            <a:r>
              <a:rPr lang="en-GB" dirty="0" smtClean="0"/>
              <a:t>the web version is charged per </a:t>
            </a:r>
            <a:r>
              <a:rPr lang="en-GB" dirty="0" err="1" smtClean="0"/>
              <a:t>epub</a:t>
            </a:r>
            <a:r>
              <a:rPr lang="en-GB" dirty="0" smtClean="0"/>
              <a:t>: € 0.60 if you only do a few a year; €0.10 for 50,000; and lower rates for </a:t>
            </a:r>
            <a:r>
              <a:rPr lang="en-GB" dirty="0" smtClean="0"/>
              <a:t>larger </a:t>
            </a:r>
            <a:r>
              <a:rPr lang="en-GB" dirty="0" smtClean="0"/>
              <a:t>quantities</a:t>
            </a:r>
            <a:r>
              <a:rPr lang="en-GB" dirty="0" smtClean="0"/>
              <a:t>.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0BF71-0285-42FE-8698-BAA5AE068C15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7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http://www.gnu.org/philosophy/copyright-versus-community.html</a:t>
            </a:r>
          </a:p>
          <a:p>
            <a:endParaRPr lang="en-US" dirty="0" smtClean="0"/>
          </a:p>
          <a:p>
            <a:r>
              <a:rPr lang="en-US" dirty="0" smtClean="0"/>
              <a:t>http://www.defectivebydesign.org/guide/ebooks</a:t>
            </a:r>
          </a:p>
          <a:p>
            <a:endParaRPr lang="en-US" dirty="0" smtClean="0"/>
          </a:p>
          <a:p>
            <a:r>
              <a:rPr lang="en-US" dirty="0" smtClean="0"/>
              <a:t>https://readersbillofrights.info/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0BF71-0285-42FE-8698-BAA5AE068C15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475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38" name="Object 2"/>
          <p:cNvGraphicFramePr>
            <a:graphicFrameLocks noChangeAspect="1"/>
          </p:cNvGraphicFramePr>
          <p:nvPr/>
        </p:nvGraphicFramePr>
        <p:xfrm>
          <a:off x="1466" y="1"/>
          <a:ext cx="9141069" cy="685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Image" r:id="rId3" imgW="9904762" imgH="6857143" progId="">
                  <p:embed/>
                </p:oleObj>
              </mc:Choice>
              <mc:Fallback>
                <p:oleObj name="Image" r:id="rId3" imgW="9904762" imgH="6857143" progId="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"/>
                        <a:ext cx="9141069" cy="685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39" name="Rectangle 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2/1/2013</a:t>
            </a:fld>
            <a:endParaRPr lang="en-US" dirty="0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4941889"/>
            <a:ext cx="7180385" cy="790575"/>
          </a:xfrm>
          <a:ln w="9525"/>
        </p:spPr>
        <p:txBody>
          <a:bodyPr lIns="91440" tIns="45720" rIns="91440" bIns="45720"/>
          <a:lstStyle>
            <a:lvl1pPr marL="19685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19143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1380392" y="3573463"/>
            <a:ext cx="7180385" cy="1079500"/>
          </a:xfrm>
          <a:ln w="9525"/>
        </p:spPr>
        <p:txBody>
          <a:bodyPr lIns="91440" tIns="45720" rIns="91440" bIns="45720"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5362" name="Picture 2"/>
          <p:cNvPicPr>
            <a:picLocks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045677" y="981076"/>
            <a:ext cx="760535" cy="1223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471139" y="2620964"/>
            <a:ext cx="1824404" cy="695325"/>
          </a:xfrm>
          <a:prstGeom prst="rect">
            <a:avLst/>
          </a:prstGeom>
          <a:noFill/>
          <a:ln w="25400">
            <a:noFill/>
            <a:round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2/1/2013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4328" y="404813"/>
            <a:ext cx="1767254" cy="5759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1101" y="404813"/>
            <a:ext cx="5162550" cy="5759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2/1/2013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2/1/2013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2/1/2013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1100" y="1557339"/>
            <a:ext cx="3464169" cy="460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5946" y="1557339"/>
            <a:ext cx="3465635" cy="460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2/1/2013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2/1/2013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2/1/2013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2/1/2013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2/1/2013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2/1/2013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81100" y="404814"/>
            <a:ext cx="7070481" cy="936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2181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1100" y="1557339"/>
            <a:ext cx="7070481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  <p:sp>
        <p:nvSpPr>
          <p:cNvPr id="2181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8554" y="6415088"/>
            <a:ext cx="31505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355" tIns="0" rIns="67355" bIns="0" numCol="1" anchor="b" anchorCtr="0" compatLnSpc="1">
            <a:prstTxWarp prst="textNoShape">
              <a:avLst/>
            </a:prstTxWarp>
          </a:bodyPr>
          <a:lstStyle>
            <a:lvl1pPr algn="r" defTabSz="673100">
              <a:lnSpc>
                <a:spcPct val="90000"/>
              </a:lnSpc>
              <a:spcAft>
                <a:spcPct val="15000"/>
              </a:spcAft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81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39405" y="6415088"/>
            <a:ext cx="880696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355" tIns="0" rIns="67355" bIns="0" numCol="1" anchor="b" anchorCtr="0" compatLnSpc="1">
            <a:prstTxWarp prst="textNoShape">
              <a:avLst/>
            </a:prstTxWarp>
          </a:bodyPr>
          <a:lstStyle>
            <a:lvl1pPr algn="r" defTabSz="673100">
              <a:lnSpc>
                <a:spcPct val="90000"/>
              </a:lnSpc>
              <a:spcAft>
                <a:spcPct val="15000"/>
              </a:spcAft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B4C63688-54AF-4FB8-919E-BF0C92B03422}" type="datetimeFigureOut">
              <a:rPr lang="en-US" smtClean="0"/>
              <a:t>2/1/2013</a:t>
            </a:fld>
            <a:endParaRPr lang="en-US" dirty="0"/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42039" y="6415088"/>
            <a:ext cx="546881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355" tIns="0" rIns="67355" bIns="0" numCol="1" anchor="b" anchorCtr="0" compatLnSpc="1">
            <a:prstTxWarp prst="textNoShape">
              <a:avLst/>
            </a:prstTxWarp>
          </a:bodyPr>
          <a:lstStyle>
            <a:lvl1pPr algn="r" defTabSz="673100">
              <a:lnSpc>
                <a:spcPct val="90000"/>
              </a:lnSpc>
              <a:spcAft>
                <a:spcPct val="15000"/>
              </a:spcAft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pic>
        <p:nvPicPr>
          <p:cNvPr id="218119" name="Picture 1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-38100" y="0"/>
            <a:ext cx="882162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+mj-lt"/>
          <a:ea typeface="+mj-ea"/>
          <a:cs typeface="+mj-cs"/>
          <a:sym typeface="Gill Sans"/>
        </a:defRPr>
      </a:lvl1pPr>
      <a:lvl2pPr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Verdana" pitchFamily="34" charset="0"/>
          <a:ea typeface="ヒラギノ角ゴ ProN W3"/>
          <a:cs typeface="ヒラギノ角ゴ ProN W3"/>
          <a:sym typeface="Gill Sans"/>
        </a:defRPr>
      </a:lvl2pPr>
      <a:lvl3pPr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Verdana" pitchFamily="34" charset="0"/>
          <a:ea typeface="ヒラギノ角ゴ ProN W3"/>
          <a:cs typeface="ヒラギノ角ゴ ProN W3"/>
          <a:sym typeface="Gill Sans"/>
        </a:defRPr>
      </a:lvl3pPr>
      <a:lvl4pPr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Verdana" pitchFamily="34" charset="0"/>
          <a:ea typeface="ヒラギノ角ゴ ProN W3"/>
          <a:cs typeface="ヒラギノ角ゴ ProN W3"/>
          <a:sym typeface="Gill Sans"/>
        </a:defRPr>
      </a:lvl4pPr>
      <a:lvl5pPr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Verdana" pitchFamily="34" charset="0"/>
          <a:ea typeface="ヒラギノ角ゴ ProN W3"/>
          <a:cs typeface="ヒラギノ角ゴ ProN W3"/>
          <a:sym typeface="Gill Sans"/>
        </a:defRPr>
      </a:lvl5pPr>
      <a:lvl6pPr marL="457200"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Verdana" pitchFamily="34" charset="0"/>
          <a:ea typeface="ヒラギノ角ゴ ProN W3"/>
          <a:cs typeface="ヒラギノ角ゴ ProN W3"/>
          <a:sym typeface="Gill Sans"/>
        </a:defRPr>
      </a:lvl6pPr>
      <a:lvl7pPr marL="914400"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Verdana" pitchFamily="34" charset="0"/>
          <a:ea typeface="ヒラギノ角ゴ ProN W3"/>
          <a:cs typeface="ヒラギノ角ゴ ProN W3"/>
          <a:sym typeface="Gill Sans"/>
        </a:defRPr>
      </a:lvl7pPr>
      <a:lvl8pPr marL="1371600"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Verdana" pitchFamily="34" charset="0"/>
          <a:ea typeface="ヒラギノ角ゴ ProN W3"/>
          <a:cs typeface="ヒラギノ角ゴ ProN W3"/>
          <a:sym typeface="Gill Sans"/>
        </a:defRPr>
      </a:lvl8pPr>
      <a:lvl9pPr marL="1828800"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Verdana" pitchFamily="34" charset="0"/>
          <a:ea typeface="ヒラギノ角ゴ ProN W3"/>
          <a:cs typeface="ヒラギノ角ゴ ProN W3"/>
          <a:sym typeface="Gill Sans"/>
        </a:defRPr>
      </a:lvl9pPr>
    </p:titleStyle>
    <p:bodyStyle>
      <a:lvl1pPr marL="617538" indent="-420688" algn="l" defTabSz="673100" rtl="0" eaLnBrk="1" fontAlgn="base" hangingPunct="1">
        <a:spcBef>
          <a:spcPct val="20000"/>
        </a:spcBef>
        <a:spcAft>
          <a:spcPct val="20000"/>
        </a:spcAft>
        <a:buSzPct val="145000"/>
        <a:buFont typeface="Wingdings" pitchFamily="2" charset="2"/>
        <a:buChar char="§"/>
        <a:defRPr sz="2000">
          <a:solidFill>
            <a:srgbClr val="333300"/>
          </a:solidFill>
          <a:latin typeface="+mn-lt"/>
          <a:ea typeface="+mn-ea"/>
          <a:cs typeface="+mn-cs"/>
          <a:sym typeface="Gill Sans"/>
        </a:defRPr>
      </a:lvl1pPr>
      <a:lvl2pPr marL="944563" indent="-420688" algn="l" defTabSz="673100" rtl="0" eaLnBrk="1" fontAlgn="base" hangingPunct="1">
        <a:spcBef>
          <a:spcPct val="10000"/>
        </a:spcBef>
        <a:spcAft>
          <a:spcPct val="20000"/>
        </a:spcAft>
        <a:buSzPct val="171000"/>
        <a:buFont typeface="Gill Sans"/>
        <a:buChar char="•"/>
        <a:defRPr>
          <a:solidFill>
            <a:srgbClr val="333300"/>
          </a:solidFill>
          <a:latin typeface="+mn-lt"/>
          <a:ea typeface="+mn-ea"/>
          <a:cs typeface="+mn-cs"/>
          <a:sym typeface="Gill Sans"/>
        </a:defRPr>
      </a:lvl2pPr>
      <a:lvl3pPr marL="1271588" indent="-420688" algn="l" defTabSz="673100" rtl="0" eaLnBrk="1" fontAlgn="base" hangingPunct="1">
        <a:spcBef>
          <a:spcPct val="0"/>
        </a:spcBef>
        <a:spcAft>
          <a:spcPct val="20000"/>
        </a:spcAft>
        <a:buSzPct val="171000"/>
        <a:buFont typeface="Verdana" pitchFamily="34" charset="0"/>
        <a:buChar char="­"/>
        <a:defRPr sz="1600">
          <a:solidFill>
            <a:srgbClr val="333300"/>
          </a:solidFill>
          <a:latin typeface="+mn-lt"/>
          <a:ea typeface="+mn-ea"/>
          <a:cs typeface="+mn-cs"/>
          <a:sym typeface="Gill Sans"/>
        </a:defRPr>
      </a:lvl3pPr>
      <a:lvl4pPr marL="1600200" indent="-422275" algn="l" defTabSz="673100" rtl="0" eaLnBrk="1" fontAlgn="base" hangingPunct="1">
        <a:spcBef>
          <a:spcPct val="0"/>
        </a:spcBef>
        <a:spcAft>
          <a:spcPct val="20000"/>
        </a:spcAft>
        <a:buFont typeface="Wingdings" pitchFamily="2" charset="2"/>
        <a:buChar char="Ø"/>
        <a:defRPr sz="1400">
          <a:solidFill>
            <a:srgbClr val="333300"/>
          </a:solidFill>
          <a:latin typeface="+mn-lt"/>
          <a:ea typeface="+mn-ea"/>
          <a:cs typeface="+mn-cs"/>
          <a:sym typeface="Gill Sans"/>
        </a:defRPr>
      </a:lvl4pPr>
      <a:lvl5pPr marL="1927225" indent="-420688" algn="l" defTabSz="673100" rtl="0" eaLnBrk="1" fontAlgn="base" hangingPunct="1">
        <a:spcBef>
          <a:spcPct val="0"/>
        </a:spcBef>
        <a:spcAft>
          <a:spcPct val="40000"/>
        </a:spcAft>
        <a:buSzPct val="171000"/>
        <a:buFont typeface="Gill Sans"/>
        <a:buChar char="•"/>
        <a:defRPr sz="1400">
          <a:solidFill>
            <a:srgbClr val="333300"/>
          </a:solidFill>
          <a:latin typeface="+mn-lt"/>
          <a:ea typeface="+mn-ea"/>
          <a:cs typeface="+mn-cs"/>
          <a:sym typeface="Gill Sans"/>
        </a:defRPr>
      </a:lvl5pPr>
      <a:lvl6pPr marL="2384425" indent="-420688" algn="l" defTabSz="673100" rtl="0" eaLnBrk="1" fontAlgn="base" hangingPunct="1">
        <a:spcBef>
          <a:spcPct val="0"/>
        </a:spcBef>
        <a:spcAft>
          <a:spcPct val="40000"/>
        </a:spcAft>
        <a:buSzPct val="171000"/>
        <a:buFont typeface="Gill Sans"/>
        <a:buChar char="•"/>
        <a:defRPr sz="1400">
          <a:solidFill>
            <a:srgbClr val="333300"/>
          </a:solidFill>
          <a:latin typeface="+mn-lt"/>
          <a:ea typeface="+mn-ea"/>
          <a:cs typeface="+mn-cs"/>
          <a:sym typeface="Gill Sans"/>
        </a:defRPr>
      </a:lvl6pPr>
      <a:lvl7pPr marL="2841625" indent="-420688" algn="l" defTabSz="673100" rtl="0" eaLnBrk="1" fontAlgn="base" hangingPunct="1">
        <a:spcBef>
          <a:spcPct val="0"/>
        </a:spcBef>
        <a:spcAft>
          <a:spcPct val="40000"/>
        </a:spcAft>
        <a:buSzPct val="171000"/>
        <a:buFont typeface="Gill Sans"/>
        <a:buChar char="•"/>
        <a:defRPr sz="1400">
          <a:solidFill>
            <a:srgbClr val="333300"/>
          </a:solidFill>
          <a:latin typeface="+mn-lt"/>
          <a:ea typeface="+mn-ea"/>
          <a:cs typeface="+mn-cs"/>
          <a:sym typeface="Gill Sans"/>
        </a:defRPr>
      </a:lvl7pPr>
      <a:lvl8pPr marL="3298825" indent="-420688" algn="l" defTabSz="673100" rtl="0" eaLnBrk="1" fontAlgn="base" hangingPunct="1">
        <a:spcBef>
          <a:spcPct val="0"/>
        </a:spcBef>
        <a:spcAft>
          <a:spcPct val="40000"/>
        </a:spcAft>
        <a:buSzPct val="171000"/>
        <a:buFont typeface="Gill Sans"/>
        <a:buChar char="•"/>
        <a:defRPr sz="1400">
          <a:solidFill>
            <a:srgbClr val="333300"/>
          </a:solidFill>
          <a:latin typeface="+mn-lt"/>
          <a:ea typeface="+mn-ea"/>
          <a:cs typeface="+mn-cs"/>
          <a:sym typeface="Gill Sans"/>
        </a:defRPr>
      </a:lvl8pPr>
      <a:lvl9pPr marL="3756025" indent="-420688" algn="l" defTabSz="673100" rtl="0" eaLnBrk="1" fontAlgn="base" hangingPunct="1">
        <a:spcBef>
          <a:spcPct val="0"/>
        </a:spcBef>
        <a:spcAft>
          <a:spcPct val="40000"/>
        </a:spcAft>
        <a:buSzPct val="171000"/>
        <a:buFont typeface="Gill Sans"/>
        <a:buChar char="•"/>
        <a:defRPr sz="1400">
          <a:solidFill>
            <a:srgbClr val="333300"/>
          </a:solidFill>
          <a:latin typeface="+mn-lt"/>
          <a:ea typeface="+mn-ea"/>
          <a:cs typeface="+mn-cs"/>
          <a:sym typeface="Gill San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5079680"/>
            <a:ext cx="3240360" cy="173369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l"/>
            <a:r>
              <a:rPr lang="en-GB" noProof="0" smtClean="0"/>
              <a:t>Result seminar 06.02.2013</a:t>
            </a:r>
          </a:p>
          <a:p>
            <a:pPr algn="l"/>
            <a:r>
              <a:rPr lang="en-GB" sz="2000" noProof="0" smtClean="0"/>
              <a:t>Patrick Ausderau</a:t>
            </a:r>
            <a:endParaRPr lang="en-GB" sz="2000" noProof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noProof="0" dirty="0" smtClean="0"/>
              <a:t>E-book protection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9993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971600" y="1535113"/>
            <a:ext cx="3816424" cy="639762"/>
          </a:xfrm>
        </p:spPr>
        <p:txBody>
          <a:bodyPr/>
          <a:lstStyle/>
          <a:p>
            <a:r>
              <a:rPr lang="en-GB" noProof="0" smtClean="0"/>
              <a:t>Pros</a:t>
            </a:r>
            <a:endParaRPr lang="en-GB" noProof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971600" y="2174875"/>
            <a:ext cx="3816424" cy="3951288"/>
          </a:xfrm>
        </p:spPr>
        <p:txBody>
          <a:bodyPr/>
          <a:lstStyle/>
          <a:p>
            <a:r>
              <a:rPr lang="en-GB" noProof="0" smtClean="0"/>
              <a:t>More user freedom and ownership</a:t>
            </a:r>
          </a:p>
          <a:p>
            <a:r>
              <a:rPr lang="en-GB" noProof="0" smtClean="0"/>
              <a:t>Cheap </a:t>
            </a:r>
          </a:p>
          <a:p>
            <a:r>
              <a:rPr lang="en-GB" noProof="0" smtClean="0"/>
              <a:t>Find original owner when illegal copy is found</a:t>
            </a:r>
          </a:p>
          <a:p>
            <a:r>
              <a:rPr lang="en-GB" noProof="0" smtClean="0"/>
              <a:t>Modification detection</a:t>
            </a:r>
          </a:p>
          <a:p>
            <a:endParaRPr lang="en-GB" noProof="0" smtClean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1" cy="639762"/>
          </a:xfrm>
        </p:spPr>
        <p:txBody>
          <a:bodyPr/>
          <a:lstStyle/>
          <a:p>
            <a:r>
              <a:rPr lang="en-GB" noProof="0" smtClean="0"/>
              <a:t>Cons</a:t>
            </a:r>
            <a:endParaRPr lang="en-GB" noProof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4"/>
          </p:nvPr>
        </p:nvSpPr>
        <p:spPr>
          <a:xfrm>
            <a:off x="4932040" y="2174875"/>
            <a:ext cx="3888432" cy="3951288"/>
          </a:xfrm>
        </p:spPr>
        <p:txBody>
          <a:bodyPr/>
          <a:lstStyle/>
          <a:p>
            <a:r>
              <a:rPr lang="en-GB" noProof="0" dirty="0" smtClean="0"/>
              <a:t>One click crack</a:t>
            </a:r>
          </a:p>
          <a:p>
            <a:r>
              <a:rPr lang="en-GB" noProof="0" dirty="0" smtClean="0"/>
              <a:t>Web-crawler not included</a:t>
            </a:r>
          </a:p>
          <a:p>
            <a:r>
              <a:rPr lang="en-GB" noProof="0" dirty="0" smtClean="0"/>
              <a:t>No permission control</a:t>
            </a:r>
          </a:p>
          <a:p>
            <a:pPr marL="617538" lvl="1">
              <a:spcBef>
                <a:spcPct val="20000"/>
              </a:spcBef>
              <a:buSzPct val="145000"/>
              <a:buFont typeface="Wingdings" pitchFamily="2" charset="2"/>
              <a:buChar char="§"/>
            </a:pPr>
            <a:r>
              <a:rPr lang="en-GB" sz="2400" noProof="0" dirty="0" smtClean="0"/>
              <a:t>Original owner can be punished from third-party activities</a:t>
            </a:r>
          </a:p>
          <a:p>
            <a:r>
              <a:rPr lang="en-GB" dirty="0" smtClean="0"/>
              <a:t>Law protection unclear</a:t>
            </a:r>
            <a:endParaRPr lang="en-US" dirty="0"/>
          </a:p>
          <a:p>
            <a:endParaRPr lang="en-GB" noProof="0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971550" y="274638"/>
            <a:ext cx="7715250" cy="1143000"/>
          </a:xfrm>
        </p:spPr>
        <p:txBody>
          <a:bodyPr/>
          <a:lstStyle/>
          <a:p>
            <a:r>
              <a:rPr lang="en-GB" noProof="0" dirty="0" smtClean="0"/>
              <a:t>Watermark and Social DRM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5368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342" y="4941168"/>
            <a:ext cx="1862341" cy="1778536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971600" y="1535113"/>
            <a:ext cx="3816424" cy="639762"/>
          </a:xfrm>
        </p:spPr>
        <p:txBody>
          <a:bodyPr/>
          <a:lstStyle/>
          <a:p>
            <a:r>
              <a:rPr lang="en-GB" noProof="0" smtClean="0"/>
              <a:t>Pros</a:t>
            </a:r>
            <a:endParaRPr lang="en-GB" noProof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971600" y="2174875"/>
            <a:ext cx="3816424" cy="3951288"/>
          </a:xfrm>
        </p:spPr>
        <p:txBody>
          <a:bodyPr/>
          <a:lstStyle/>
          <a:p>
            <a:r>
              <a:rPr lang="en-GB" noProof="0" dirty="0" smtClean="0"/>
              <a:t>User full freedom</a:t>
            </a:r>
          </a:p>
          <a:p>
            <a:r>
              <a:rPr lang="en-GB" noProof="0" dirty="0" smtClean="0"/>
              <a:t>Economically viable </a:t>
            </a:r>
            <a:r>
              <a:rPr lang="en-GB" sz="1800" noProof="0" dirty="0" smtClean="0"/>
              <a:t>(SF/fantasy, Scientific/IT)</a:t>
            </a:r>
          </a:p>
          <a:p>
            <a:pPr lvl="1"/>
            <a:r>
              <a:rPr lang="en-GB" noProof="0" dirty="0" smtClean="0"/>
              <a:t>Crowd funding</a:t>
            </a:r>
          </a:p>
          <a:p>
            <a:pPr lvl="1"/>
            <a:r>
              <a:rPr lang="en-GB" noProof="0" dirty="0" smtClean="0"/>
              <a:t>Synergy with paper</a:t>
            </a:r>
          </a:p>
          <a:p>
            <a:r>
              <a:rPr lang="en-GB" noProof="0" dirty="0" smtClean="0"/>
              <a:t>License </a:t>
            </a:r>
            <a:r>
              <a:rPr lang="en-GB" sz="1800" noProof="0" dirty="0" smtClean="0"/>
              <a:t>(CC, </a:t>
            </a:r>
            <a:r>
              <a:rPr lang="en-GB" sz="1800" noProof="0" dirty="0" err="1" smtClean="0"/>
              <a:t>Copyheart</a:t>
            </a:r>
            <a:r>
              <a:rPr lang="en-GB" sz="1800" noProof="0" dirty="0" smtClean="0"/>
              <a:t>, </a:t>
            </a:r>
            <a:r>
              <a:rPr lang="en-GB" sz="1800" noProof="0" dirty="0" err="1" smtClean="0"/>
              <a:t>Copyfarleft</a:t>
            </a:r>
            <a:r>
              <a:rPr lang="en-GB" sz="1800" noProof="0" dirty="0" smtClean="0"/>
              <a:t>)</a:t>
            </a:r>
          </a:p>
          <a:p>
            <a:r>
              <a:rPr lang="en-GB" noProof="0" dirty="0" smtClean="0"/>
              <a:t>Better circulation of culture/knowledge</a:t>
            </a:r>
          </a:p>
          <a:p>
            <a:r>
              <a:rPr lang="en-GB" dirty="0" smtClean="0"/>
              <a:t>Respect </a:t>
            </a:r>
            <a:r>
              <a:rPr lang="en-GB" dirty="0"/>
              <a:t>and trust</a:t>
            </a:r>
            <a:endParaRPr lang="en-GB" noProof="0" dirty="0" smtClean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1" cy="639762"/>
          </a:xfrm>
        </p:spPr>
        <p:txBody>
          <a:bodyPr/>
          <a:lstStyle/>
          <a:p>
            <a:r>
              <a:rPr lang="en-GB" noProof="0" dirty="0" smtClean="0"/>
              <a:t>Cons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4"/>
          </p:nvPr>
        </p:nvSpPr>
        <p:spPr>
          <a:xfrm>
            <a:off x="4932040" y="2174875"/>
            <a:ext cx="3754761" cy="3951288"/>
          </a:xfrm>
        </p:spPr>
        <p:txBody>
          <a:bodyPr/>
          <a:lstStyle/>
          <a:p>
            <a:r>
              <a:rPr lang="en-GB" noProof="0" dirty="0" smtClean="0"/>
              <a:t>Irreversible decision</a:t>
            </a:r>
          </a:p>
          <a:p>
            <a:r>
              <a:rPr lang="en-GB" noProof="0" dirty="0" smtClean="0"/>
              <a:t>Copyright collecting agency/publishers/vendor reticence </a:t>
            </a:r>
          </a:p>
          <a:p>
            <a:r>
              <a:rPr lang="en-GB" noProof="0" dirty="0" smtClean="0"/>
              <a:t>Not practicable for some model</a:t>
            </a:r>
            <a:endParaRPr lang="en-GB" noProof="0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971550" y="274638"/>
            <a:ext cx="7715250" cy="1143000"/>
          </a:xfrm>
        </p:spPr>
        <p:txBody>
          <a:bodyPr/>
          <a:lstStyle/>
          <a:p>
            <a:r>
              <a:rPr lang="en-GB" noProof="0" dirty="0" smtClean="0"/>
              <a:t>DRM-free</a:t>
            </a:r>
            <a:endParaRPr lang="en-GB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83488"/>
            <a:ext cx="1988840" cy="19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68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Conclusion 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7538" lvl="1">
              <a:spcBef>
                <a:spcPct val="20000"/>
              </a:spcBef>
              <a:buSzPct val="145000"/>
              <a:buFont typeface="Wingdings" pitchFamily="2" charset="2"/>
              <a:buChar char="§"/>
            </a:pPr>
            <a:r>
              <a:rPr lang="en-GB" noProof="0" dirty="0"/>
              <a:t>For high value content (company documentation, trading secrets) where both ends agree, hard DRM is a good </a:t>
            </a:r>
            <a:r>
              <a:rPr lang="en-GB" noProof="0" dirty="0" smtClean="0"/>
              <a:t>option.</a:t>
            </a:r>
          </a:p>
          <a:p>
            <a:r>
              <a:rPr lang="en-GB" noProof="0" dirty="0" smtClean="0"/>
              <a:t>Otherwise the </a:t>
            </a:r>
            <a:r>
              <a:rPr lang="en-GB" noProof="0" dirty="0"/>
              <a:t>limitations </a:t>
            </a:r>
            <a:r>
              <a:rPr lang="en-GB" noProof="0" dirty="0" smtClean="0"/>
              <a:t>of the hard DRM outweigh the advantages</a:t>
            </a:r>
          </a:p>
          <a:p>
            <a:pPr lvl="1"/>
            <a:r>
              <a:rPr lang="en-GB" noProof="0" dirty="0" smtClean="0"/>
              <a:t>If you trust your reader </a:t>
            </a:r>
            <a:r>
              <a:rPr lang="en-GB" noProof="0" dirty="0"/>
              <a:t>at 100% go </a:t>
            </a:r>
            <a:r>
              <a:rPr lang="en-GB" noProof="0" dirty="0" smtClean="0"/>
              <a:t>DRM-free</a:t>
            </a:r>
          </a:p>
          <a:p>
            <a:pPr lvl="1"/>
            <a:r>
              <a:rPr lang="en-GB" noProof="0" dirty="0" smtClean="0"/>
              <a:t>If you don’t then prefer watermark/social DRM or lightweight DRM</a:t>
            </a:r>
          </a:p>
          <a:p>
            <a:r>
              <a:rPr lang="en-GB" noProof="0" dirty="0" smtClean="0"/>
              <a:t>Action at </a:t>
            </a:r>
            <a:r>
              <a:rPr lang="en-GB" noProof="0" dirty="0" smtClean="0"/>
              <a:t>others levels</a:t>
            </a:r>
            <a:endParaRPr lang="en-GB" noProof="0" dirty="0" smtClean="0"/>
          </a:p>
          <a:p>
            <a:pPr lvl="1"/>
            <a:r>
              <a:rPr lang="en-GB" noProof="0" dirty="0" smtClean="0"/>
              <a:t>Political</a:t>
            </a:r>
            <a:endParaRPr lang="en-GB" noProof="0" dirty="0" smtClean="0"/>
          </a:p>
          <a:p>
            <a:pPr lvl="1"/>
            <a:r>
              <a:rPr lang="en-GB" noProof="0" dirty="0" smtClean="0"/>
              <a:t>Education</a:t>
            </a:r>
          </a:p>
          <a:p>
            <a:pPr lvl="1"/>
            <a:r>
              <a:rPr lang="en-GB" noProof="0" dirty="0" smtClean="0"/>
              <a:t>Market</a:t>
            </a:r>
          </a:p>
        </p:txBody>
      </p:sp>
    </p:spTree>
    <p:extLst>
      <p:ext uri="{BB962C8B-B14F-4D97-AF65-F5344CB8AC3E}">
        <p14:creationId xmlns:p14="http://schemas.microsoft.com/office/powerpoint/2010/main" val="1324847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noProof="0" dirty="0" smtClean="0"/>
              <a:t>Thank You!</a:t>
            </a:r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noProof="0" smtClean="0"/>
              <a:t>Questions / comments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89900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9429"/>
            <a:ext cx="9144000" cy="685250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9592" y="160176"/>
            <a:ext cx="648072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Reading of digital books in France in September 2012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48064" y="1700808"/>
            <a:ext cx="2736304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14% have already fully or partly read an e-book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78306" y="2915652"/>
            <a:ext cx="263405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8% potential readers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6" y="4005064"/>
            <a:ext cx="288032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78% of people older than 15years old do not envisage to read e-book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78306" y="5583191"/>
            <a:ext cx="381642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E-book readers are more often men, young and graduated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4186" y="5593395"/>
            <a:ext cx="609462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Men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619672" y="5619434"/>
            <a:ext cx="129614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under 35 years old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5517232"/>
            <a:ext cx="136204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graduated</a:t>
            </a:r>
          </a:p>
        </p:txBody>
      </p:sp>
    </p:spTree>
    <p:extLst>
      <p:ext uri="{BB962C8B-B14F-4D97-AF65-F5344CB8AC3E}">
        <p14:creationId xmlns:p14="http://schemas.microsoft.com/office/powerpoint/2010/main" val="3441416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89" y="-3175"/>
            <a:ext cx="9153525" cy="6861175"/>
          </a:xfrm>
        </p:spPr>
      </p:pic>
      <p:sp>
        <p:nvSpPr>
          <p:cNvPr id="2" name="TextBox 1"/>
          <p:cNvSpPr txBox="1"/>
          <p:nvPr/>
        </p:nvSpPr>
        <p:spPr>
          <a:xfrm>
            <a:off x="1043608" y="107340"/>
            <a:ext cx="66688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main places and methods of </a:t>
            </a:r>
            <a:r>
              <a:rPr lang="en-GB" dirty="0"/>
              <a:t>acquiring </a:t>
            </a:r>
            <a:r>
              <a:rPr lang="en-GB" dirty="0" smtClean="0"/>
              <a:t>digital </a:t>
            </a:r>
            <a:r>
              <a:rPr lang="en-GB" dirty="0"/>
              <a:t>books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496" y="1124744"/>
            <a:ext cx="2502608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multiple possible answers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05707" y="1532287"/>
            <a:ext cx="4482317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Internet operator websites</a:t>
            </a:r>
            <a:r>
              <a:rPr lang="en-US" sz="900" dirty="0" smtClean="0"/>
              <a:t> (Amazon, Apple Store, Google books, etc.)</a:t>
            </a:r>
            <a:endParaRPr 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416314" y="1761930"/>
            <a:ext cx="4371710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Media specialized stores’ websites</a:t>
            </a:r>
            <a:r>
              <a:rPr lang="en-US" sz="900" dirty="0" smtClean="0"/>
              <a:t> (</a:t>
            </a:r>
            <a:r>
              <a:rPr lang="en-US" sz="900" dirty="0" err="1" smtClean="0"/>
              <a:t>Fnac</a:t>
            </a:r>
            <a:r>
              <a:rPr lang="en-US" sz="900" dirty="0" smtClean="0"/>
              <a:t>, </a:t>
            </a:r>
            <a:r>
              <a:rPr lang="en-US" sz="900" dirty="0" err="1" smtClean="0"/>
              <a:t>VirginMega</a:t>
            </a:r>
            <a:r>
              <a:rPr lang="en-US" sz="900" dirty="0" smtClean="0"/>
              <a:t>, </a:t>
            </a:r>
            <a:r>
              <a:rPr lang="en-US" sz="900" dirty="0" err="1" smtClean="0"/>
              <a:t>Cultura</a:t>
            </a:r>
            <a:r>
              <a:rPr lang="en-US" sz="900" dirty="0" smtClean="0"/>
              <a:t>, etc.)</a:t>
            </a:r>
            <a:endParaRPr 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97692" y="1967068"/>
            <a:ext cx="4490332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Bookstores’ websites</a:t>
            </a:r>
            <a:r>
              <a:rPr lang="en-US" sz="900" dirty="0" smtClean="0"/>
              <a:t> (</a:t>
            </a:r>
            <a:r>
              <a:rPr lang="en-US" sz="900" dirty="0" err="1" smtClean="0"/>
              <a:t>Furet</a:t>
            </a:r>
            <a:r>
              <a:rPr lang="en-US" sz="900" dirty="0" smtClean="0"/>
              <a:t> du Nord, La Procure, </a:t>
            </a:r>
            <a:r>
              <a:rPr lang="en-US" sz="900" dirty="0" err="1" smtClean="0"/>
              <a:t>Chapitre</a:t>
            </a:r>
            <a:r>
              <a:rPr lang="en-US" sz="900" dirty="0" smtClean="0"/>
              <a:t>, Relay, etc.)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2583574" y="2172206"/>
            <a:ext cx="2204450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Search the Web</a:t>
            </a:r>
            <a:r>
              <a:rPr lang="en-US" sz="900" dirty="0" smtClean="0"/>
              <a:t> (search engine )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3264850" y="2395194"/>
            <a:ext cx="1523174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Publishers’ websites</a:t>
            </a:r>
            <a:endParaRPr lang="en-US" sz="9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604254"/>
            <a:ext cx="4788024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E-book specialized web-stores, but not bookstore</a:t>
            </a:r>
            <a:r>
              <a:rPr lang="en-US" sz="900" dirty="0" smtClean="0"/>
              <a:t> (</a:t>
            </a:r>
            <a:r>
              <a:rPr lang="en-US" sz="900" dirty="0" err="1" smtClean="0"/>
              <a:t>Numilog</a:t>
            </a:r>
            <a:r>
              <a:rPr lang="en-US" sz="900" dirty="0" smtClean="0"/>
              <a:t>, </a:t>
            </a:r>
            <a:r>
              <a:rPr lang="en-US" sz="900" dirty="0" err="1" smtClean="0"/>
              <a:t>Feedbooks</a:t>
            </a:r>
            <a:r>
              <a:rPr lang="en-US" sz="900" dirty="0" smtClean="0"/>
              <a:t>…)</a:t>
            </a:r>
            <a:endParaRPr 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3434768" y="2820278"/>
            <a:ext cx="1353256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Authors’ websites</a:t>
            </a:r>
            <a:endParaRPr lang="en-US" sz="9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19251" y="3018724"/>
            <a:ext cx="668773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Forums</a:t>
            </a:r>
            <a:endParaRPr lang="en-US" sz="9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30026" y="3234748"/>
            <a:ext cx="3457998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Department stores’ websites</a:t>
            </a:r>
            <a:r>
              <a:rPr lang="en-US" sz="900" dirty="0" smtClean="0"/>
              <a:t> (</a:t>
            </a:r>
            <a:r>
              <a:rPr lang="en-US" sz="900" dirty="0" err="1" smtClean="0"/>
              <a:t>Darty</a:t>
            </a:r>
            <a:r>
              <a:rPr lang="en-US" sz="900" dirty="0" smtClean="0"/>
              <a:t>, Carrefour, etc.)</a:t>
            </a:r>
            <a:endParaRPr 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1602537" y="3450772"/>
            <a:ext cx="3185487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Physical medium exchange</a:t>
            </a:r>
            <a:r>
              <a:rPr lang="en-US" sz="900" dirty="0" smtClean="0"/>
              <a:t> (USB stick, CD, etc.)</a:t>
            </a:r>
            <a:endParaRPr 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2989134" y="3655910"/>
            <a:ext cx="1798890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Library</a:t>
            </a:r>
            <a:r>
              <a:rPr lang="en-US" sz="900" dirty="0" smtClean="0"/>
              <a:t> (on site or remote)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1807721" y="3871934"/>
            <a:ext cx="2980303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File sharing websites</a:t>
            </a:r>
            <a:r>
              <a:rPr lang="en-US" sz="900" dirty="0" smtClean="0"/>
              <a:t> (</a:t>
            </a:r>
            <a:r>
              <a:rPr lang="en-US" sz="900" dirty="0" err="1" smtClean="0"/>
              <a:t>Fileserve</a:t>
            </a:r>
            <a:r>
              <a:rPr lang="en-US" sz="900" dirty="0" smtClean="0"/>
              <a:t>, </a:t>
            </a:r>
            <a:r>
              <a:rPr lang="en-US" sz="900" dirty="0" err="1" smtClean="0"/>
              <a:t>Hotfile</a:t>
            </a:r>
            <a:r>
              <a:rPr lang="en-US" sz="900" dirty="0" smtClean="0"/>
              <a:t>, etc.)</a:t>
            </a: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3571024" y="4077072"/>
            <a:ext cx="1217000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Social networks</a:t>
            </a:r>
            <a:endParaRPr lang="en-US" sz="9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18125" y="4293096"/>
            <a:ext cx="1269899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Email exchanges</a:t>
            </a:r>
            <a:endParaRPr lang="en-US" sz="9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230914" y="4498234"/>
            <a:ext cx="2557110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P2P exchange</a:t>
            </a:r>
            <a:r>
              <a:rPr lang="en-US" sz="900" dirty="0" smtClean="0"/>
              <a:t> (</a:t>
            </a:r>
            <a:r>
              <a:rPr lang="en-US" sz="900" dirty="0" err="1" smtClean="0"/>
              <a:t>eDonkey</a:t>
            </a:r>
            <a:r>
              <a:rPr lang="en-US" sz="900" dirty="0" smtClean="0"/>
              <a:t>, Torrent, etc.)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2666931" y="4725144"/>
            <a:ext cx="2121093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err="1" smtClean="0"/>
              <a:t>Gallica</a:t>
            </a:r>
            <a:r>
              <a:rPr lang="en-US" sz="900" dirty="0" smtClean="0"/>
              <a:t> (French National Library)</a:t>
            </a:r>
            <a:endParaRPr 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339752" y="4919396"/>
            <a:ext cx="2448106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In stores through interactive kiosk</a:t>
            </a:r>
            <a:endParaRPr lang="en-US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509836" y="5135420"/>
            <a:ext cx="2278188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Other websites</a:t>
            </a:r>
            <a:r>
              <a:rPr lang="en-US" sz="900" dirty="0" smtClean="0"/>
              <a:t> (illegal streaming)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1976036" y="5333866"/>
            <a:ext cx="2811988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DDL</a:t>
            </a:r>
            <a:r>
              <a:rPr lang="en-US" sz="900" dirty="0" smtClean="0"/>
              <a:t> (search engine for file sharing websites)</a:t>
            </a:r>
            <a:endParaRPr 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4152914" y="5549890"/>
            <a:ext cx="635110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Usenet</a:t>
            </a:r>
            <a:endParaRPr lang="en-US" sz="9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82108" y="5772606"/>
            <a:ext cx="1705916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IRC</a:t>
            </a:r>
            <a:r>
              <a:rPr lang="en-US" sz="900" dirty="0" smtClean="0"/>
              <a:t> (Internet Relay Chat)</a:t>
            </a:r>
            <a:endParaRPr 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4167341" y="5992552"/>
            <a:ext cx="620683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Others</a:t>
            </a:r>
            <a:endParaRPr 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755369" y="6204654"/>
            <a:ext cx="1032655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Not specified</a:t>
            </a:r>
            <a:endParaRPr lang="en-US" sz="9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596336" y="1988840"/>
            <a:ext cx="1364476" cy="147732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Legal:</a:t>
            </a:r>
          </a:p>
          <a:p>
            <a:r>
              <a:rPr lang="en-US" dirty="0" smtClean="0"/>
              <a:t>Web-store</a:t>
            </a:r>
            <a:br>
              <a:rPr lang="en-US" dirty="0" smtClean="0"/>
            </a:br>
            <a:r>
              <a:rPr lang="en-US" dirty="0" smtClean="0"/>
              <a:t>Publishers</a:t>
            </a:r>
            <a:br>
              <a:rPr lang="en-US" dirty="0" smtClean="0"/>
            </a:br>
            <a:r>
              <a:rPr lang="en-US" dirty="0" smtClean="0"/>
              <a:t>Author</a:t>
            </a:r>
            <a:br>
              <a:rPr lang="en-US" dirty="0" smtClean="0"/>
            </a:b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96336" y="3871934"/>
            <a:ext cx="1077539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Social </a:t>
            </a:r>
            <a:br>
              <a:rPr lang="en-US" dirty="0" smtClean="0"/>
            </a:br>
            <a:r>
              <a:rPr lang="en-US" dirty="0" smtClean="0"/>
              <a:t>Sharing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96336" y="5150228"/>
            <a:ext cx="1531188" cy="64633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Illegal </a:t>
            </a:r>
            <a:br>
              <a:rPr lang="en-US" dirty="0" smtClean="0"/>
            </a:b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 bwMode="auto">
          <a:xfrm>
            <a:off x="6372200" y="1617914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372200" y="1823052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372200" y="2010612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6372200" y="2226500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372200" y="2460238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372200" y="2654490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372200" y="2874572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371998" y="3289042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6372200" y="3062132"/>
            <a:ext cx="144016" cy="144016"/>
          </a:xfrm>
          <a:prstGeom prst="ellipse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6372200" y="3490122"/>
            <a:ext cx="144016" cy="144016"/>
          </a:xfrm>
          <a:prstGeom prst="ellipse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372200" y="3710068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6371998" y="3911284"/>
            <a:ext cx="144016" cy="144016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6371863" y="4131841"/>
            <a:ext cx="144016" cy="144016"/>
          </a:xfrm>
          <a:prstGeom prst="ellipse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371863" y="4336979"/>
            <a:ext cx="144016" cy="144016"/>
          </a:xfrm>
          <a:prstGeom prst="ellipse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6371863" y="4546311"/>
            <a:ext cx="144016" cy="144016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371863" y="4762199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6371863" y="4974165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6371863" y="5190189"/>
            <a:ext cx="144016" cy="144016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371863" y="5388499"/>
            <a:ext cx="144016" cy="144016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371661" y="5813855"/>
            <a:ext cx="144016" cy="144016"/>
          </a:xfrm>
          <a:prstGeom prst="ellipse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6371863" y="5595056"/>
            <a:ext cx="144016" cy="144016"/>
          </a:xfrm>
          <a:prstGeom prst="ellipse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08618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1588"/>
            <a:ext cx="9145588" cy="6856412"/>
          </a:xfrm>
        </p:spPr>
      </p:pic>
      <p:sp>
        <p:nvSpPr>
          <p:cNvPr id="2" name="TextBox 1"/>
          <p:cNvSpPr txBox="1"/>
          <p:nvPr/>
        </p:nvSpPr>
        <p:spPr>
          <a:xfrm>
            <a:off x="2843808" y="1628800"/>
            <a:ext cx="3408305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Already </a:t>
            </a:r>
            <a:r>
              <a:rPr lang="en-GB" dirty="0"/>
              <a:t>had recourse to an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illegal offer of digital book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03848" y="116632"/>
            <a:ext cx="268695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 illicit usage exist…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437112"/>
            <a:ext cx="1436612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Legal offer </a:t>
            </a:r>
          </a:p>
          <a:p>
            <a:r>
              <a:rPr lang="en-US" sz="1400" dirty="0" smtClean="0"/>
              <a:t>too expensive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33792" y="5085184"/>
            <a:ext cx="1303562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Legal offer </a:t>
            </a:r>
          </a:p>
          <a:p>
            <a:r>
              <a:rPr lang="en-US" sz="1400" dirty="0" smtClean="0"/>
              <a:t>did not exist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25026" y="5733256"/>
            <a:ext cx="1712328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Usage difficulties</a:t>
            </a:r>
          </a:p>
          <a:p>
            <a:r>
              <a:rPr lang="en-US" sz="1400" dirty="0" smtClean="0"/>
              <a:t>due to DRM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3439" y="3681482"/>
            <a:ext cx="129285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Why yes?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8144" y="3682293"/>
            <a:ext cx="1185902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Why no?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73963" y="4509120"/>
            <a:ext cx="126233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Respect for </a:t>
            </a:r>
          </a:p>
          <a:p>
            <a:r>
              <a:rPr lang="en-US" sz="1400" dirty="0" smtClean="0"/>
              <a:t>copyright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48929" y="5207428"/>
            <a:ext cx="1387367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Fear sanction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835848" y="5661248"/>
            <a:ext cx="1400448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Hope for </a:t>
            </a:r>
            <a:br>
              <a:rPr lang="en-US" sz="1400" dirty="0" smtClean="0"/>
            </a:br>
            <a:r>
              <a:rPr lang="en-US" sz="1400" dirty="0" smtClean="0"/>
              <a:t>better quality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9164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noProof="0" smtClean="0"/>
              <a:t>Ways to Fight Copyright Infringement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Market</a:t>
            </a:r>
          </a:p>
          <a:p>
            <a:pPr lvl="1"/>
            <a:r>
              <a:rPr lang="en-GB" noProof="0" dirty="0" smtClean="0"/>
              <a:t>Make e-book cheaper? </a:t>
            </a:r>
          </a:p>
          <a:p>
            <a:pPr lvl="1"/>
            <a:r>
              <a:rPr lang="en-GB" noProof="0" dirty="0" smtClean="0"/>
              <a:t>Price explanation?</a:t>
            </a:r>
          </a:p>
          <a:p>
            <a:pPr lvl="1"/>
            <a:r>
              <a:rPr lang="en-GB" noProof="0" dirty="0" smtClean="0"/>
              <a:t>Easy to access</a:t>
            </a:r>
          </a:p>
          <a:p>
            <a:pPr lvl="1"/>
            <a:r>
              <a:rPr lang="en-GB" noProof="0" dirty="0" smtClean="0"/>
              <a:t>Richer collection available</a:t>
            </a:r>
          </a:p>
          <a:p>
            <a:pPr lvl="1"/>
            <a:r>
              <a:rPr lang="en-GB" noProof="0" dirty="0" smtClean="0"/>
              <a:t>Remove DRM?</a:t>
            </a:r>
          </a:p>
          <a:p>
            <a:r>
              <a:rPr lang="en-GB" noProof="0" dirty="0" smtClean="0"/>
              <a:t>Norms (Behavioural)</a:t>
            </a:r>
          </a:p>
          <a:p>
            <a:pPr lvl="1"/>
            <a:r>
              <a:rPr lang="en-GB" noProof="0" dirty="0" smtClean="0"/>
              <a:t>Educate public about </a:t>
            </a:r>
            <a:br>
              <a:rPr lang="en-GB" noProof="0" dirty="0" smtClean="0"/>
            </a:br>
            <a:r>
              <a:rPr lang="en-GB" noProof="0" dirty="0" smtClean="0"/>
              <a:t>copyright</a:t>
            </a:r>
            <a:endParaRPr lang="en-GB" noProof="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1" y="2060848"/>
            <a:ext cx="3344527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467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noProof="0" dirty="0" smtClean="0"/>
              <a:t>Ways to Fight Copyright Infringement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1557339"/>
            <a:ext cx="7639372" cy="4606925"/>
          </a:xfrm>
        </p:spPr>
        <p:txBody>
          <a:bodyPr/>
          <a:lstStyle/>
          <a:p>
            <a:r>
              <a:rPr lang="en-GB" noProof="0" smtClean="0"/>
              <a:t>Legislation: adapting copyright law</a:t>
            </a:r>
          </a:p>
          <a:p>
            <a:pPr lvl="1"/>
            <a:r>
              <a:rPr lang="en-GB" noProof="0" smtClean="0"/>
              <a:t>WIPO Copyright Treaty (WCT) of 1996</a:t>
            </a:r>
          </a:p>
          <a:p>
            <a:pPr lvl="3"/>
            <a:r>
              <a:rPr lang="en-GB" noProof="0" smtClean="0"/>
              <a:t>Article 11 Obligations concerning Technological Measures</a:t>
            </a:r>
          </a:p>
          <a:p>
            <a:pPr lvl="3"/>
            <a:r>
              <a:rPr lang="en-GB" noProof="0" smtClean="0"/>
              <a:t>Article 12 Obligations concerning Rights Management Information</a:t>
            </a:r>
          </a:p>
          <a:p>
            <a:pPr lvl="2"/>
            <a:r>
              <a:rPr lang="en-GB" noProof="0" smtClean="0"/>
              <a:t>USA: Digital Millennium Copyright Act of 1998</a:t>
            </a:r>
          </a:p>
          <a:p>
            <a:pPr lvl="2"/>
            <a:r>
              <a:rPr lang="en-GB" noProof="0" smtClean="0"/>
              <a:t>EU: DIRECTIVE 2001/29/EC on the harmonisation of certain aspects of copyright and related rights in the information society</a:t>
            </a:r>
          </a:p>
          <a:p>
            <a:pPr lvl="2"/>
            <a:r>
              <a:rPr lang="en-GB" noProof="0" smtClean="0"/>
              <a:t>Finland: COPYRIGHT LEGISLATION of 2010</a:t>
            </a:r>
          </a:p>
          <a:p>
            <a:pPr lvl="1"/>
            <a:r>
              <a:rPr lang="en-GB" noProof="0" smtClean="0"/>
              <a:t>Legalize non-market file sharing &amp; consumer fee</a:t>
            </a:r>
          </a:p>
          <a:p>
            <a:pPr lvl="2"/>
            <a:r>
              <a:rPr lang="en-GB" noProof="0" smtClean="0"/>
              <a:t>Organizations: FSF, EFF, La Quadrature du Net</a:t>
            </a:r>
          </a:p>
          <a:p>
            <a:pPr lvl="2"/>
            <a:r>
              <a:rPr lang="en-GB" noProof="0" smtClean="0"/>
              <a:t>Politics: Pirate Party, European Green Party</a:t>
            </a:r>
          </a:p>
          <a:p>
            <a:pPr lvl="2"/>
            <a:r>
              <a:rPr lang="en-GB" noProof="0" smtClean="0"/>
              <a:t>Country: Brazil (turned up side down under Rousseff), France/Netherlands (3c-da.org), Switzerland (copyright working group (result for fall 2013))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04087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noProof="0" smtClean="0"/>
              <a:t>Ways to Fight Copyright Infringement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Architecture (technical)</a:t>
            </a:r>
          </a:p>
          <a:p>
            <a:pPr lvl="1"/>
            <a:r>
              <a:rPr lang="en-GB" noProof="0" dirty="0" smtClean="0"/>
              <a:t>Currently 3 approaches</a:t>
            </a:r>
          </a:p>
          <a:p>
            <a:pPr lvl="2"/>
            <a:r>
              <a:rPr lang="en-GB" noProof="0" dirty="0" smtClean="0"/>
              <a:t>DRM</a:t>
            </a:r>
          </a:p>
          <a:p>
            <a:pPr lvl="3"/>
            <a:r>
              <a:rPr lang="en-GB" noProof="0" dirty="0" smtClean="0"/>
              <a:t>Encrypted e-book and authentication/signing server </a:t>
            </a:r>
          </a:p>
          <a:p>
            <a:pPr lvl="3"/>
            <a:r>
              <a:rPr lang="en-GB" noProof="0" dirty="0" smtClean="0"/>
              <a:t>Prevention approach</a:t>
            </a:r>
          </a:p>
          <a:p>
            <a:pPr lvl="2"/>
            <a:r>
              <a:rPr lang="en-GB" noProof="0" dirty="0" smtClean="0"/>
              <a:t>Watermark / Social DRM</a:t>
            </a:r>
          </a:p>
          <a:p>
            <a:pPr lvl="3"/>
            <a:r>
              <a:rPr lang="en-GB" noProof="0" dirty="0" smtClean="0"/>
              <a:t>Invisible and visible user information combination </a:t>
            </a:r>
          </a:p>
          <a:p>
            <a:pPr lvl="3"/>
            <a:r>
              <a:rPr lang="en-GB" noProof="0" dirty="0" smtClean="0"/>
              <a:t>A posteriori/social approach</a:t>
            </a:r>
          </a:p>
          <a:p>
            <a:pPr lvl="2"/>
            <a:r>
              <a:rPr lang="en-GB" noProof="0" dirty="0" smtClean="0"/>
              <a:t>DRM-free</a:t>
            </a:r>
          </a:p>
          <a:p>
            <a:pPr lvl="3"/>
            <a:r>
              <a:rPr lang="en-GB" noProof="0" dirty="0" smtClean="0"/>
              <a:t>Free license protection </a:t>
            </a:r>
          </a:p>
          <a:p>
            <a:pPr lvl="3"/>
            <a:r>
              <a:rPr lang="en-GB" noProof="0" dirty="0" smtClean="0"/>
              <a:t>Web/collaborative approach</a:t>
            </a:r>
          </a:p>
          <a:p>
            <a:pPr lvl="1"/>
            <a:r>
              <a:rPr lang="en-GB" noProof="0" dirty="0" smtClean="0"/>
              <a:t>And an upcoming</a:t>
            </a:r>
          </a:p>
          <a:p>
            <a:pPr lvl="2"/>
            <a:r>
              <a:rPr lang="en-GB" noProof="0" dirty="0" smtClean="0"/>
              <a:t>Lightweight DRM</a:t>
            </a:r>
          </a:p>
          <a:p>
            <a:pPr lvl="3"/>
            <a:r>
              <a:rPr lang="en-GB" noProof="0" dirty="0" smtClean="0"/>
              <a:t>Password protected e-book, decrypted by application</a:t>
            </a:r>
          </a:p>
          <a:p>
            <a:pPr lvl="3"/>
            <a:r>
              <a:rPr lang="en-GB" noProof="0" dirty="0" smtClean="0"/>
              <a:t>Prevention/social approach</a:t>
            </a:r>
          </a:p>
          <a:p>
            <a:pPr lvl="1"/>
            <a:r>
              <a:rPr lang="en-GB" noProof="0" dirty="0" smtClean="0"/>
              <a:t>No optimal solution 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88382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971600" y="1535113"/>
            <a:ext cx="3816424" cy="639762"/>
          </a:xfrm>
        </p:spPr>
        <p:txBody>
          <a:bodyPr/>
          <a:lstStyle/>
          <a:p>
            <a:r>
              <a:rPr lang="en-GB" noProof="0" smtClean="0"/>
              <a:t>Pros</a:t>
            </a:r>
            <a:endParaRPr lang="en-GB" noProof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971600" y="2174875"/>
            <a:ext cx="3816424" cy="3951288"/>
          </a:xfrm>
        </p:spPr>
        <p:txBody>
          <a:bodyPr/>
          <a:lstStyle/>
          <a:p>
            <a:r>
              <a:rPr lang="en-GB" sz="2000" noProof="0" dirty="0" smtClean="0"/>
              <a:t>Strong encryption</a:t>
            </a:r>
          </a:p>
          <a:p>
            <a:r>
              <a:rPr lang="en-GB" sz="2000" noProof="0" dirty="0" smtClean="0"/>
              <a:t>Tie to user/device</a:t>
            </a:r>
          </a:p>
          <a:p>
            <a:r>
              <a:rPr lang="en-GB" sz="2000" noProof="0" dirty="0" smtClean="0"/>
              <a:t>Permission control</a:t>
            </a:r>
          </a:p>
          <a:p>
            <a:pPr lvl="1"/>
            <a:r>
              <a:rPr lang="en-GB" noProof="0" dirty="0" smtClean="0"/>
              <a:t>Expiry date &amp; time</a:t>
            </a:r>
          </a:p>
          <a:p>
            <a:r>
              <a:rPr lang="en-GB" sz="2000" noProof="0" dirty="0" smtClean="0"/>
              <a:t>Recovery from crack</a:t>
            </a:r>
          </a:p>
          <a:p>
            <a:r>
              <a:rPr lang="en-GB" sz="2000" noProof="0" dirty="0" smtClean="0"/>
              <a:t>Forward and delete</a:t>
            </a:r>
          </a:p>
          <a:p>
            <a:r>
              <a:rPr lang="en-GB" sz="2000" dirty="0" smtClean="0"/>
              <a:t>Protected by the law</a:t>
            </a:r>
            <a:endParaRPr lang="en-GB" sz="2000" noProof="0" dirty="0" smtClean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1" cy="639762"/>
          </a:xfrm>
        </p:spPr>
        <p:txBody>
          <a:bodyPr/>
          <a:lstStyle/>
          <a:p>
            <a:r>
              <a:rPr lang="en-GB" noProof="0" smtClean="0"/>
              <a:t>Cons</a:t>
            </a:r>
            <a:endParaRPr lang="en-GB" noProof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4"/>
          </p:nvPr>
        </p:nvSpPr>
        <p:spPr>
          <a:xfrm>
            <a:off x="4932040" y="2174875"/>
            <a:ext cx="3754761" cy="3951288"/>
          </a:xfrm>
        </p:spPr>
        <p:txBody>
          <a:bodyPr/>
          <a:lstStyle/>
          <a:p>
            <a:r>
              <a:rPr lang="en-GB" sz="2000" noProof="0" smtClean="0"/>
              <a:t>Proprietary, no standard</a:t>
            </a:r>
          </a:p>
          <a:p>
            <a:r>
              <a:rPr lang="en-GB" sz="2000" noProof="0" smtClean="0"/>
              <a:t>Crack exist</a:t>
            </a:r>
          </a:p>
          <a:p>
            <a:r>
              <a:rPr lang="en-GB" sz="2000" noProof="0" smtClean="0"/>
              <a:t>Cost </a:t>
            </a:r>
          </a:p>
          <a:p>
            <a:r>
              <a:rPr lang="en-GB" sz="2000" noProof="0" smtClean="0"/>
              <a:t>Fair use limitations</a:t>
            </a:r>
          </a:p>
          <a:p>
            <a:r>
              <a:rPr lang="en-GB" sz="2000" noProof="0" smtClean="0"/>
              <a:t>Privacy concern</a:t>
            </a:r>
          </a:p>
          <a:p>
            <a:r>
              <a:rPr lang="en-GB" sz="2000" noProof="0" smtClean="0"/>
              <a:t>License VS owning</a:t>
            </a:r>
          </a:p>
          <a:p>
            <a:r>
              <a:rPr lang="en-GB" sz="2000" noProof="0" smtClean="0"/>
              <a:t>Lock-in</a:t>
            </a:r>
          </a:p>
          <a:p>
            <a:r>
              <a:rPr lang="en-GB" sz="2000" noProof="0" smtClean="0"/>
              <a:t>Market fragmentation or monopoly</a:t>
            </a:r>
          </a:p>
          <a:p>
            <a:endParaRPr lang="en-GB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971550" y="274638"/>
            <a:ext cx="7715250" cy="1143000"/>
          </a:xfrm>
        </p:spPr>
        <p:txBody>
          <a:bodyPr/>
          <a:lstStyle/>
          <a:p>
            <a:r>
              <a:rPr lang="en-GB" noProof="0" smtClean="0"/>
              <a:t>Digital Right Management (DRM)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93483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971600" y="1535113"/>
            <a:ext cx="3816424" cy="639762"/>
          </a:xfrm>
        </p:spPr>
        <p:txBody>
          <a:bodyPr/>
          <a:lstStyle/>
          <a:p>
            <a:r>
              <a:rPr lang="en-GB" noProof="0" smtClean="0"/>
              <a:t>Pros</a:t>
            </a:r>
            <a:endParaRPr lang="en-GB" noProof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971600" y="2174875"/>
            <a:ext cx="3816424" cy="3951288"/>
          </a:xfrm>
        </p:spPr>
        <p:txBody>
          <a:bodyPr/>
          <a:lstStyle/>
          <a:p>
            <a:r>
              <a:rPr lang="en-GB" noProof="0" dirty="0" smtClean="0"/>
              <a:t>Standard</a:t>
            </a:r>
          </a:p>
          <a:p>
            <a:r>
              <a:rPr lang="en-GB" noProof="0" dirty="0" smtClean="0"/>
              <a:t>Permission control</a:t>
            </a:r>
          </a:p>
          <a:p>
            <a:pPr lvl="1"/>
            <a:r>
              <a:rPr lang="en-GB" noProof="0" dirty="0" smtClean="0"/>
              <a:t>Expiry date &amp; time</a:t>
            </a:r>
          </a:p>
          <a:p>
            <a:r>
              <a:rPr lang="en-GB" noProof="0" dirty="0" smtClean="0"/>
              <a:t>Work offline </a:t>
            </a:r>
          </a:p>
          <a:p>
            <a:r>
              <a:rPr lang="en-GB" noProof="0" dirty="0" smtClean="0"/>
              <a:t>More user freedom and ownership</a:t>
            </a:r>
          </a:p>
          <a:p>
            <a:r>
              <a:rPr lang="en-GB" noProof="0" dirty="0" smtClean="0"/>
              <a:t>Cheaper than DRM</a:t>
            </a:r>
          </a:p>
          <a:p>
            <a:r>
              <a:rPr lang="en-GB" noProof="0" dirty="0" smtClean="0"/>
              <a:t>Extensibility </a:t>
            </a:r>
          </a:p>
          <a:p>
            <a:r>
              <a:rPr lang="en-GB" noProof="0" dirty="0" smtClean="0"/>
              <a:t>Law protection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1" cy="639762"/>
          </a:xfrm>
        </p:spPr>
        <p:txBody>
          <a:bodyPr/>
          <a:lstStyle/>
          <a:p>
            <a:r>
              <a:rPr lang="en-GB" noProof="0" smtClean="0"/>
              <a:t>Cons</a:t>
            </a:r>
            <a:endParaRPr lang="en-GB" noProof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4"/>
          </p:nvPr>
        </p:nvSpPr>
        <p:spPr>
          <a:xfrm>
            <a:off x="4932040" y="2174875"/>
            <a:ext cx="3754761" cy="3951288"/>
          </a:xfrm>
        </p:spPr>
        <p:txBody>
          <a:bodyPr/>
          <a:lstStyle/>
          <a:p>
            <a:r>
              <a:rPr lang="en-GB" noProof="0" smtClean="0"/>
              <a:t>No release date yet</a:t>
            </a:r>
          </a:p>
          <a:p>
            <a:r>
              <a:rPr lang="en-GB" noProof="0" smtClean="0"/>
              <a:t>No decision </a:t>
            </a:r>
          </a:p>
          <a:p>
            <a:r>
              <a:rPr lang="en-GB" noProof="0" smtClean="0"/>
              <a:t>Patent problem</a:t>
            </a:r>
          </a:p>
          <a:p>
            <a:r>
              <a:rPr lang="en-GB" noProof="0" smtClean="0"/>
              <a:t>License/cost unclear</a:t>
            </a:r>
          </a:p>
          <a:p>
            <a:r>
              <a:rPr lang="en-GB" noProof="0" smtClean="0"/>
              <a:t>No recovery from crack</a:t>
            </a:r>
          </a:p>
          <a:p>
            <a:r>
              <a:rPr lang="en-GB" noProof="0" smtClean="0"/>
              <a:t>Open source dilemma</a:t>
            </a:r>
          </a:p>
          <a:p>
            <a:endParaRPr lang="en-GB" noProof="0" smtClean="0"/>
          </a:p>
          <a:p>
            <a:endParaRPr lang="en-GB" noProof="0" smtClean="0"/>
          </a:p>
          <a:p>
            <a:endParaRPr lang="en-GB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971550" y="274638"/>
            <a:ext cx="7715250" cy="1143000"/>
          </a:xfrm>
        </p:spPr>
        <p:txBody>
          <a:bodyPr/>
          <a:lstStyle/>
          <a:p>
            <a:r>
              <a:rPr lang="en-GB" noProof="0" smtClean="0"/>
              <a:t>EPUB Lightweight DRM (IDPF)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85368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xtMedia">
  <a:themeElements>
    <a:clrScheme name="Otsikko ja merki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tsikko ja merkit">
      <a:majorFont>
        <a:latin typeface="Verdana"/>
        <a:ea typeface="ヒラギノ角ゴ ProN W3"/>
        <a:cs typeface="ヒラギノ角ゴ ProN W3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6731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1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/>
            <a:ea typeface="ヒラギノ角ゴ ProN W3"/>
            <a:cs typeface="ヒラギノ角ゴ ProN W3"/>
            <a:sym typeface="Gill San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6731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1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/>
            <a:ea typeface="ヒラギノ角ゴ ProN W3"/>
            <a:cs typeface="ヒラギノ角ゴ ProN W3"/>
            <a:sym typeface="Gill Sans"/>
          </a:defRPr>
        </a:defPPr>
      </a:lstStyle>
    </a:lnDef>
  </a:objectDefaults>
  <a:extraClrSchemeLst>
    <a:extraClrScheme>
      <a:clrScheme name="Otsikko ja merk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nextMedia</Template>
  <TotalTime>2267</TotalTime>
  <Words>954</Words>
  <Application>Microsoft Office PowerPoint</Application>
  <PresentationFormat>On-screen Show (4:3)</PresentationFormat>
  <Paragraphs>205</Paragraphs>
  <Slides>13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nextMedia</vt:lpstr>
      <vt:lpstr>Image</vt:lpstr>
      <vt:lpstr>E-book protection</vt:lpstr>
      <vt:lpstr>PowerPoint Presentation</vt:lpstr>
      <vt:lpstr>PowerPoint Presentation</vt:lpstr>
      <vt:lpstr>PowerPoint Presentation</vt:lpstr>
      <vt:lpstr>Ways to Fight Copyright Infringement</vt:lpstr>
      <vt:lpstr>Ways to Fight Copyright Infringement</vt:lpstr>
      <vt:lpstr>Ways to Fight Copyright Infringement</vt:lpstr>
      <vt:lpstr>Digital Right Management (DRM)</vt:lpstr>
      <vt:lpstr>EPUB Lightweight DRM (IDPF)</vt:lpstr>
      <vt:lpstr>Watermark and Social DRM</vt:lpstr>
      <vt:lpstr>DRM-free</vt:lpstr>
      <vt:lpstr>Conclusion </vt:lpstr>
      <vt:lpstr>Questions / comments</vt:lpstr>
    </vt:vector>
  </TitlesOfParts>
  <Company>Metropolia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DRM</dc:title>
  <dc:creator>Patrick Ausderau</dc:creator>
  <cp:lastModifiedBy>Patrick Ausderau</cp:lastModifiedBy>
  <cp:revision>182</cp:revision>
  <dcterms:created xsi:type="dcterms:W3CDTF">2012-04-22T13:47:11Z</dcterms:created>
  <dcterms:modified xsi:type="dcterms:W3CDTF">2013-02-01T15:06:40Z</dcterms:modified>
</cp:coreProperties>
</file>