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3" r:id="rId23"/>
    <p:sldId id="284" r:id="rId24"/>
    <p:sldId id="285" r:id="rId25"/>
    <p:sldId id="286" r:id="rId26"/>
    <p:sldId id="287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DEA45E-5E19-4707-A049-49A7806D6EDA}">
          <p14:sldIdLst>
            <p14:sldId id="256"/>
            <p14:sldId id="277"/>
          </p14:sldIdLst>
        </p14:section>
        <p14:section name="HeadOptimizedMagnetArray" id="{441E8FC6-4488-4A79-A387-106EEEFF8257}">
          <p14:sldIdLst>
            <p14:sldId id="27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ermanentShimArray" id="{1BC5E107-4477-4DD0-A179-77C42BED7FC3}">
          <p14:sldIdLst>
            <p14:sldId id="278"/>
            <p14:sldId id="263"/>
            <p14:sldId id="264"/>
            <p14:sldId id="265"/>
            <p14:sldId id="266"/>
          </p14:sldIdLst>
        </p14:section>
        <p14:section name="HeadOptimizedGradient" id="{5980FF7D-5F77-4B09-B427-D2B855B0D5D8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HeadOptimizedRFCoil" id="{BE4AE682-AB0F-4873-887B-3A92BE3A2F19}">
          <p14:sldIdLst>
            <p14:sldId id="273"/>
            <p14:sldId id="283"/>
            <p14:sldId id="284"/>
            <p14:sldId id="285"/>
            <p14:sldId id="286"/>
            <p14:sldId id="287"/>
          </p14:sldIdLst>
        </p14:section>
        <p14:section name="BlockMultipoleComp" id="{CB3EEA1C-32EB-4E05-8A75-D50CD33802AD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C2E3-EDED-44DD-881E-5E3755368A46}" type="datetimeFigureOut">
              <a:rPr lang="en-US" smtClean="0"/>
              <a:t>20/06/26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B7B8-2D42-4E28-B344-852FADA2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Magnet/Coil Thesis Code Help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20/06/30</a:t>
            </a:r>
          </a:p>
          <a:p>
            <a:r>
              <a:rPr lang="en-US" dirty="0" smtClean="0"/>
              <a:t>Patrick McDaniel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5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Shim Optimization/CAD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Needs </a:t>
            </a:r>
            <a:r>
              <a:rPr lang="en-US" dirty="0" err="1" smtClean="0"/>
              <a:t>stlwrite</a:t>
            </a:r>
            <a:r>
              <a:rPr lang="en-US" dirty="0"/>
              <a:t> </a:t>
            </a:r>
            <a:r>
              <a:rPr lang="en-US" dirty="0" smtClean="0"/>
              <a:t>(See README.txt)</a:t>
            </a:r>
          </a:p>
          <a:p>
            <a:r>
              <a:rPr lang="en-US" dirty="0" smtClean="0"/>
              <a:t>Run the scripts in the order they’re described in these slides</a:t>
            </a:r>
          </a:p>
          <a:p>
            <a:pPr lvl="1"/>
            <a:r>
              <a:rPr lang="en-US" dirty="0" smtClean="0"/>
              <a:t>Many scripts will generate and save files that will be used by subsequent scripts</a:t>
            </a:r>
          </a:p>
          <a:p>
            <a:pPr lvl="1"/>
            <a:r>
              <a:rPr lang="en-US" dirty="0" smtClean="0"/>
              <a:t>You may need to change filenames in some scripts (</a:t>
            </a:r>
            <a:r>
              <a:rPr lang="en-US" dirty="0" err="1" smtClean="0"/>
              <a:t>eg</a:t>
            </a:r>
            <a:r>
              <a:rPr lang="en-US" dirty="0" smtClean="0"/>
              <a:t> the </a:t>
            </a:r>
            <a:r>
              <a:rPr lang="en-US" dirty="0" err="1" smtClean="0"/>
              <a:t>fmincon</a:t>
            </a:r>
            <a:r>
              <a:rPr lang="en-US" dirty="0" smtClean="0"/>
              <a:t> optimization solutions by default have a timestamp in the filename)</a:t>
            </a:r>
          </a:p>
          <a:p>
            <a:pPr lvl="1"/>
            <a:r>
              <a:rPr lang="en-US" dirty="0" smtClean="0"/>
              <a:t>However, I have pre-generated most of these files</a:t>
            </a:r>
          </a:p>
          <a:p>
            <a:pPr lvl="2"/>
            <a:r>
              <a:rPr lang="en-US" dirty="0" smtClean="0"/>
              <a:t>Usually you can run the scripts in any order, in case you want to only look at one step of the pipeline</a:t>
            </a:r>
          </a:p>
          <a:p>
            <a:pPr lvl="2"/>
            <a:r>
              <a:rPr lang="en-US" dirty="0" smtClean="0"/>
              <a:t>I have not included pre-generate versions of files larger than ~10MB (this is mentioned where relevant in these slides)</a:t>
            </a:r>
          </a:p>
          <a:p>
            <a:r>
              <a:rPr lang="en-US" dirty="0"/>
              <a:t>The basic Inventor CAD model of the </a:t>
            </a:r>
            <a:r>
              <a:rPr lang="en-US" dirty="0" smtClean="0"/>
              <a:t>shim magnet </a:t>
            </a:r>
            <a:r>
              <a:rPr lang="en-US" dirty="0"/>
              <a:t>array former is in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PermanentShimArray</a:t>
            </a:r>
            <a:r>
              <a:rPr lang="en-US" dirty="0" smtClean="0"/>
              <a:t>/</a:t>
            </a:r>
            <a:r>
              <a:rPr lang="en-US" dirty="0" err="1" smtClean="0"/>
              <a:t>ShimFormerBase</a:t>
            </a:r>
            <a:r>
              <a:rPr lang="en-US" dirty="0" smtClean="0"/>
              <a:t>_*.</a:t>
            </a:r>
            <a:r>
              <a:rPr lang="en-US" dirty="0" err="1"/>
              <a:t>ipt</a:t>
            </a:r>
            <a:endParaRPr lang="en-US" dirty="0"/>
          </a:p>
          <a:p>
            <a:pPr lvl="1"/>
            <a:r>
              <a:rPr lang="en-US" dirty="0"/>
              <a:t>Used for STL binary operations (see thesis)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1: ShimPerm_ptsROI_200110_v01.m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ROI points and shim magnet geometry</a:t>
            </a:r>
          </a:p>
          <a:p>
            <a:pPr lvl="1"/>
            <a:r>
              <a:rPr lang="en-US" dirty="0" smtClean="0"/>
              <a:t>Creates magnet locations/angles (uses manually-chosen, hard-coded positions)</a:t>
            </a:r>
          </a:p>
          <a:p>
            <a:pPr lvl="1"/>
            <a:r>
              <a:rPr lang="en-US" dirty="0" smtClean="0"/>
              <a:t>Uses same ROI </a:t>
            </a:r>
            <a:r>
              <a:rPr lang="en-US" dirty="0" smtClean="0"/>
              <a:t>as original magnet design</a:t>
            </a:r>
          </a:p>
          <a:p>
            <a:pPr lvl="1"/>
            <a:r>
              <a:rPr lang="en-US" dirty="0" smtClean="0"/>
              <a:t>Saves needed parameters in ./</a:t>
            </a:r>
            <a:r>
              <a:rPr lang="en-US" dirty="0" err="1" smtClean="0"/>
              <a:t>precomp</a:t>
            </a:r>
            <a:r>
              <a:rPr lang="en-US" dirty="0" smtClean="0"/>
              <a:t>/ShimROI_200110_v01.mat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7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2: ShimPerm_genD_200110_v01.m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field computation matrices/loads target field</a:t>
            </a:r>
          </a:p>
          <a:p>
            <a:pPr lvl="1"/>
            <a:r>
              <a:rPr lang="en-US" dirty="0" smtClean="0"/>
              <a:t>Creates dipole matrices for ROI surface field computation (faster, in-optimization)</a:t>
            </a:r>
            <a:r>
              <a:rPr lang="en-US" dirty="0"/>
              <a:t> </a:t>
            </a:r>
            <a:r>
              <a:rPr lang="en-US" dirty="0" smtClean="0"/>
              <a:t>and for ROI volume field computation (slower, only for plotting field map)</a:t>
            </a:r>
          </a:p>
          <a:p>
            <a:pPr lvl="1"/>
            <a:r>
              <a:rPr lang="en-US" dirty="0" smtClean="0"/>
              <a:t>Compressed D-matrices to only compute field component aligned with measured B0</a:t>
            </a:r>
          </a:p>
          <a:p>
            <a:pPr lvl="1"/>
            <a:r>
              <a:rPr lang="en-US" dirty="0" smtClean="0"/>
              <a:t>Loads measured field map from ./</a:t>
            </a:r>
            <a:r>
              <a:rPr lang="en-US" dirty="0" err="1" smtClean="0"/>
              <a:t>precomp</a:t>
            </a:r>
            <a:r>
              <a:rPr lang="en-US" dirty="0" smtClean="0"/>
              <a:t>/Bxyz_ROI_200110_v01.mat for use as target field; Note: this field map was measured on a physical magnet in lab, and has no relationship to the result </a:t>
            </a:r>
            <a:r>
              <a:rPr lang="en-US" dirty="0" err="1" smtClean="0"/>
              <a:t>HeadOptimizedMagnetArray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Saves everything in ./</a:t>
            </a:r>
            <a:r>
              <a:rPr lang="en-US" dirty="0" err="1" smtClean="0"/>
              <a:t>precomp</a:t>
            </a:r>
            <a:r>
              <a:rPr lang="en-US" dirty="0" smtClean="0"/>
              <a:t>/D1comp_200110_v01.mat</a:t>
            </a:r>
          </a:p>
        </p:txBody>
      </p:sp>
    </p:spTree>
    <p:extLst>
      <p:ext uri="{BB962C8B-B14F-4D97-AF65-F5344CB8AC3E}">
        <p14:creationId xmlns:p14="http://schemas.microsoft.com/office/powerpoint/2010/main" val="367701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3: optrun_jotunn_200110_v05p3_3opts.m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shim optimization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ga</a:t>
            </a:r>
            <a:r>
              <a:rPr lang="en-US" dirty="0" smtClean="0"/>
              <a:t> with 3 block options</a:t>
            </a:r>
          </a:p>
          <a:p>
            <a:pPr lvl="1"/>
            <a:r>
              <a:rPr lang="en-US" dirty="0" smtClean="0"/>
              <a:t>Saves working solution at each iteration of optimization in ./</a:t>
            </a:r>
            <a:r>
              <a:rPr lang="en-US" dirty="0" err="1" smtClean="0"/>
              <a:t>Mout_tmp_save.mat</a:t>
            </a:r>
            <a:endParaRPr lang="en-US" dirty="0" smtClean="0"/>
          </a:p>
          <a:p>
            <a:pPr lvl="1"/>
            <a:r>
              <a:rPr lang="en-US" dirty="0" smtClean="0"/>
              <a:t>Saves results from each </a:t>
            </a:r>
            <a:r>
              <a:rPr lang="en-US" dirty="0" err="1" smtClean="0"/>
              <a:t>ga</a:t>
            </a:r>
            <a:r>
              <a:rPr lang="en-US" dirty="0" smtClean="0"/>
              <a:t> repetition in ./</a:t>
            </a:r>
            <a:r>
              <a:rPr lang="en-US" dirty="0" err="1" smtClean="0"/>
              <a:t>optresults</a:t>
            </a:r>
            <a:r>
              <a:rPr lang="en-US" dirty="0" smtClean="0"/>
              <a:t>/</a:t>
            </a:r>
            <a:r>
              <a:rPr lang="en-US" dirty="0" err="1" smtClean="0"/>
              <a:t>Mout</a:t>
            </a:r>
            <a:r>
              <a:rPr lang="en-US" dirty="0" smtClean="0"/>
              <a:t>_*.mat</a:t>
            </a:r>
          </a:p>
          <a:p>
            <a:r>
              <a:rPr lang="en-US" dirty="0"/>
              <a:t>NOTE: you will not be able to run this code without running </a:t>
            </a:r>
            <a:r>
              <a:rPr lang="en-US" dirty="0" err="1" smtClean="0"/>
              <a:t>ShimPerm_genD</a:t>
            </a:r>
            <a:r>
              <a:rPr lang="en-US" dirty="0" smtClean="0"/>
              <a:t>_* first</a:t>
            </a:r>
            <a:endParaRPr lang="en-US" dirty="0"/>
          </a:p>
          <a:p>
            <a:pPr lvl="1"/>
            <a:r>
              <a:rPr lang="en-US" dirty="0" err="1"/>
              <a:t>optrun</a:t>
            </a:r>
            <a:r>
              <a:rPr lang="en-US" dirty="0"/>
              <a:t>_* needs matrices generated by </a:t>
            </a:r>
            <a:r>
              <a:rPr lang="en-US" dirty="0" err="1" smtClean="0"/>
              <a:t>ShimPerm_genD</a:t>
            </a:r>
            <a:r>
              <a:rPr lang="en-US" dirty="0" smtClean="0"/>
              <a:t>_*</a:t>
            </a:r>
            <a:endParaRPr lang="en-US" dirty="0"/>
          </a:p>
          <a:p>
            <a:pPr lvl="1"/>
            <a:r>
              <a:rPr lang="en-US" dirty="0"/>
              <a:t>These matrices are not included in the toolbox because some are </a:t>
            </a:r>
            <a:r>
              <a:rPr lang="en-US" dirty="0" smtClean="0"/>
              <a:t>large in size</a:t>
            </a:r>
          </a:p>
        </p:txBody>
      </p:sp>
    </p:spTree>
    <p:extLst>
      <p:ext uri="{BB962C8B-B14F-4D97-AF65-F5344CB8AC3E}">
        <p14:creationId xmlns:p14="http://schemas.microsoft.com/office/powerpoint/2010/main" val="119375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4: proc_results_200110_v05p3.m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results from shim </a:t>
            </a:r>
            <a:r>
              <a:rPr lang="en-US" dirty="0" err="1" smtClean="0"/>
              <a:t>ga</a:t>
            </a:r>
            <a:endParaRPr lang="en-US" dirty="0" smtClean="0"/>
          </a:p>
          <a:p>
            <a:pPr lvl="1"/>
            <a:r>
              <a:rPr lang="en-US" dirty="0" smtClean="0"/>
              <a:t>Finds best solution from all repetitions of the optimization; plots it</a:t>
            </a:r>
            <a:endParaRPr lang="en-US" dirty="0"/>
          </a:p>
          <a:p>
            <a:pPr lvl="1"/>
            <a:r>
              <a:rPr lang="en-US" dirty="0" smtClean="0"/>
              <a:t>Converts middle block option into “empty” block (see thesis for info)</a:t>
            </a:r>
          </a:p>
          <a:p>
            <a:pPr lvl="1"/>
            <a:r>
              <a:rPr lang="en-US" dirty="0" smtClean="0"/>
              <a:t>Plots shim blocks as volume mesh</a:t>
            </a:r>
          </a:p>
          <a:p>
            <a:pPr lvl="1"/>
            <a:r>
              <a:rPr lang="en-US" dirty="0" smtClean="0"/>
              <a:t>Saves STLs of shims blocks, with mechanical tolerance, with extension for inserting block</a:t>
            </a:r>
          </a:p>
          <a:p>
            <a:pPr lvl="1"/>
            <a:r>
              <a:rPr lang="en-US" dirty="0" smtClean="0"/>
              <a:t>Saves BS file of shim magnets (for </a:t>
            </a:r>
            <a:r>
              <a:rPr lang="en-US" dirty="0" err="1" smtClean="0"/>
              <a:t>Biot</a:t>
            </a:r>
            <a:r>
              <a:rPr lang="en-US" dirty="0" smtClean="0"/>
              <a:t>-Savart program)</a:t>
            </a:r>
          </a:p>
          <a:p>
            <a:pPr lvl="2"/>
            <a:r>
              <a:rPr lang="en-US" dirty="0" smtClean="0"/>
              <a:t>Saves: ./</a:t>
            </a:r>
            <a:r>
              <a:rPr lang="en-US" dirty="0" err="1" smtClean="0"/>
              <a:t>Bsfiles</a:t>
            </a:r>
            <a:r>
              <a:rPr lang="en-US" dirty="0" smtClean="0"/>
              <a:t>/BSmodel_Shim_Raw_200626.biot -&gt; unmodified result from optimization</a:t>
            </a:r>
          </a:p>
          <a:p>
            <a:pPr lvl="2"/>
            <a:r>
              <a:rPr lang="en-US" dirty="0" smtClean="0"/>
              <a:t>Saves: ./</a:t>
            </a:r>
            <a:r>
              <a:rPr lang="en-US" dirty="0" err="1" smtClean="0"/>
              <a:t>Bsfiles</a:t>
            </a:r>
            <a:r>
              <a:rPr lang="en-US" dirty="0" smtClean="0"/>
              <a:t>/Bsmodel_Shim_NoZero_200626.biot -&gt; processed to remove zero-volume blocks; convert “middle size” blocks to “empty blocks” (see thesis). Use this *.</a:t>
            </a:r>
            <a:r>
              <a:rPr lang="en-US" dirty="0" err="1" smtClean="0"/>
              <a:t>biot</a:t>
            </a:r>
            <a:r>
              <a:rPr lang="en-US" dirty="0" smtClean="0"/>
              <a:t> file for simulation.</a:t>
            </a:r>
          </a:p>
        </p:txBody>
      </p:sp>
    </p:spTree>
    <p:extLst>
      <p:ext uri="{BB962C8B-B14F-4D97-AF65-F5344CB8AC3E}">
        <p14:creationId xmlns:p14="http://schemas.microsoft.com/office/powerpoint/2010/main" val="55037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Coil Optimization/CAD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Needs </a:t>
            </a:r>
            <a:r>
              <a:rPr lang="en-US" dirty="0" err="1" smtClean="0"/>
              <a:t>Yalmip</a:t>
            </a:r>
            <a:r>
              <a:rPr lang="en-US" dirty="0" smtClean="0"/>
              <a:t>, </a:t>
            </a:r>
            <a:r>
              <a:rPr lang="en-US" dirty="0" err="1" smtClean="0"/>
              <a:t>regu</a:t>
            </a:r>
            <a:r>
              <a:rPr lang="en-US" dirty="0" smtClean="0"/>
              <a:t>, </a:t>
            </a:r>
            <a:r>
              <a:rPr lang="en-US" dirty="0" err="1" smtClean="0"/>
              <a:t>coildesign_master</a:t>
            </a:r>
            <a:r>
              <a:rPr lang="en-US" dirty="0" smtClean="0"/>
              <a:t>, and </a:t>
            </a:r>
            <a:r>
              <a:rPr lang="en-US" dirty="0" err="1" smtClean="0"/>
              <a:t>sphericalharmonics</a:t>
            </a:r>
            <a:r>
              <a:rPr lang="en-US" dirty="0" smtClean="0"/>
              <a:t> toolboxes (See README.txt)</a:t>
            </a:r>
          </a:p>
          <a:p>
            <a:r>
              <a:rPr lang="en-US" dirty="0" smtClean="0"/>
              <a:t>Three sets of scripts, for x, y, and z coils (will only provide instructions for </a:t>
            </a:r>
            <a:r>
              <a:rPr lang="en-US" dirty="0" err="1" smtClean="0"/>
              <a:t>Gx</a:t>
            </a:r>
            <a:r>
              <a:rPr lang="en-US" dirty="0" smtClean="0"/>
              <a:t> coil in these slides; things are the same for the other two coils)</a:t>
            </a:r>
          </a:p>
          <a:p>
            <a:r>
              <a:rPr lang="en-US" dirty="0"/>
              <a:t>The scripts are written to be run in the order described by the slides</a:t>
            </a:r>
          </a:p>
          <a:p>
            <a:pPr lvl="1"/>
            <a:r>
              <a:rPr lang="en-US" dirty="0"/>
              <a:t>Many scripts will generate and save files that will be used by subsequent scripts</a:t>
            </a:r>
          </a:p>
          <a:p>
            <a:pPr lvl="1"/>
            <a:r>
              <a:rPr lang="en-US" dirty="0"/>
              <a:t>However, I have pre-generated all these files (for the Gradient coil examples)</a:t>
            </a:r>
          </a:p>
          <a:p>
            <a:pPr lvl="2"/>
            <a:r>
              <a:rPr lang="en-US" dirty="0"/>
              <a:t>Thus, you can actually run these scripts in any order that you want, in case you’re most interested in a particular part of the processing pipeline</a:t>
            </a:r>
            <a:r>
              <a:rPr lang="en-US" dirty="0" smtClean="0"/>
              <a:t>.</a:t>
            </a:r>
          </a:p>
          <a:p>
            <a:r>
              <a:rPr lang="en-US" dirty="0"/>
              <a:t>The basic Inventor CAD </a:t>
            </a:r>
            <a:r>
              <a:rPr lang="en-US" dirty="0" smtClean="0"/>
              <a:t>models </a:t>
            </a:r>
            <a:r>
              <a:rPr lang="en-US" dirty="0"/>
              <a:t>of the </a:t>
            </a:r>
            <a:r>
              <a:rPr lang="en-US" dirty="0" smtClean="0"/>
              <a:t>Gradient coil former are </a:t>
            </a:r>
            <a:r>
              <a:rPr lang="en-US" dirty="0"/>
              <a:t>in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GradientCoils</a:t>
            </a:r>
            <a:r>
              <a:rPr lang="en-US" dirty="0" smtClean="0"/>
              <a:t>/</a:t>
            </a:r>
            <a:r>
              <a:rPr lang="en-US" dirty="0" err="1" smtClean="0"/>
              <a:t>GradFormerBase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(the main section) and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GradientCoils</a:t>
            </a:r>
            <a:r>
              <a:rPr lang="en-US" dirty="0" smtClean="0"/>
              <a:t>/</a:t>
            </a:r>
            <a:r>
              <a:rPr lang="en-US" dirty="0" err="1" smtClean="0"/>
              <a:t>GxFrontplate_base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(the front-plate section)</a:t>
            </a:r>
            <a:endParaRPr lang="en-US" dirty="0"/>
          </a:p>
          <a:p>
            <a:pPr lvl="1"/>
            <a:r>
              <a:rPr lang="en-US" dirty="0"/>
              <a:t>Used for STL binary operations (see thesis)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1: genMesh_Gx_190613_v03.m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the mesh on which to design the </a:t>
            </a:r>
            <a:r>
              <a:rPr lang="en-US" dirty="0" err="1" smtClean="0"/>
              <a:t>Gx</a:t>
            </a:r>
            <a:r>
              <a:rPr lang="en-US" dirty="0" smtClean="0"/>
              <a:t> coil</a:t>
            </a:r>
            <a:endParaRPr lang="en-US" dirty="0"/>
          </a:p>
          <a:p>
            <a:pPr lvl="1"/>
            <a:r>
              <a:rPr lang="en-US" dirty="0" smtClean="0"/>
              <a:t>Saves the mesh as a blender *.</a:t>
            </a:r>
            <a:r>
              <a:rPr lang="en-US" dirty="0" err="1" smtClean="0"/>
              <a:t>obj</a:t>
            </a:r>
            <a:r>
              <a:rPr lang="en-US" dirty="0" smtClean="0"/>
              <a:t> file in: ./mesh/meshGx_Example_200626.obj</a:t>
            </a:r>
          </a:p>
        </p:txBody>
      </p:sp>
    </p:spTree>
    <p:extLst>
      <p:ext uri="{BB962C8B-B14F-4D97-AF65-F5344CB8AC3E}">
        <p14:creationId xmlns:p14="http://schemas.microsoft.com/office/powerpoint/2010/main" val="81044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</a:t>
            </a:r>
            <a:r>
              <a:rPr lang="en-US" sz="4000" dirty="0"/>
              <a:t>: </a:t>
            </a:r>
            <a:r>
              <a:rPr lang="en-US" sz="4000" dirty="0" smtClean="0"/>
              <a:t>OptSetupGx_190613_v03p2.m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the ROI, coil geometry, Optimization settings,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Based on example scripts in Gael </a:t>
            </a:r>
            <a:r>
              <a:rPr lang="en-US" dirty="0" err="1" smtClean="0"/>
              <a:t>Bringout’s</a:t>
            </a:r>
            <a:r>
              <a:rPr lang="en-US" dirty="0" smtClean="0"/>
              <a:t> coil design toolbox</a:t>
            </a:r>
          </a:p>
          <a:p>
            <a:pPr lvl="1"/>
            <a:r>
              <a:rPr lang="en-US" dirty="0" smtClean="0"/>
              <a:t>Loads mesh from ./mesh/</a:t>
            </a:r>
            <a:r>
              <a:rPr lang="en-US" dirty="0" err="1" smtClean="0"/>
              <a:t>meshGx</a:t>
            </a:r>
            <a:r>
              <a:rPr lang="en-US" dirty="0" smtClean="0"/>
              <a:t>_*</a:t>
            </a:r>
          </a:p>
          <a:p>
            <a:pPr lvl="1"/>
            <a:r>
              <a:rPr lang="en-US" dirty="0" smtClean="0"/>
              <a:t>Saves 2 files: (1) OptSetupGx_Example_200626.mat ; (2) coil_OptSetupGx_Example_200626.mat</a:t>
            </a:r>
          </a:p>
          <a:p>
            <a:pPr lvl="1"/>
            <a:r>
              <a:rPr lang="en-US" dirty="0" smtClean="0"/>
              <a:t>Both files are used by the optimization script</a:t>
            </a:r>
          </a:p>
        </p:txBody>
      </p:sp>
    </p:spTree>
    <p:extLst>
      <p:ext uri="{BB962C8B-B14F-4D97-AF65-F5344CB8AC3E}">
        <p14:creationId xmlns:p14="http://schemas.microsoft.com/office/powerpoint/2010/main" val="359448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</a:t>
            </a:r>
            <a:r>
              <a:rPr lang="en-US" sz="4000" dirty="0" smtClean="0"/>
              <a:t>: OptRunGx_190613_v03p2.m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optimization; saves the optimized stream function solution</a:t>
            </a:r>
          </a:p>
          <a:p>
            <a:pPr lvl="1"/>
            <a:r>
              <a:rPr lang="en-US" dirty="0" smtClean="0"/>
              <a:t>Based on scripts in Gael </a:t>
            </a:r>
            <a:r>
              <a:rPr lang="en-US" dirty="0" err="1" smtClean="0"/>
              <a:t>Bringout’s</a:t>
            </a:r>
            <a:r>
              <a:rPr lang="en-US" dirty="0" smtClean="0"/>
              <a:t> coil design toolbox</a:t>
            </a:r>
          </a:p>
          <a:p>
            <a:pPr lvl="1"/>
            <a:r>
              <a:rPr lang="en-US" dirty="0" smtClean="0"/>
              <a:t>Saves the resulting stream function / geometry info in ./</a:t>
            </a:r>
            <a:r>
              <a:rPr lang="en-US" dirty="0" err="1" smtClean="0"/>
              <a:t>optresults</a:t>
            </a:r>
            <a:r>
              <a:rPr lang="en-US" dirty="0" smtClean="0"/>
              <a:t>/Gx_coil_red_Example_200626.mat</a:t>
            </a:r>
          </a:p>
        </p:txBody>
      </p:sp>
    </p:spTree>
    <p:extLst>
      <p:ext uri="{BB962C8B-B14F-4D97-AF65-F5344CB8AC3E}">
        <p14:creationId xmlns:p14="http://schemas.microsoft.com/office/powerpoint/2010/main" val="317880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</a:t>
            </a:r>
            <a:r>
              <a:rPr lang="en-US" sz="4000" dirty="0" smtClean="0"/>
              <a:t>: procGx_190613_v03p2.m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the optimized stream function into a discrete set of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Loads ./</a:t>
            </a:r>
            <a:r>
              <a:rPr lang="en-US" dirty="0" err="1" smtClean="0"/>
              <a:t>optresults</a:t>
            </a:r>
            <a:r>
              <a:rPr lang="en-US" dirty="0" smtClean="0"/>
              <a:t>/Gx_coil_red_Example_200626.mat</a:t>
            </a:r>
          </a:p>
          <a:p>
            <a:pPr lvl="1"/>
            <a:r>
              <a:rPr lang="en-US" dirty="0" err="1" smtClean="0"/>
              <a:t>Upsamples</a:t>
            </a:r>
            <a:r>
              <a:rPr lang="en-US" dirty="0"/>
              <a:t> </a:t>
            </a:r>
            <a:r>
              <a:rPr lang="en-US" dirty="0" smtClean="0"/>
              <a:t>the solution onto a higher-res mesh; projects it onto a flat surface; computes </a:t>
            </a:r>
            <a:r>
              <a:rPr lang="en-US" dirty="0" err="1" smtClean="0"/>
              <a:t>isocontours</a:t>
            </a:r>
            <a:r>
              <a:rPr lang="en-US" dirty="0" smtClean="0"/>
              <a:t>; projects back onto coil geometry surface</a:t>
            </a:r>
          </a:p>
          <a:p>
            <a:pPr lvl="1"/>
            <a:r>
              <a:rPr lang="en-US" dirty="0" smtClean="0"/>
              <a:t>Plots </a:t>
            </a:r>
            <a:r>
              <a:rPr lang="en-US" dirty="0" err="1" smtClean="0"/>
              <a:t>upsampled</a:t>
            </a:r>
            <a:r>
              <a:rPr lang="en-US" dirty="0" smtClean="0"/>
              <a:t> stream function, </a:t>
            </a:r>
            <a:r>
              <a:rPr lang="en-US" dirty="0" err="1" smtClean="0"/>
              <a:t>isocontour</a:t>
            </a:r>
            <a:r>
              <a:rPr lang="en-US" dirty="0" smtClean="0"/>
              <a:t> sets, etc.</a:t>
            </a:r>
          </a:p>
          <a:p>
            <a:pPr lvl="1"/>
            <a:r>
              <a:rPr lang="en-US" dirty="0" smtClean="0"/>
              <a:t>NOTE: this can take some time, and makes some very memory-intensive plots (sorry)</a:t>
            </a:r>
          </a:p>
          <a:p>
            <a:pPr lvl="1"/>
            <a:r>
              <a:rPr lang="en-US" dirty="0" smtClean="0"/>
              <a:t>Saves resulting </a:t>
            </a:r>
            <a:r>
              <a:rPr lang="en-US" dirty="0" err="1" smtClean="0"/>
              <a:t>isocontours</a:t>
            </a:r>
            <a:r>
              <a:rPr lang="en-US" dirty="0" smtClean="0"/>
              <a:t> in ./</a:t>
            </a:r>
            <a:r>
              <a:rPr lang="en-US" dirty="0" err="1" smtClean="0"/>
              <a:t>optresults</a:t>
            </a:r>
            <a:r>
              <a:rPr lang="en-US" dirty="0" smtClean="0"/>
              <a:t>/cont_Gx_all_Example_200626.mat</a:t>
            </a:r>
          </a:p>
          <a:p>
            <a:pPr lvl="1"/>
            <a:r>
              <a:rPr lang="en-US" dirty="0" smtClean="0"/>
              <a:t>Saves a *.</a:t>
            </a:r>
            <a:r>
              <a:rPr lang="en-US" dirty="0" err="1" smtClean="0"/>
              <a:t>biot</a:t>
            </a:r>
            <a:r>
              <a:rPr lang="en-US" dirty="0" smtClean="0"/>
              <a:t> file (for </a:t>
            </a:r>
            <a:r>
              <a:rPr lang="en-US" dirty="0" err="1" smtClean="0"/>
              <a:t>Biot</a:t>
            </a:r>
            <a:r>
              <a:rPr lang="en-US" dirty="0" smtClean="0"/>
              <a:t>-Savart simulation) in ./</a:t>
            </a:r>
            <a:r>
              <a:rPr lang="en-US" dirty="0" err="1" smtClean="0"/>
              <a:t>Bsfiles</a:t>
            </a:r>
            <a:r>
              <a:rPr lang="en-US" dirty="0" smtClean="0"/>
              <a:t>/~</a:t>
            </a:r>
          </a:p>
        </p:txBody>
      </p:sp>
    </p:spTree>
    <p:extLst>
      <p:ext uri="{BB962C8B-B14F-4D97-AF65-F5344CB8AC3E}">
        <p14:creationId xmlns:p14="http://schemas.microsoft.com/office/powerpoint/2010/main" val="8239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README.txt file has some basic info</a:t>
            </a:r>
          </a:p>
          <a:p>
            <a:r>
              <a:rPr lang="en-US" dirty="0" smtClean="0"/>
              <a:t>The different sections of this *.</a:t>
            </a:r>
            <a:r>
              <a:rPr lang="en-US" dirty="0" err="1" smtClean="0"/>
              <a:t>pptx</a:t>
            </a:r>
            <a:r>
              <a:rPr lang="en-US" dirty="0" smtClean="0"/>
              <a:t> file give an overview of the five examples included </a:t>
            </a:r>
            <a:r>
              <a:rPr lang="en-US" smtClean="0"/>
              <a:t>with this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5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5</a:t>
            </a:r>
            <a:r>
              <a:rPr lang="en-US" sz="4000" dirty="0" smtClean="0"/>
              <a:t>: STLgenGx_190616_v05_191008_v04.m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Turns the set of 1D </a:t>
            </a:r>
            <a:r>
              <a:rPr lang="en-US" dirty="0" err="1" smtClean="0"/>
              <a:t>isocontours</a:t>
            </a:r>
            <a:r>
              <a:rPr lang="en-US" dirty="0" smtClean="0"/>
              <a:t> into 2D+3D STL models of the coil wire windings</a:t>
            </a:r>
          </a:p>
          <a:p>
            <a:pPr lvl="1"/>
            <a:r>
              <a:rPr lang="en-US" dirty="0" smtClean="0"/>
              <a:t>Loads ./</a:t>
            </a:r>
            <a:r>
              <a:rPr lang="en-US" dirty="0"/>
              <a:t> </a:t>
            </a:r>
            <a:r>
              <a:rPr lang="en-US" dirty="0" err="1"/>
              <a:t>optresults</a:t>
            </a:r>
            <a:r>
              <a:rPr lang="en-US" dirty="0"/>
              <a:t>/cont_Gx_all_Example_200626.mat</a:t>
            </a:r>
            <a:endParaRPr lang="en-US" dirty="0" smtClean="0"/>
          </a:p>
          <a:p>
            <a:pPr lvl="1"/>
            <a:r>
              <a:rPr lang="en-US" dirty="0" smtClean="0"/>
              <a:t>Uses info about the mesh geometry to compute tangent + normal vectors to all the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Performs decimation, smoothing, </a:t>
            </a:r>
            <a:r>
              <a:rPr lang="en-US" dirty="0" err="1" smtClean="0"/>
              <a:t>etc</a:t>
            </a:r>
            <a:r>
              <a:rPr lang="en-US" dirty="0" smtClean="0"/>
              <a:t> operations on the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Saves a 2D STL model of the windings in ./STL/STL2D/Gx2D_190916_v05_191008_v04.mat</a:t>
            </a:r>
          </a:p>
          <a:p>
            <a:pPr lvl="1"/>
            <a:r>
              <a:rPr lang="en-US" dirty="0" smtClean="0"/>
              <a:t>Saves a 3D STL model of all windings in: </a:t>
            </a:r>
            <a:r>
              <a:rPr lang="en-US" dirty="0"/>
              <a:t>./</a:t>
            </a:r>
            <a:r>
              <a:rPr lang="en-US" dirty="0" smtClean="0"/>
              <a:t>STL/STL3D/Gx_191008_v05p4_3d.mat</a:t>
            </a:r>
          </a:p>
          <a:p>
            <a:pPr lvl="1"/>
            <a:r>
              <a:rPr lang="en-US" dirty="0" smtClean="0"/>
              <a:t>Saves separate 3D STLs for each individual winding in: ./STL/</a:t>
            </a:r>
            <a:r>
              <a:rPr lang="en-US" dirty="0" err="1" smtClean="0"/>
              <a:t>Gx_sep</a:t>
            </a:r>
            <a:r>
              <a:rPr lang="en-US" dirty="0" smtClean="0"/>
              <a:t>/~ (This allows you to process the windings separately, and avoids self-intersections as may arise when putting all the windings in a single STL file)</a:t>
            </a:r>
          </a:p>
        </p:txBody>
      </p:sp>
    </p:spTree>
    <p:extLst>
      <p:ext uri="{BB962C8B-B14F-4D97-AF65-F5344CB8AC3E}">
        <p14:creationId xmlns:p14="http://schemas.microsoft.com/office/powerpoint/2010/main" val="265553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Coil Optimization/CAD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Needs </a:t>
            </a:r>
            <a:r>
              <a:rPr lang="en-US" dirty="0" err="1" smtClean="0"/>
              <a:t>Yalmip</a:t>
            </a:r>
            <a:r>
              <a:rPr lang="en-US" dirty="0" smtClean="0"/>
              <a:t>, </a:t>
            </a:r>
            <a:r>
              <a:rPr lang="en-US" dirty="0" err="1" smtClean="0"/>
              <a:t>regu</a:t>
            </a:r>
            <a:r>
              <a:rPr lang="en-US" dirty="0" smtClean="0"/>
              <a:t>, </a:t>
            </a:r>
            <a:r>
              <a:rPr lang="en-US" dirty="0" err="1" smtClean="0"/>
              <a:t>coildesign_master</a:t>
            </a:r>
            <a:r>
              <a:rPr lang="en-US" dirty="0" smtClean="0"/>
              <a:t>, and </a:t>
            </a:r>
            <a:r>
              <a:rPr lang="en-US" dirty="0" err="1" smtClean="0"/>
              <a:t>sphericalharmonics</a:t>
            </a:r>
            <a:r>
              <a:rPr lang="en-US" dirty="0" smtClean="0"/>
              <a:t> toolboxes (See README.txt)</a:t>
            </a:r>
          </a:p>
          <a:p>
            <a:r>
              <a:rPr lang="en-US" dirty="0" smtClean="0"/>
              <a:t>The scripts are written to be run in the order described by the slides</a:t>
            </a:r>
          </a:p>
          <a:p>
            <a:pPr lvl="1"/>
            <a:r>
              <a:rPr lang="en-US" dirty="0"/>
              <a:t>Many scripts will generate and save files that will be used by subsequent scripts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 have pre-generated </a:t>
            </a:r>
            <a:r>
              <a:rPr lang="en-US" dirty="0" smtClean="0"/>
              <a:t>all these files (for the RF coil examples)</a:t>
            </a:r>
          </a:p>
          <a:p>
            <a:pPr lvl="2"/>
            <a:r>
              <a:rPr lang="en-US" dirty="0" smtClean="0"/>
              <a:t>Thus, you can actually run these scripts in any order that you want, in case you’re most interested in a particular part of the processing pipeline.</a:t>
            </a:r>
            <a:endParaRPr lang="en-US" dirty="0"/>
          </a:p>
          <a:p>
            <a:r>
              <a:rPr lang="en-US" dirty="0"/>
              <a:t>The basic Inventor CAD model of the </a:t>
            </a:r>
            <a:r>
              <a:rPr lang="en-US" dirty="0" smtClean="0"/>
              <a:t>RF Coil former </a:t>
            </a:r>
            <a:r>
              <a:rPr lang="en-US" dirty="0"/>
              <a:t>is in </a:t>
            </a:r>
            <a:r>
              <a:rPr lang="en-US" dirty="0" smtClean="0"/>
              <a:t>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Rfcoil</a:t>
            </a:r>
            <a:r>
              <a:rPr lang="en-US" dirty="0" smtClean="0"/>
              <a:t>/</a:t>
            </a:r>
            <a:r>
              <a:rPr lang="en-US" dirty="0" err="1" smtClean="0"/>
              <a:t>Helmet_panel_base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(“tiles” for the actual windings)</a:t>
            </a:r>
            <a:endParaRPr lang="en-US" dirty="0"/>
          </a:p>
          <a:p>
            <a:pPr lvl="1"/>
            <a:r>
              <a:rPr lang="en-US" dirty="0"/>
              <a:t>Used for STL binary operations (see thesis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included is: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Rfcoil</a:t>
            </a:r>
            <a:r>
              <a:rPr lang="en-US" dirty="0" smtClean="0"/>
              <a:t>/</a:t>
            </a:r>
            <a:r>
              <a:rPr lang="en-US" dirty="0" err="1" smtClean="0"/>
              <a:t>Helmet_risertool_derive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(the helmet in which the “tiles” get epoxied)</a:t>
            </a:r>
          </a:p>
          <a:p>
            <a:r>
              <a:rPr lang="en-US" dirty="0" smtClean="0"/>
              <a:t>Instructions for how to get started with the RF coil scripts can be found in the README.txt file in ~/</a:t>
            </a:r>
            <a:r>
              <a:rPr lang="en-US" dirty="0" err="1" smtClean="0"/>
              <a:t>ExampleScripts</a:t>
            </a:r>
            <a:r>
              <a:rPr lang="en-US" dirty="0" smtClean="0"/>
              <a:t>/</a:t>
            </a:r>
            <a:r>
              <a:rPr lang="en-US" dirty="0" err="1" smtClean="0"/>
              <a:t>HeadOptimizedRFCoil</a:t>
            </a:r>
            <a:r>
              <a:rPr lang="en-US" dirty="0" smtClean="0"/>
              <a:t>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96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1: genMesh_import_RF_200119_v01.m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the mesh on which to design the RF coil</a:t>
            </a:r>
          </a:p>
          <a:p>
            <a:pPr lvl="1"/>
            <a:r>
              <a:rPr lang="en-US" dirty="0" smtClean="0"/>
              <a:t>Loads the numerically-generated mesh in </a:t>
            </a:r>
            <a:r>
              <a:rPr lang="en-US" dirty="0"/>
              <a:t>./</a:t>
            </a:r>
            <a:r>
              <a:rPr lang="en-US" dirty="0" err="1" smtClean="0"/>
              <a:t>mesh_import</a:t>
            </a:r>
            <a:r>
              <a:rPr lang="en-US" dirty="0" smtClean="0"/>
              <a:t>/Helmet_v6p1_RFsurfonly_200119_v02_meter_bin.stl </a:t>
            </a:r>
          </a:p>
          <a:p>
            <a:pPr lvl="1"/>
            <a:r>
              <a:rPr lang="en-US" dirty="0" smtClean="0"/>
              <a:t>Combines this mesh with an analytically-generated one to make a new mesh (see thesis)</a:t>
            </a:r>
          </a:p>
          <a:p>
            <a:pPr lvl="1"/>
            <a:r>
              <a:rPr lang="en-US" dirty="0" smtClean="0"/>
              <a:t>Saves </a:t>
            </a:r>
            <a:r>
              <a:rPr lang="en-US" dirty="0"/>
              <a:t>the result in: ./</a:t>
            </a:r>
            <a:r>
              <a:rPr lang="en-US" dirty="0" smtClean="0"/>
              <a:t>mesh/mesh_interp_200119_v01.obj</a:t>
            </a:r>
          </a:p>
        </p:txBody>
      </p:sp>
    </p:spTree>
    <p:extLst>
      <p:ext uri="{BB962C8B-B14F-4D97-AF65-F5344CB8AC3E}">
        <p14:creationId xmlns:p14="http://schemas.microsoft.com/office/powerpoint/2010/main" val="320522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</a:t>
            </a:r>
            <a:r>
              <a:rPr lang="en-US" sz="4000" dirty="0"/>
              <a:t>: </a:t>
            </a:r>
            <a:r>
              <a:rPr lang="en-US" sz="4000" dirty="0" smtClean="0"/>
              <a:t>RF_y_OptSetup_200119_v05.m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the ROI, coil geometry, Optimization settings,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Based on example scripts in Gael </a:t>
            </a:r>
            <a:r>
              <a:rPr lang="en-US" dirty="0" err="1" smtClean="0"/>
              <a:t>Bringout’s</a:t>
            </a:r>
            <a:r>
              <a:rPr lang="en-US" dirty="0" smtClean="0"/>
              <a:t> coil design toolbox</a:t>
            </a:r>
          </a:p>
          <a:p>
            <a:pPr lvl="1"/>
            <a:r>
              <a:rPr lang="en-US" dirty="0" smtClean="0"/>
              <a:t>Loads mesh from ./mesh/mesh_interp_200119_v01.obj</a:t>
            </a:r>
          </a:p>
          <a:p>
            <a:pPr lvl="1"/>
            <a:r>
              <a:rPr lang="en-US" dirty="0" smtClean="0"/>
              <a:t>Saves 2 files: (1) ./</a:t>
            </a:r>
            <a:r>
              <a:rPr lang="en-US" dirty="0" err="1" smtClean="0"/>
              <a:t>precomp</a:t>
            </a:r>
            <a:r>
              <a:rPr lang="en-US" dirty="0" smtClean="0"/>
              <a:t>/OptSetupRFLR_Example_200626.mat ; (2) ./</a:t>
            </a:r>
            <a:r>
              <a:rPr lang="en-US" dirty="0" err="1" smtClean="0"/>
              <a:t>precomp</a:t>
            </a:r>
            <a:r>
              <a:rPr lang="en-US" dirty="0" smtClean="0"/>
              <a:t>/coil_OptSetupRFLR_Example_200626.mat</a:t>
            </a:r>
          </a:p>
          <a:p>
            <a:pPr lvl="1"/>
            <a:r>
              <a:rPr lang="en-US" dirty="0" smtClean="0"/>
              <a:t>Both files are used by the optimization script</a:t>
            </a:r>
          </a:p>
        </p:txBody>
      </p:sp>
    </p:spTree>
    <p:extLst>
      <p:ext uri="{BB962C8B-B14F-4D97-AF65-F5344CB8AC3E}">
        <p14:creationId xmlns:p14="http://schemas.microsoft.com/office/powerpoint/2010/main" val="123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</a:t>
            </a:r>
            <a:r>
              <a:rPr lang="en-US" sz="4000" dirty="0" smtClean="0"/>
              <a:t>: RF_y_OptRun_200119_v05.m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optimization; saves the optimized stream function solution</a:t>
            </a:r>
          </a:p>
          <a:p>
            <a:pPr lvl="1"/>
            <a:r>
              <a:rPr lang="en-US" dirty="0" smtClean="0"/>
              <a:t>Based on scripts in Gael </a:t>
            </a:r>
            <a:r>
              <a:rPr lang="en-US" dirty="0" err="1" smtClean="0"/>
              <a:t>Bringout’s</a:t>
            </a:r>
            <a:r>
              <a:rPr lang="en-US" dirty="0" smtClean="0"/>
              <a:t> coil design toolbox</a:t>
            </a:r>
          </a:p>
          <a:p>
            <a:pPr lvl="1"/>
            <a:r>
              <a:rPr lang="en-US" dirty="0" smtClean="0"/>
              <a:t>Saves the resulting stream function / geometry info in </a:t>
            </a:r>
            <a:r>
              <a:rPr lang="en-US" dirty="0"/>
              <a:t>./</a:t>
            </a:r>
            <a:r>
              <a:rPr lang="en-US" dirty="0" err="1"/>
              <a:t>optresults</a:t>
            </a:r>
            <a:r>
              <a:rPr lang="en-US" dirty="0"/>
              <a:t>/coil_red_RFLR_Example_200626.mat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</a:t>
            </a:r>
            <a:r>
              <a:rPr lang="en-US" sz="4000" dirty="0" smtClean="0"/>
              <a:t>: proc_RF_200119v05_200120_v02.m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Turns the optimized stream function into a discrete set of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Loads </a:t>
            </a:r>
            <a:r>
              <a:rPr lang="en-US" dirty="0"/>
              <a:t>./</a:t>
            </a:r>
            <a:r>
              <a:rPr lang="en-US" dirty="0" err="1" smtClean="0"/>
              <a:t>optresults</a:t>
            </a:r>
            <a:r>
              <a:rPr lang="en-US" dirty="0" smtClean="0"/>
              <a:t>/coil_red_RFLR_Example_200626.mat</a:t>
            </a:r>
          </a:p>
          <a:p>
            <a:pPr lvl="1"/>
            <a:r>
              <a:rPr lang="en-US" dirty="0" err="1" smtClean="0"/>
              <a:t>Upsamples</a:t>
            </a:r>
            <a:r>
              <a:rPr lang="en-US" dirty="0"/>
              <a:t> </a:t>
            </a:r>
            <a:r>
              <a:rPr lang="en-US" dirty="0" smtClean="0"/>
              <a:t>the solution onto a higher-res mesh; projects it onto a flat surface; computes </a:t>
            </a:r>
            <a:r>
              <a:rPr lang="en-US" dirty="0" err="1" smtClean="0"/>
              <a:t>isocontours</a:t>
            </a:r>
            <a:r>
              <a:rPr lang="en-US" dirty="0" smtClean="0"/>
              <a:t>; projects back onto coil geometry surface</a:t>
            </a:r>
          </a:p>
          <a:p>
            <a:pPr lvl="1"/>
            <a:r>
              <a:rPr lang="en-US" dirty="0" smtClean="0"/>
              <a:t>Plots </a:t>
            </a:r>
            <a:r>
              <a:rPr lang="en-US" dirty="0" err="1" smtClean="0"/>
              <a:t>upsampled</a:t>
            </a:r>
            <a:r>
              <a:rPr lang="en-US" dirty="0" smtClean="0"/>
              <a:t> stream function, </a:t>
            </a:r>
            <a:r>
              <a:rPr lang="en-US" dirty="0" err="1" smtClean="0"/>
              <a:t>isocontour</a:t>
            </a:r>
            <a:r>
              <a:rPr lang="en-US" dirty="0" smtClean="0"/>
              <a:t> sets, etc.</a:t>
            </a:r>
          </a:p>
          <a:p>
            <a:pPr lvl="1"/>
            <a:r>
              <a:rPr lang="en-US" dirty="0" smtClean="0"/>
              <a:t>Saves resulting </a:t>
            </a:r>
            <a:r>
              <a:rPr lang="en-US" dirty="0" err="1" smtClean="0"/>
              <a:t>isocontours</a:t>
            </a:r>
            <a:r>
              <a:rPr lang="en-US" dirty="0" smtClean="0"/>
              <a:t> in </a:t>
            </a:r>
            <a:r>
              <a:rPr lang="en-US" dirty="0"/>
              <a:t>./</a:t>
            </a:r>
            <a:r>
              <a:rPr lang="en-US" dirty="0" err="1"/>
              <a:t>optresults</a:t>
            </a:r>
            <a:r>
              <a:rPr lang="en-US" dirty="0"/>
              <a:t>/ccont_xyz_RFLR_Example_200626.mat</a:t>
            </a:r>
            <a:endParaRPr lang="en-US" dirty="0" smtClean="0"/>
          </a:p>
          <a:p>
            <a:pPr lvl="1"/>
            <a:r>
              <a:rPr lang="en-US" dirty="0" smtClean="0"/>
              <a:t>Saves a *.</a:t>
            </a:r>
            <a:r>
              <a:rPr lang="en-US" dirty="0" err="1" smtClean="0"/>
              <a:t>biot</a:t>
            </a:r>
            <a:r>
              <a:rPr lang="en-US" dirty="0" smtClean="0"/>
              <a:t> file (for </a:t>
            </a:r>
            <a:r>
              <a:rPr lang="en-US" dirty="0" err="1" smtClean="0"/>
              <a:t>Biot</a:t>
            </a:r>
            <a:r>
              <a:rPr lang="en-US" dirty="0" smtClean="0"/>
              <a:t>-Savart simulation) in ./</a:t>
            </a:r>
            <a:r>
              <a:rPr lang="en-US" dirty="0" err="1" smtClean="0"/>
              <a:t>Bsfiles</a:t>
            </a:r>
            <a:r>
              <a:rPr lang="en-US" dirty="0" smtClean="0"/>
              <a:t>/~</a:t>
            </a:r>
          </a:p>
          <a:p>
            <a:pPr lvl="1"/>
            <a:r>
              <a:rPr lang="en-US" dirty="0" smtClean="0"/>
              <a:t>Finally, it pushes up the “nose” part of the coil (to make more space for the subject)</a:t>
            </a:r>
          </a:p>
          <a:p>
            <a:pPr lvl="2"/>
            <a:r>
              <a:rPr lang="en-US" dirty="0" smtClean="0"/>
              <a:t>Imports </a:t>
            </a:r>
            <a:r>
              <a:rPr lang="en-US" dirty="0"/>
              <a:t>./</a:t>
            </a:r>
            <a:r>
              <a:rPr lang="en-US" dirty="0" err="1" smtClean="0"/>
              <a:t>STL_import</a:t>
            </a:r>
            <a:r>
              <a:rPr lang="en-US" dirty="0" smtClean="0"/>
              <a:t>/Helmet_v6p1_nose_v01_200120_meter_bin.stl to get the geometry</a:t>
            </a:r>
          </a:p>
          <a:p>
            <a:pPr lvl="2"/>
            <a:r>
              <a:rPr lang="en-US" dirty="0" smtClean="0"/>
              <a:t>Saves the new contours in: </a:t>
            </a:r>
            <a:r>
              <a:rPr lang="en-US" dirty="0"/>
              <a:t>./</a:t>
            </a:r>
            <a:r>
              <a:rPr lang="en-US" dirty="0" err="1" smtClean="0"/>
              <a:t>optresults</a:t>
            </a:r>
            <a:r>
              <a:rPr lang="en-US" dirty="0" smtClean="0"/>
              <a:t>/cont_xyz_nose_RFLR_Example_200626.mat</a:t>
            </a:r>
          </a:p>
        </p:txBody>
      </p:sp>
    </p:spTree>
    <p:extLst>
      <p:ext uri="{BB962C8B-B14F-4D97-AF65-F5344CB8AC3E}">
        <p14:creationId xmlns:p14="http://schemas.microsoft.com/office/powerpoint/2010/main" val="31674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5</a:t>
            </a:r>
            <a:r>
              <a:rPr lang="en-US" sz="4000" dirty="0" smtClean="0"/>
              <a:t>: procRFv05_genSTL_200120_v02.m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Turns the set of 1D </a:t>
            </a:r>
            <a:r>
              <a:rPr lang="en-US" dirty="0" err="1" smtClean="0"/>
              <a:t>isocontours</a:t>
            </a:r>
            <a:r>
              <a:rPr lang="en-US" dirty="0" smtClean="0"/>
              <a:t> into 2D+3D STL models of the coil wire windings</a:t>
            </a:r>
          </a:p>
          <a:p>
            <a:pPr lvl="1"/>
            <a:r>
              <a:rPr lang="en-US" dirty="0" smtClean="0"/>
              <a:t>Loads ./</a:t>
            </a:r>
            <a:r>
              <a:rPr lang="en-US" dirty="0" err="1" smtClean="0"/>
              <a:t>optresults</a:t>
            </a:r>
            <a:r>
              <a:rPr lang="en-US" dirty="0" smtClean="0"/>
              <a:t>/cont_xyz_nose_RFLR_Example_200626.mat</a:t>
            </a:r>
          </a:p>
          <a:p>
            <a:pPr lvl="1"/>
            <a:r>
              <a:rPr lang="en-US" dirty="0" smtClean="0"/>
              <a:t>Uses info about the mesh geometry to compute tangent + normal vectors to all the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Performs decimation, smoothing, </a:t>
            </a:r>
            <a:r>
              <a:rPr lang="en-US" dirty="0" err="1" smtClean="0"/>
              <a:t>etc</a:t>
            </a:r>
            <a:r>
              <a:rPr lang="en-US" dirty="0" smtClean="0"/>
              <a:t> operations on the </a:t>
            </a:r>
            <a:r>
              <a:rPr lang="en-US" dirty="0" err="1" smtClean="0"/>
              <a:t>isocontours</a:t>
            </a:r>
            <a:endParaRPr lang="en-US" dirty="0" smtClean="0"/>
          </a:p>
          <a:p>
            <a:pPr lvl="1"/>
            <a:r>
              <a:rPr lang="en-US" dirty="0" smtClean="0"/>
              <a:t>Saves a 2D STL model of the windings in </a:t>
            </a:r>
            <a:r>
              <a:rPr lang="en-US" dirty="0"/>
              <a:t>./</a:t>
            </a:r>
            <a:r>
              <a:rPr lang="en-US" dirty="0" smtClean="0"/>
              <a:t>STL/RFLR_2D_Example_200626.stl</a:t>
            </a:r>
          </a:p>
          <a:p>
            <a:pPr lvl="1"/>
            <a:r>
              <a:rPr lang="en-US" dirty="0" smtClean="0"/>
              <a:t>Saves a 3D STL model of all windings in: </a:t>
            </a:r>
            <a:r>
              <a:rPr lang="en-US" dirty="0"/>
              <a:t>./</a:t>
            </a:r>
            <a:r>
              <a:rPr lang="en-US" dirty="0" smtClean="0"/>
              <a:t>STL/RFLR_3D_Example_200626.stl</a:t>
            </a:r>
          </a:p>
        </p:txBody>
      </p:sp>
    </p:spTree>
    <p:extLst>
      <p:ext uri="{BB962C8B-B14F-4D97-AF65-F5344CB8AC3E}">
        <p14:creationId xmlns:p14="http://schemas.microsoft.com/office/powerpoint/2010/main" val="279571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Coil Optimization/CAD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Needs </a:t>
            </a:r>
            <a:r>
              <a:rPr lang="en-US" dirty="0" err="1" smtClean="0"/>
              <a:t>Yalmip</a:t>
            </a:r>
            <a:r>
              <a:rPr lang="en-US" dirty="0" smtClean="0"/>
              <a:t>, </a:t>
            </a:r>
            <a:r>
              <a:rPr lang="en-US" dirty="0" err="1" smtClean="0"/>
              <a:t>regu</a:t>
            </a:r>
            <a:r>
              <a:rPr lang="en-US" dirty="0" smtClean="0"/>
              <a:t>, </a:t>
            </a:r>
            <a:r>
              <a:rPr lang="en-US" dirty="0" err="1" smtClean="0"/>
              <a:t>coildesign_master</a:t>
            </a:r>
            <a:r>
              <a:rPr lang="en-US" dirty="0" smtClean="0"/>
              <a:t>, and </a:t>
            </a:r>
            <a:r>
              <a:rPr lang="en-US" dirty="0" err="1" smtClean="0"/>
              <a:t>sphericalharmonics</a:t>
            </a:r>
            <a:r>
              <a:rPr lang="en-US" dirty="0" smtClean="0"/>
              <a:t> toolboxes (See README.txt)</a:t>
            </a:r>
          </a:p>
          <a:p>
            <a:r>
              <a:rPr lang="en-US" dirty="0" smtClean="0"/>
              <a:t>The scripts are written to be run in the order described by the slides</a:t>
            </a:r>
          </a:p>
          <a:p>
            <a:pPr lvl="1"/>
            <a:r>
              <a:rPr lang="en-US" dirty="0"/>
              <a:t>Many scripts will generate and save files that will be used by subsequent scripts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 have pre-generated </a:t>
            </a:r>
            <a:r>
              <a:rPr lang="en-US" dirty="0" smtClean="0"/>
              <a:t>all these files (for the RF coil examples)</a:t>
            </a:r>
          </a:p>
          <a:p>
            <a:pPr lvl="2"/>
            <a:r>
              <a:rPr lang="en-US" dirty="0" smtClean="0"/>
              <a:t>Thus, you can actually run these scripts in any order that you want, in case you’re most interested in a particular part of the processing pipeline.</a:t>
            </a:r>
            <a:endParaRPr lang="en-US" dirty="0"/>
          </a:p>
          <a:p>
            <a:r>
              <a:rPr lang="en-US" dirty="0"/>
              <a:t>The basic Inventor CAD model of the </a:t>
            </a:r>
            <a:r>
              <a:rPr lang="en-US" dirty="0" smtClean="0"/>
              <a:t>RF Coil former </a:t>
            </a:r>
            <a:r>
              <a:rPr lang="en-US" dirty="0"/>
              <a:t>is in </a:t>
            </a:r>
            <a:r>
              <a:rPr lang="en-US" dirty="0" smtClean="0"/>
              <a:t>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Rfcoil</a:t>
            </a:r>
            <a:r>
              <a:rPr lang="en-US" dirty="0" smtClean="0"/>
              <a:t>/</a:t>
            </a:r>
            <a:r>
              <a:rPr lang="en-US" dirty="0" err="1" smtClean="0"/>
              <a:t>Helmet_panel_base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(“tiles” for the actual windings)</a:t>
            </a:r>
            <a:endParaRPr lang="en-US" dirty="0"/>
          </a:p>
          <a:p>
            <a:pPr lvl="1"/>
            <a:r>
              <a:rPr lang="en-US" dirty="0"/>
              <a:t>Used for STL binary operations (see thesis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included is: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Rfcoil</a:t>
            </a:r>
            <a:r>
              <a:rPr lang="en-US" dirty="0" smtClean="0"/>
              <a:t>/</a:t>
            </a:r>
            <a:r>
              <a:rPr lang="en-US" dirty="0" err="1" smtClean="0"/>
              <a:t>Helmet_risertool_derive</a:t>
            </a:r>
            <a:r>
              <a:rPr lang="en-US" dirty="0" smtClean="0"/>
              <a:t>_*.</a:t>
            </a:r>
            <a:r>
              <a:rPr lang="en-US" dirty="0" err="1" smtClean="0"/>
              <a:t>ipt</a:t>
            </a:r>
            <a:r>
              <a:rPr lang="en-US" dirty="0" smtClean="0"/>
              <a:t> (the helmet in which the “tiles” get epoxied)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0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1: Block_mur_190311_matlab_Mz.m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21 block sizes (all 1”x[y]x1”) in </a:t>
            </a:r>
            <a:r>
              <a:rPr lang="en-US" dirty="0" err="1" smtClean="0"/>
              <a:t>Comsol</a:t>
            </a:r>
            <a:r>
              <a:rPr lang="en-US" dirty="0" smtClean="0"/>
              <a:t> and saves the resulting magnetization maps</a:t>
            </a:r>
          </a:p>
          <a:p>
            <a:pPr lvl="1"/>
            <a:r>
              <a:rPr lang="en-US" dirty="0"/>
              <a:t>Saves M-maps in: ./</a:t>
            </a:r>
            <a:r>
              <a:rPr lang="en-US" dirty="0" smtClean="0"/>
              <a:t>Data/Block_y_*.txt</a:t>
            </a:r>
          </a:p>
          <a:p>
            <a:pPr lvl="1"/>
            <a:r>
              <a:rPr lang="en-US" dirty="0" smtClean="0"/>
              <a:t>Will take time to run; will generate 21x large data files</a:t>
            </a:r>
          </a:p>
          <a:p>
            <a:pPr lvl="1"/>
            <a:r>
              <a:rPr lang="en-US" dirty="0" smtClean="0"/>
              <a:t>Even though this looks like a function, you can run it like a script</a:t>
            </a:r>
          </a:p>
        </p:txBody>
      </p:sp>
    </p:spTree>
    <p:extLst>
      <p:ext uri="{BB962C8B-B14F-4D97-AF65-F5344CB8AC3E}">
        <p14:creationId xmlns:p14="http://schemas.microsoft.com/office/powerpoint/2010/main" val="280710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2: procComsol_all_1090311_Mz.m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the simulation results from </a:t>
            </a:r>
            <a:r>
              <a:rPr lang="en-US" dirty="0" err="1" smtClean="0"/>
              <a:t>Block_mur</a:t>
            </a:r>
            <a:r>
              <a:rPr lang="en-US" dirty="0" smtClean="0"/>
              <a:t>_*.m and computes multipole coefficients</a:t>
            </a:r>
          </a:p>
          <a:p>
            <a:pPr lvl="1"/>
            <a:r>
              <a:rPr lang="en-US" dirty="0" smtClean="0"/>
              <a:t>Plots the resulting multipole coefficients vs. y-dimension of the block</a:t>
            </a:r>
          </a:p>
          <a:p>
            <a:pPr lvl="1"/>
            <a:r>
              <a:rPr lang="en-US" dirty="0" smtClean="0"/>
              <a:t>Saves the coefficients in: ./</a:t>
            </a:r>
            <a:r>
              <a:rPr lang="en-US" dirty="0" err="1" smtClean="0"/>
              <a:t>matfiles_new</a:t>
            </a:r>
            <a:r>
              <a:rPr lang="en-US" dirty="0" smtClean="0"/>
              <a:t>/coefs_Mx_mur1p05_190311_test.mat</a:t>
            </a:r>
          </a:p>
        </p:txBody>
      </p:sp>
    </p:spTree>
    <p:extLst>
      <p:ext uri="{BB962C8B-B14F-4D97-AF65-F5344CB8AC3E}">
        <p14:creationId xmlns:p14="http://schemas.microsoft.com/office/powerpoint/2010/main" val="32101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Array Optimization/CAD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Needs </a:t>
            </a:r>
            <a:r>
              <a:rPr lang="en-US" dirty="0" err="1" smtClean="0"/>
              <a:t>stlwrite</a:t>
            </a:r>
            <a:r>
              <a:rPr lang="en-US" dirty="0" smtClean="0"/>
              <a:t>, </a:t>
            </a:r>
            <a:r>
              <a:rPr lang="en-US" dirty="0" err="1" smtClean="0"/>
              <a:t>Comsol</a:t>
            </a:r>
            <a:r>
              <a:rPr lang="en-US" dirty="0" smtClean="0"/>
              <a:t>/</a:t>
            </a:r>
            <a:r>
              <a:rPr lang="en-US" dirty="0" err="1" smtClean="0"/>
              <a:t>Matlab</a:t>
            </a:r>
            <a:r>
              <a:rPr lang="en-US" dirty="0" smtClean="0"/>
              <a:t> live link (See README.txt)</a:t>
            </a:r>
          </a:p>
          <a:p>
            <a:r>
              <a:rPr lang="en-US" dirty="0" smtClean="0"/>
              <a:t>Run the scripts in the order they’re described in these slides</a:t>
            </a:r>
          </a:p>
          <a:p>
            <a:pPr lvl="1"/>
            <a:r>
              <a:rPr lang="en-US" dirty="0" smtClean="0"/>
              <a:t>Many scripts will generate and save files that will be used by subsequent scripts</a:t>
            </a:r>
          </a:p>
          <a:p>
            <a:pPr lvl="1"/>
            <a:r>
              <a:rPr lang="en-US" dirty="0" smtClean="0"/>
              <a:t>You may need to change filenames in some scripts (</a:t>
            </a:r>
            <a:r>
              <a:rPr lang="en-US" dirty="0" err="1" smtClean="0"/>
              <a:t>eg</a:t>
            </a:r>
            <a:r>
              <a:rPr lang="en-US" dirty="0" smtClean="0"/>
              <a:t> the </a:t>
            </a:r>
            <a:r>
              <a:rPr lang="en-US" dirty="0" err="1" smtClean="0"/>
              <a:t>fmincon</a:t>
            </a:r>
            <a:r>
              <a:rPr lang="en-US" dirty="0" smtClean="0"/>
              <a:t> optimization solutions by default have a timestamp in the filename)</a:t>
            </a:r>
          </a:p>
          <a:p>
            <a:pPr lvl="1"/>
            <a:r>
              <a:rPr lang="en-US" dirty="0" smtClean="0"/>
              <a:t>However, I have pre-generated most of these files</a:t>
            </a:r>
          </a:p>
          <a:p>
            <a:pPr lvl="2"/>
            <a:r>
              <a:rPr lang="en-US" dirty="0" smtClean="0"/>
              <a:t>Usually you can run the scripts in any order, in case you want to only look at one step of the pipeline</a:t>
            </a:r>
          </a:p>
          <a:p>
            <a:pPr lvl="2"/>
            <a:r>
              <a:rPr lang="en-US" dirty="0" smtClean="0"/>
              <a:t>I have not included pre-generate versions of files larger than ~10MB (this is mentioned where relevant in these slides)</a:t>
            </a:r>
          </a:p>
          <a:p>
            <a:r>
              <a:rPr lang="en-US" dirty="0" smtClean="0"/>
              <a:t>The basic Inventor CAD model of the magnet array former is in ~/</a:t>
            </a:r>
            <a:r>
              <a:rPr lang="en-US" dirty="0" err="1" smtClean="0"/>
              <a:t>InventorFiles</a:t>
            </a:r>
            <a:r>
              <a:rPr lang="en-US" dirty="0" smtClean="0"/>
              <a:t>/</a:t>
            </a:r>
            <a:r>
              <a:rPr lang="en-US" dirty="0" err="1" smtClean="0"/>
              <a:t>MagnetArray</a:t>
            </a:r>
            <a:r>
              <a:rPr lang="en-US" dirty="0" smtClean="0"/>
              <a:t>/B0FormerBase_*.</a:t>
            </a:r>
            <a:r>
              <a:rPr lang="en-US" dirty="0" err="1" smtClean="0"/>
              <a:t>ipt</a:t>
            </a:r>
            <a:endParaRPr lang="en-US" dirty="0" smtClean="0"/>
          </a:p>
          <a:p>
            <a:pPr lvl="1"/>
            <a:r>
              <a:rPr lang="en-US" dirty="0" smtClean="0"/>
              <a:t>Used for STL binary operations (see thesis)</a:t>
            </a:r>
          </a:p>
        </p:txBody>
      </p:sp>
    </p:spTree>
    <p:extLst>
      <p:ext uri="{BB962C8B-B14F-4D97-AF65-F5344CB8AC3E}">
        <p14:creationId xmlns:p14="http://schemas.microsoft.com/office/powerpoint/2010/main" val="244699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3: procAnal_all_190311_Mz.m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the numerical multipole terms to the analytical multipole terms for a uniformly-magnetized cube. Saves the poly-fit coefficients for the difference</a:t>
            </a:r>
          </a:p>
          <a:p>
            <a:pPr lvl="1"/>
            <a:r>
              <a:rPr lang="en-US" dirty="0"/>
              <a:t>Loads ./</a:t>
            </a:r>
            <a:r>
              <a:rPr lang="en-US" dirty="0" err="1" smtClean="0"/>
              <a:t>matfiles_new</a:t>
            </a:r>
            <a:r>
              <a:rPr lang="en-US" dirty="0" smtClean="0"/>
              <a:t>/coeffs_Mz_mur1p05_190311.mat (the multipole terms from the previous step)</a:t>
            </a:r>
          </a:p>
          <a:p>
            <a:pPr lvl="1"/>
            <a:r>
              <a:rPr lang="en-US" dirty="0" smtClean="0"/>
              <a:t>Plots them vs. the computed ideal block analytical solution</a:t>
            </a:r>
          </a:p>
          <a:p>
            <a:pPr lvl="1"/>
            <a:r>
              <a:rPr lang="en-US" dirty="0" smtClean="0"/>
              <a:t>Performs 5</a:t>
            </a:r>
            <a:r>
              <a:rPr lang="en-US" baseline="30000" dirty="0" smtClean="0"/>
              <a:t>th</a:t>
            </a:r>
            <a:r>
              <a:rPr lang="en-US" dirty="0" smtClean="0"/>
              <a:t>-order polynomial fits to the numerical-analytical difference</a:t>
            </a:r>
          </a:p>
          <a:p>
            <a:pPr lvl="1"/>
            <a:r>
              <a:rPr lang="en-US" dirty="0" smtClean="0"/>
              <a:t>Saves the resulting error terms in ./</a:t>
            </a:r>
            <a:r>
              <a:rPr lang="en-US" dirty="0" err="1" smtClean="0"/>
              <a:t>matfiles_new</a:t>
            </a:r>
            <a:r>
              <a:rPr lang="en-US" dirty="0" smtClean="0"/>
              <a:t>/pf_*.mat</a:t>
            </a:r>
          </a:p>
          <a:p>
            <a:pPr lvl="2"/>
            <a:r>
              <a:rPr lang="en-US" dirty="0" smtClean="0"/>
              <a:t>NOTE: the files in ./</a:t>
            </a:r>
            <a:r>
              <a:rPr lang="en-US" dirty="0" err="1" smtClean="0"/>
              <a:t>matfiles</a:t>
            </a:r>
            <a:r>
              <a:rPr lang="en-US" dirty="0" smtClean="0"/>
              <a:t>/* are used by the magnet block array optimization; I recommend you not mess with those files!</a:t>
            </a:r>
          </a:p>
        </p:txBody>
      </p:sp>
    </p:spTree>
    <p:extLst>
      <p:ext uri="{BB962C8B-B14F-4D97-AF65-F5344CB8AC3E}">
        <p14:creationId xmlns:p14="http://schemas.microsoft.com/office/powerpoint/2010/main" val="22499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 smtClean="0"/>
              <a:t>1: optsetup_190528_v01.m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Calls several functions</a:t>
            </a:r>
          </a:p>
          <a:p>
            <a:pPr lvl="1"/>
            <a:r>
              <a:rPr lang="en-US" dirty="0" smtClean="0"/>
              <a:t>proc_ROImask_190528_v01()</a:t>
            </a:r>
          </a:p>
          <a:p>
            <a:pPr lvl="2"/>
            <a:r>
              <a:rPr lang="en-US" dirty="0" smtClean="0"/>
              <a:t>Load a brain mask file to produce the target ROI (</a:t>
            </a:r>
            <a:r>
              <a:rPr lang="en-US" dirty="0" err="1" smtClean="0"/>
              <a:t>ie</a:t>
            </a:r>
            <a:r>
              <a:rPr lang="en-US" dirty="0" smtClean="0"/>
              <a:t> target ROI geometry)</a:t>
            </a:r>
          </a:p>
          <a:p>
            <a:pPr lvl="2"/>
            <a:r>
              <a:rPr lang="en-US" dirty="0" smtClean="0"/>
              <a:t>Generate the set of magnet location points (</a:t>
            </a:r>
            <a:r>
              <a:rPr lang="en-US" dirty="0" err="1" smtClean="0"/>
              <a:t>ie</a:t>
            </a:r>
            <a:r>
              <a:rPr lang="en-US" dirty="0" smtClean="0"/>
              <a:t> magnet geometry)</a:t>
            </a:r>
          </a:p>
          <a:p>
            <a:pPr lvl="2"/>
            <a:r>
              <a:rPr lang="en-US" dirty="0" smtClean="0"/>
              <a:t>Generate the initial guess magnet design (based on </a:t>
            </a:r>
            <a:r>
              <a:rPr lang="en-US" dirty="0" err="1" smtClean="0"/>
              <a:t>Halbach</a:t>
            </a:r>
            <a:r>
              <a:rPr lang="en-US" dirty="0" smtClean="0"/>
              <a:t> magnets)</a:t>
            </a:r>
          </a:p>
          <a:p>
            <a:pPr lvl="2"/>
            <a:r>
              <a:rPr lang="en-US" dirty="0" smtClean="0"/>
              <a:t>Save result</a:t>
            </a:r>
          </a:p>
          <a:p>
            <a:pPr lvl="1"/>
            <a:r>
              <a:rPr lang="en-US" dirty="0" err="1" smtClean="0"/>
              <a:t>Proc_Dmatrix_L</a:t>
            </a:r>
            <a:r>
              <a:rPr lang="en-US" dirty="0" smtClean="0"/>
              <a:t>{1,3,5}()</a:t>
            </a:r>
          </a:p>
          <a:p>
            <a:pPr lvl="2"/>
            <a:r>
              <a:rPr lang="en-US" dirty="0" smtClean="0"/>
              <a:t>Generates the field computation matrix for multipole components of order {1,3,5}</a:t>
            </a:r>
          </a:p>
          <a:p>
            <a:pPr lvl="2"/>
            <a:r>
              <a:rPr lang="en-US" dirty="0" smtClean="0"/>
              <a:t>Loads the result of proc_ROImask_190528(); saves the resulting matrices</a:t>
            </a:r>
          </a:p>
          <a:p>
            <a:pPr lvl="2"/>
            <a:r>
              <a:rPr lang="en-US" dirty="0" smtClean="0"/>
              <a:t>Generates matrices to compute field in entire ROI volume (used only for generating field plots)</a:t>
            </a:r>
          </a:p>
          <a:p>
            <a:pPr lvl="1"/>
            <a:r>
              <a:rPr lang="en-US" dirty="0" err="1" smtClean="0"/>
              <a:t>Proc_Dmatrix_vol_L</a:t>
            </a:r>
            <a:r>
              <a:rPr lang="en-US" dirty="0" smtClean="0"/>
              <a:t>{1,3,5}()</a:t>
            </a:r>
          </a:p>
          <a:p>
            <a:pPr lvl="2"/>
            <a:r>
              <a:rPr lang="en-US" dirty="0" smtClean="0"/>
              <a:t>Same as </a:t>
            </a:r>
            <a:r>
              <a:rPr lang="en-US" dirty="0" err="1" smtClean="0"/>
              <a:t>Proc_Dmatrix_L</a:t>
            </a:r>
            <a:r>
              <a:rPr lang="en-US" dirty="0" smtClean="0"/>
              <a:t>{1,3,5}(), but generates matrices to compute the field just on the ROI boundary (faster, used in-optimization)</a:t>
            </a:r>
          </a:p>
          <a:p>
            <a:pPr lvl="1"/>
            <a:r>
              <a:rPr lang="en-US" dirty="0" err="1" smtClean="0"/>
              <a:t>proc_A_comp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Uses the magnet symmetry indices (generated in proc_ROImask_190528_v01()) to create a compression matrix</a:t>
            </a:r>
          </a:p>
          <a:p>
            <a:pPr lvl="2"/>
            <a:r>
              <a:rPr lang="en-US" dirty="0" smtClean="0"/>
              <a:t>Enables compression of the D-matrices to work with a reduced set of parameters (smaller, faster field computation)</a:t>
            </a:r>
          </a:p>
          <a:p>
            <a:pPr lvl="1"/>
            <a:r>
              <a:rPr lang="en-US" dirty="0" smtClean="0"/>
              <a:t>Gen_rotmat35_190214()</a:t>
            </a:r>
          </a:p>
          <a:p>
            <a:pPr lvl="2"/>
            <a:r>
              <a:rPr lang="en-US" dirty="0" smtClean="0"/>
              <a:t>Generates the 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and 5</a:t>
            </a:r>
            <a:r>
              <a:rPr lang="en-US" baseline="30000" dirty="0" smtClean="0"/>
              <a:t>th</a:t>
            </a:r>
            <a:r>
              <a:rPr lang="en-US" dirty="0" smtClean="0"/>
              <a:t> order unitary permutation matrices for spherical harmonics; needed for multipole field computation</a:t>
            </a:r>
          </a:p>
        </p:txBody>
      </p:sp>
    </p:spTree>
    <p:extLst>
      <p:ext uri="{BB962C8B-B14F-4D97-AF65-F5344CB8AC3E}">
        <p14:creationId xmlns:p14="http://schemas.microsoft.com/office/powerpoint/2010/main" val="15744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2: optrun_jotunn_190528_v03_solload_run{1,2}.m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the actual iterative optimization using the results of optsetup_190528_v01</a:t>
            </a:r>
          </a:p>
          <a:p>
            <a:pPr lvl="1"/>
            <a:r>
              <a:rPr lang="en-US" dirty="0" smtClean="0"/>
              <a:t>Saves the result in ./</a:t>
            </a:r>
            <a:r>
              <a:rPr lang="en-US" dirty="0" err="1" smtClean="0"/>
              <a:t>Mout_tmp_save.mat</a:t>
            </a:r>
            <a:r>
              <a:rPr lang="en-US" dirty="0" smtClean="0"/>
              <a:t> at each iteration </a:t>
            </a:r>
          </a:p>
          <a:p>
            <a:pPr lvl="1"/>
            <a:r>
              <a:rPr lang="en-US" dirty="0" smtClean="0"/>
              <a:t>Saves the final result in ./</a:t>
            </a:r>
            <a:r>
              <a:rPr lang="en-US" dirty="0" err="1" smtClean="0"/>
              <a:t>optresults</a:t>
            </a:r>
            <a:r>
              <a:rPr lang="en-US" dirty="0" smtClean="0"/>
              <a:t>/</a:t>
            </a:r>
            <a:r>
              <a:rPr lang="en-US" dirty="0" err="1" smtClean="0"/>
              <a:t>Mout</a:t>
            </a:r>
            <a:r>
              <a:rPr lang="en-US" dirty="0" smtClean="0"/>
              <a:t>_[timestamp].mat</a:t>
            </a:r>
          </a:p>
          <a:p>
            <a:pPr lvl="1"/>
            <a:r>
              <a:rPr lang="en-US" dirty="0" smtClean="0"/>
              <a:t>*_run1 uses the analytical initial guess from the setup script.</a:t>
            </a:r>
          </a:p>
          <a:p>
            <a:pPr lvl="1"/>
            <a:r>
              <a:rPr lang="en-US" dirty="0" smtClean="0"/>
              <a:t>*_run2 uses and existing solution – multiplied by a scale factor – as the starting guess for the iterative </a:t>
            </a:r>
            <a:r>
              <a:rPr lang="en-US" dirty="0" smtClean="0"/>
              <a:t>solver</a:t>
            </a:r>
          </a:p>
          <a:p>
            <a:r>
              <a:rPr lang="en-US" dirty="0" smtClean="0"/>
              <a:t>NOTE: you will not be able to run this code without running optsetup_190528_v01 first</a:t>
            </a:r>
          </a:p>
          <a:p>
            <a:pPr lvl="1"/>
            <a:r>
              <a:rPr lang="en-US" dirty="0" err="1" smtClean="0"/>
              <a:t>optrun</a:t>
            </a:r>
            <a:r>
              <a:rPr lang="en-US" dirty="0" smtClean="0"/>
              <a:t>_* needs matrices generated by </a:t>
            </a:r>
            <a:r>
              <a:rPr lang="en-US" dirty="0" err="1" smtClean="0"/>
              <a:t>optsetup</a:t>
            </a:r>
            <a:r>
              <a:rPr lang="en-US" dirty="0" smtClean="0"/>
              <a:t>_*</a:t>
            </a:r>
          </a:p>
          <a:p>
            <a:pPr lvl="1"/>
            <a:r>
              <a:rPr lang="en-US" dirty="0" smtClean="0"/>
              <a:t>These matrices are not included in the toolbox because some are &gt;1Gb in size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3: </a:t>
            </a:r>
            <a:r>
              <a:rPr lang="en-US" sz="4000" dirty="0" err="1" smtClean="0"/>
              <a:t>gen_block_model_example.m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the solution in ./</a:t>
            </a:r>
            <a:r>
              <a:rPr lang="en-US" dirty="0" err="1" smtClean="0"/>
              <a:t>optresults</a:t>
            </a:r>
            <a:r>
              <a:rPr lang="en-US" dirty="0" smtClean="0"/>
              <a:t>/</a:t>
            </a:r>
            <a:r>
              <a:rPr lang="en-US" dirty="0" err="1" smtClean="0"/>
              <a:t>Mout</a:t>
            </a:r>
            <a:r>
              <a:rPr lang="en-US" dirty="0" smtClean="0"/>
              <a:t>_[timestamp].mat to a magnet block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The result from the optimization specifies block size and two Euler angles</a:t>
            </a:r>
          </a:p>
          <a:p>
            <a:pPr lvl="1"/>
            <a:r>
              <a:rPr lang="en-US" dirty="0" smtClean="0"/>
              <a:t>The initial setup file specifies block position</a:t>
            </a:r>
          </a:p>
          <a:p>
            <a:pPr lvl="1"/>
            <a:r>
              <a:rPr lang="en-US" dirty="0" smtClean="0"/>
              <a:t>A third file contains manually-specified values for the third Euler </a:t>
            </a:r>
            <a:r>
              <a:rPr lang="en-US" dirty="0" smtClean="0"/>
              <a:t>angle</a:t>
            </a:r>
          </a:p>
          <a:p>
            <a:pPr lvl="2"/>
            <a:r>
              <a:rPr lang="en-US" dirty="0" smtClean="0"/>
              <a:t>NOTE: these angles were manually-chosen so that the provided solution (in ./</a:t>
            </a:r>
            <a:r>
              <a:rPr lang="en-US" dirty="0" err="1" smtClean="0"/>
              <a:t>optresults</a:t>
            </a:r>
            <a:r>
              <a:rPr lang="en-US" dirty="0" smtClean="0"/>
              <a:t>/Mout_Run2Example_test.mat) will not have self-intersections. If you use your own design, you will likely need to tweak these angles</a:t>
            </a:r>
          </a:p>
          <a:p>
            <a:pPr lvl="2"/>
            <a:r>
              <a:rPr lang="en-US" dirty="0" smtClean="0"/>
              <a:t>Self-intersections ar</a:t>
            </a:r>
            <a:r>
              <a:rPr lang="en-US" dirty="0" smtClean="0"/>
              <a:t>e physically a problem when building the magnet array. They are also a problem when building the </a:t>
            </a:r>
            <a:r>
              <a:rPr lang="en-US" dirty="0" err="1" smtClean="0"/>
              <a:t>Comsol</a:t>
            </a:r>
            <a:r>
              <a:rPr lang="en-US" dirty="0" smtClean="0"/>
              <a:t> model, since the boundary condition in the intersection volume is not well-defined).</a:t>
            </a:r>
            <a:endParaRPr lang="en-US" dirty="0" smtClean="0"/>
          </a:p>
          <a:p>
            <a:pPr lvl="1"/>
            <a:r>
              <a:rPr lang="en-US" dirty="0" smtClean="0"/>
              <a:t>Saves a </a:t>
            </a:r>
            <a:r>
              <a:rPr lang="en-US" dirty="0" err="1" smtClean="0"/>
              <a:t>Biot</a:t>
            </a:r>
            <a:r>
              <a:rPr lang="en-US" dirty="0" smtClean="0"/>
              <a:t>-Savart file in ./</a:t>
            </a:r>
            <a:r>
              <a:rPr lang="en-US" dirty="0" err="1" smtClean="0"/>
              <a:t>Bsfiles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4: </a:t>
            </a:r>
            <a:r>
              <a:rPr lang="en-US" sz="4000" dirty="0" err="1" smtClean="0"/>
              <a:t>gen_STL_Blocks_example.m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the magnet spec </a:t>
            </a:r>
            <a:r>
              <a:rPr lang="en-US" dirty="0" err="1" smtClean="0"/>
              <a:t>struct</a:t>
            </a:r>
            <a:r>
              <a:rPr lang="en-US" dirty="0" smtClean="0"/>
              <a:t> from (3) into STL files</a:t>
            </a:r>
          </a:p>
          <a:p>
            <a:pPr lvl="1"/>
            <a:r>
              <a:rPr lang="en-US" dirty="0" smtClean="0"/>
              <a:t>Generates a file containing just the magnet blocks</a:t>
            </a:r>
          </a:p>
          <a:p>
            <a:pPr lvl="1"/>
            <a:r>
              <a:rPr lang="en-US" dirty="0" smtClean="0"/>
              <a:t>Generates a file of the blocks with a tolerance offset and  an extension (to model the insertion of the magnet into the former)</a:t>
            </a:r>
          </a:p>
          <a:p>
            <a:pPr lvl="1"/>
            <a:r>
              <a:rPr lang="en-US" dirty="0" smtClean="0"/>
              <a:t>Generates a file of the thickened blocks, to serve as “coffers” to hold the actual magnets</a:t>
            </a:r>
          </a:p>
          <a:p>
            <a:pPr lvl="1"/>
            <a:r>
              <a:rPr lang="en-US" dirty="0" smtClean="0"/>
              <a:t>See ./</a:t>
            </a:r>
            <a:r>
              <a:rPr lang="en-US" dirty="0" err="1" smtClean="0"/>
              <a:t>InventorFiles</a:t>
            </a:r>
            <a:r>
              <a:rPr lang="en-US" dirty="0" smtClean="0"/>
              <a:t> for the *.</a:t>
            </a:r>
            <a:r>
              <a:rPr lang="en-US" dirty="0" err="1" smtClean="0"/>
              <a:t>ipt</a:t>
            </a:r>
            <a:r>
              <a:rPr lang="en-US" dirty="0" smtClean="0"/>
              <a:t>/*.</a:t>
            </a:r>
            <a:r>
              <a:rPr lang="en-US" dirty="0" err="1" smtClean="0"/>
              <a:t>iam</a:t>
            </a:r>
            <a:r>
              <a:rPr lang="en-US" dirty="0" smtClean="0"/>
              <a:t> files with which to combine these STLs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2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5: Comsol_buildmodel_script_example_200625.m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the magnet block </a:t>
            </a:r>
            <a:r>
              <a:rPr lang="en-US" dirty="0" err="1" smtClean="0"/>
              <a:t>struct</a:t>
            </a:r>
            <a:r>
              <a:rPr lang="en-US" dirty="0" smtClean="0"/>
              <a:t> from (3) into a </a:t>
            </a:r>
            <a:r>
              <a:rPr lang="en-US" dirty="0" err="1" smtClean="0"/>
              <a:t>Comsol</a:t>
            </a:r>
            <a:r>
              <a:rPr lang="en-US" dirty="0" smtClean="0"/>
              <a:t> model and simulates it</a:t>
            </a:r>
          </a:p>
          <a:p>
            <a:pPr lvl="1"/>
            <a:r>
              <a:rPr lang="en-US" dirty="0" smtClean="0"/>
              <a:t>Generates “rounded”/”discretized” block set (need to comment out line to actually simulate)</a:t>
            </a:r>
          </a:p>
          <a:p>
            <a:pPr lvl="1"/>
            <a:r>
              <a:rPr lang="en-US" dirty="0" smtClean="0"/>
              <a:t>Saves *.mph file in ./</a:t>
            </a:r>
            <a:r>
              <a:rPr lang="en-US" dirty="0" err="1" smtClean="0"/>
              <a:t>COMSOLfiles</a:t>
            </a:r>
            <a:endParaRPr lang="en-US" dirty="0"/>
          </a:p>
          <a:p>
            <a:pPr lvl="1"/>
            <a:r>
              <a:rPr lang="en-US" dirty="0" smtClean="0"/>
              <a:t>Saves text-based simulation result file in ./</a:t>
            </a:r>
            <a:r>
              <a:rPr lang="en-US" dirty="0" err="1" smtClean="0"/>
              <a:t>COMSOLfiles</a:t>
            </a:r>
            <a:r>
              <a:rPr lang="en-US" dirty="0" smtClean="0"/>
              <a:t>/</a:t>
            </a:r>
            <a:r>
              <a:rPr lang="en-US" dirty="0" err="1" smtClean="0"/>
              <a:t>DataFiles</a:t>
            </a:r>
            <a:endParaRPr lang="en-US" dirty="0" smtClean="0"/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matlab</a:t>
            </a:r>
            <a:r>
              <a:rPr lang="en-US" dirty="0" smtClean="0"/>
              <a:t>/COMSOL live link in order to run</a:t>
            </a:r>
          </a:p>
          <a:p>
            <a:pPr lvl="1"/>
            <a:r>
              <a:rPr lang="en-US" dirty="0" smtClean="0"/>
              <a:t>The actual heavy lifting is done by the auxiliary function: Comsol_buildmodel_func_example_200625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Comsol</a:t>
            </a:r>
            <a:r>
              <a:rPr lang="en-US" dirty="0" smtClean="0"/>
              <a:t> file is included pre-generated in the toolbox; it is ~152 MB</a:t>
            </a:r>
          </a:p>
          <a:p>
            <a:pPr lvl="1"/>
            <a:r>
              <a:rPr lang="en-US" dirty="0" smtClean="0"/>
              <a:t>The simulated data file is also included (~10MB)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6: Comsol_datproc_example_200625.m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the simulated </a:t>
            </a:r>
            <a:r>
              <a:rPr lang="en-US" dirty="0" err="1" smtClean="0"/>
              <a:t>comsol</a:t>
            </a:r>
            <a:r>
              <a:rPr lang="en-US" dirty="0" smtClean="0"/>
              <a:t> data file</a:t>
            </a:r>
          </a:p>
          <a:p>
            <a:pPr lvl="1"/>
            <a:r>
              <a:rPr lang="en-US" dirty="0" smtClean="0"/>
              <a:t>Loads the result from ./</a:t>
            </a:r>
            <a:r>
              <a:rPr lang="en-US" dirty="0" err="1" smtClean="0"/>
              <a:t>COMSOLfiles</a:t>
            </a:r>
            <a:r>
              <a:rPr lang="en-US" dirty="0" smtClean="0"/>
              <a:t>/</a:t>
            </a:r>
            <a:r>
              <a:rPr lang="en-US" dirty="0" err="1" smtClean="0"/>
              <a:t>Datafiles</a:t>
            </a:r>
            <a:endParaRPr lang="en-US" dirty="0" smtClean="0"/>
          </a:p>
          <a:p>
            <a:pPr lvl="1"/>
            <a:r>
              <a:rPr lang="en-US" dirty="0" smtClean="0"/>
              <a:t>Plots the simulated </a:t>
            </a:r>
            <a:r>
              <a:rPr lang="en-US" dirty="0" err="1" smtClean="0"/>
              <a:t>masked+unmasked</a:t>
            </a:r>
            <a:r>
              <a:rPr lang="en-US" dirty="0" smtClean="0"/>
              <a:t> field maps; computes performance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2497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Magnet/Coil Thesis Code Help Guide</vt:lpstr>
      <vt:lpstr>General Notes</vt:lpstr>
      <vt:lpstr>Magnet Array Optimization/CAD Scripts</vt:lpstr>
      <vt:lpstr>1: optsetup_190528_v01.m</vt:lpstr>
      <vt:lpstr>2: optrun_jotunn_190528_v03_solload_run{1,2}.m</vt:lpstr>
      <vt:lpstr>3: gen_block_model_example.m</vt:lpstr>
      <vt:lpstr>4: gen_STL_Blocks_example.m</vt:lpstr>
      <vt:lpstr>5: Comsol_buildmodel_script_example_200625.m</vt:lpstr>
      <vt:lpstr>6: Comsol_datproc_example_200625.m</vt:lpstr>
      <vt:lpstr>Permanent Shim Optimization/CAD Scripts</vt:lpstr>
      <vt:lpstr>1: ShimPerm_ptsROI_200110_v01.m</vt:lpstr>
      <vt:lpstr>2: ShimPerm_genD_200110_v01.m</vt:lpstr>
      <vt:lpstr>3: optrun_jotunn_200110_v05p3_3opts.m</vt:lpstr>
      <vt:lpstr>4: proc_results_200110_v05p3.m</vt:lpstr>
      <vt:lpstr>Gradient Coil Optimization/CAD Scripts</vt:lpstr>
      <vt:lpstr>1: genMesh_Gx_190613_v03.m</vt:lpstr>
      <vt:lpstr>2: OptSetupGx_190613_v03p2.m</vt:lpstr>
      <vt:lpstr>3: OptRunGx_190613_v03p2.m</vt:lpstr>
      <vt:lpstr>4: procGx_190613_v03p2.m</vt:lpstr>
      <vt:lpstr>5: STLgenGx_190616_v05_191008_v04.m</vt:lpstr>
      <vt:lpstr>RF Coil Optimization/CAD Scripts</vt:lpstr>
      <vt:lpstr>1: genMesh_import_RF_200119_v01.m</vt:lpstr>
      <vt:lpstr>2: RF_y_OptSetup_200119_v05.m</vt:lpstr>
      <vt:lpstr>3: RF_y_OptRun_200119_v05.m</vt:lpstr>
      <vt:lpstr>4: proc_RF_200119v05_200120_v02.m</vt:lpstr>
      <vt:lpstr>5: procRFv05_genSTL_200120_v02.m</vt:lpstr>
      <vt:lpstr>RF Coil Optimization/CAD Scripts</vt:lpstr>
      <vt:lpstr>1: Block_mur_190311_matlab_Mz.m</vt:lpstr>
      <vt:lpstr>2: procComsol_all_1090311_Mz.m</vt:lpstr>
      <vt:lpstr>3: procAnal_all_190311_Mz.m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patmcd</dc:creator>
  <cp:lastModifiedBy>patmcd</cp:lastModifiedBy>
  <cp:revision>64</cp:revision>
  <dcterms:created xsi:type="dcterms:W3CDTF">2020-06-22T19:05:52Z</dcterms:created>
  <dcterms:modified xsi:type="dcterms:W3CDTF">2020-06-26T18:48:23Z</dcterms:modified>
</cp:coreProperties>
</file>