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074900" cy="20104100"/>
  <p:notesSz cx="150749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077188" cy="199601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804164"/>
            <a:ext cx="1357312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mailto:myrceyaodelly09@gmail.com" TargetMode="External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jpg"/><Relationship Id="rId24" Type="http://schemas.openxmlformats.org/officeDocument/2006/relationships/image" Target="../media/image2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4105" y="5382293"/>
            <a:ext cx="4553585" cy="963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300"/>
              </a:lnSpc>
              <a:spcBef>
                <a:spcPts val="105"/>
              </a:spcBef>
            </a:pPr>
            <a:r>
              <a:rPr dirty="0" sz="1550">
                <a:latin typeface="Arial MT"/>
                <a:cs typeface="Arial MT"/>
              </a:rPr>
              <a:t>Área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conhecimento/Subárea: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Área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02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-</a:t>
            </a:r>
            <a:r>
              <a:rPr dirty="0" sz="1550" spc="-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Genética </a:t>
            </a:r>
            <a:r>
              <a:rPr dirty="0" sz="1550">
                <a:latin typeface="Arial MT"/>
                <a:cs typeface="Arial MT"/>
              </a:rPr>
              <a:t>ODS</a:t>
            </a:r>
            <a:r>
              <a:rPr dirty="0" sz="1550" spc="1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vinculado(s):</a:t>
            </a:r>
            <a:r>
              <a:rPr dirty="0" sz="1550" spc="1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ODS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03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-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Saúde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bem-</a:t>
            </a:r>
            <a:r>
              <a:rPr dirty="0" sz="1550">
                <a:latin typeface="Arial MT"/>
                <a:cs typeface="Arial MT"/>
              </a:rPr>
              <a:t>estar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 spc="-50">
                <a:latin typeface="Arial MT"/>
                <a:cs typeface="Arial MT"/>
              </a:rPr>
              <a:t>- </a:t>
            </a:r>
            <a:r>
              <a:rPr dirty="0" sz="1550">
                <a:latin typeface="Arial MT"/>
                <a:cs typeface="Arial MT"/>
              </a:rPr>
              <a:t>Assegurar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uma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vida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saudável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promover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bem- </a:t>
            </a:r>
            <a:r>
              <a:rPr dirty="0" sz="1550">
                <a:latin typeface="Arial MT"/>
                <a:cs typeface="Arial MT"/>
              </a:rPr>
              <a:t>estar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para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todos,</a:t>
            </a:r>
            <a:r>
              <a:rPr dirty="0" sz="1550" spc="-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-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todas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</a:t>
            </a:r>
            <a:r>
              <a:rPr dirty="0" sz="1550" spc="-4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idades.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4744" y="10527578"/>
            <a:ext cx="4526915" cy="4184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124744" y="10527578"/>
            <a:ext cx="4526915" cy="41846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450"/>
              </a:spcBef>
            </a:pPr>
            <a:r>
              <a:rPr dirty="0" sz="1900" spc="-10" b="1">
                <a:latin typeface="Arial"/>
                <a:cs typeface="Arial"/>
              </a:rPr>
              <a:t>CONSIDERAÇÕES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FINAIS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4144" y="10938922"/>
            <a:ext cx="4568049" cy="49361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214144" y="10938922"/>
            <a:ext cx="4568190" cy="49403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750"/>
              </a:spcBef>
            </a:pPr>
            <a:r>
              <a:rPr dirty="0" sz="1900" spc="-35" b="1">
                <a:latin typeface="Arial"/>
                <a:cs typeface="Arial"/>
              </a:rPr>
              <a:t>RESULTADOS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E</a:t>
            </a:r>
            <a:r>
              <a:rPr dirty="0" sz="1900" spc="-4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DISCUSSÃO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70919" y="6491438"/>
            <a:ext cx="4580890" cy="544830"/>
            <a:chOff x="270919" y="6491438"/>
            <a:chExt cx="4580890" cy="54483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082" y="6496403"/>
              <a:ext cx="4483653" cy="46311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919" y="6491438"/>
              <a:ext cx="1958850" cy="54467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067" y="6509169"/>
              <a:ext cx="4439682" cy="41914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90067" y="6509169"/>
            <a:ext cx="4439920" cy="419734"/>
          </a:xfrm>
          <a:prstGeom prst="rect">
            <a:avLst/>
          </a:prstGeom>
          <a:ln w="4255">
            <a:solidFill>
              <a:srgbClr val="A8C5B4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455"/>
              </a:spcBef>
            </a:pPr>
            <a:r>
              <a:rPr dirty="0" sz="1900" spc="-10" b="1">
                <a:latin typeface="Arial"/>
                <a:cs typeface="Arial"/>
              </a:rPr>
              <a:t>INTRODUÇÃO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3046" y="4700672"/>
            <a:ext cx="4565922" cy="57942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73046" y="4700672"/>
            <a:ext cx="4566285" cy="57975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85"/>
              </a:spcBef>
            </a:pPr>
            <a:r>
              <a:rPr dirty="0" sz="1900" b="1">
                <a:latin typeface="Arial"/>
                <a:cs typeface="Arial"/>
              </a:rPr>
              <a:t>Área</a:t>
            </a:r>
            <a:r>
              <a:rPr dirty="0" sz="1900" spc="-5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temática</a:t>
            </a:r>
            <a:r>
              <a:rPr dirty="0" sz="1900" spc="-6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e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spc="-25" b="1">
                <a:latin typeface="Arial"/>
                <a:cs typeface="Arial"/>
              </a:rPr>
              <a:t>ODS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7105" y="2639737"/>
            <a:ext cx="13923644" cy="18294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12820" marR="833119" indent="-2846070">
              <a:lnSpc>
                <a:spcPct val="101000"/>
              </a:lnSpc>
              <a:spcBef>
                <a:spcPts val="50"/>
              </a:spcBef>
            </a:pPr>
            <a:r>
              <a:rPr dirty="0" sz="3350" b="1">
                <a:latin typeface="Arial"/>
                <a:cs typeface="Arial"/>
              </a:rPr>
              <a:t>ANÁLISE</a:t>
            </a:r>
            <a:r>
              <a:rPr dirty="0" sz="3350" spc="-110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DO</a:t>
            </a:r>
            <a:r>
              <a:rPr dirty="0" sz="3350" spc="-12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VIROMA</a:t>
            </a:r>
            <a:r>
              <a:rPr dirty="0" sz="3350" spc="-210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DE</a:t>
            </a:r>
            <a:r>
              <a:rPr dirty="0" sz="3350" spc="-120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MORCEGO</a:t>
            </a:r>
            <a:r>
              <a:rPr dirty="0" sz="3350" spc="-105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(</a:t>
            </a:r>
            <a:r>
              <a:rPr dirty="0" sz="3350" i="1">
                <a:latin typeface="Arial"/>
                <a:cs typeface="Arial"/>
              </a:rPr>
              <a:t>Carollia</a:t>
            </a:r>
            <a:r>
              <a:rPr dirty="0" sz="3350" spc="-114" i="1">
                <a:latin typeface="Arial"/>
                <a:cs typeface="Arial"/>
              </a:rPr>
              <a:t> </a:t>
            </a:r>
            <a:r>
              <a:rPr dirty="0" sz="3350" i="1">
                <a:latin typeface="Arial"/>
                <a:cs typeface="Arial"/>
              </a:rPr>
              <a:t>perspicillata</a:t>
            </a:r>
            <a:r>
              <a:rPr dirty="0" sz="3350" b="1">
                <a:latin typeface="Arial"/>
                <a:cs typeface="Arial"/>
              </a:rPr>
              <a:t>)</a:t>
            </a:r>
            <a:r>
              <a:rPr dirty="0" sz="3350" spc="-130" b="1">
                <a:latin typeface="Arial"/>
                <a:cs typeface="Arial"/>
              </a:rPr>
              <a:t> </a:t>
            </a:r>
            <a:r>
              <a:rPr dirty="0" sz="3350" spc="-25" b="1">
                <a:latin typeface="Arial"/>
                <a:cs typeface="Arial"/>
              </a:rPr>
              <a:t>NA </a:t>
            </a:r>
            <a:r>
              <a:rPr dirty="0" sz="3300" b="1">
                <a:latin typeface="Arial"/>
                <a:cs typeface="Arial"/>
              </a:rPr>
              <a:t>PENÍSULA</a:t>
            </a:r>
            <a:r>
              <a:rPr dirty="0" sz="3300" spc="25" b="1">
                <a:latin typeface="Arial"/>
                <a:cs typeface="Arial"/>
              </a:rPr>
              <a:t> </a:t>
            </a:r>
            <a:r>
              <a:rPr dirty="0" sz="3300" b="1">
                <a:latin typeface="Arial"/>
                <a:cs typeface="Arial"/>
              </a:rPr>
              <a:t>DE</a:t>
            </a:r>
            <a:r>
              <a:rPr dirty="0" sz="3300" spc="160" b="1">
                <a:latin typeface="Arial"/>
                <a:cs typeface="Arial"/>
              </a:rPr>
              <a:t> </a:t>
            </a:r>
            <a:r>
              <a:rPr dirty="0" sz="3300" b="1">
                <a:latin typeface="Arial"/>
                <a:cs typeface="Arial"/>
              </a:rPr>
              <a:t>BRAGANÇA</a:t>
            </a:r>
            <a:r>
              <a:rPr dirty="0" sz="3300" spc="40" b="1">
                <a:latin typeface="Arial"/>
                <a:cs typeface="Arial"/>
              </a:rPr>
              <a:t> </a:t>
            </a:r>
            <a:r>
              <a:rPr dirty="0" sz="3300" spc="-20" b="1">
                <a:latin typeface="Arial"/>
                <a:cs typeface="Arial"/>
              </a:rPr>
              <a:t>PARÁ</a:t>
            </a:r>
            <a:endParaRPr sz="330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  <a:spcBef>
                <a:spcPts val="215"/>
              </a:spcBef>
            </a:pPr>
            <a:r>
              <a:rPr dirty="0" sz="1800" b="1">
                <a:latin typeface="Arial"/>
                <a:cs typeface="Arial"/>
              </a:rPr>
              <a:t>Myrceya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Odelly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Assunção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Conceição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(IFPA);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Patrick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Douglas Corrêa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Pereira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(McGill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University);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Mauro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André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Damasceno</a:t>
            </a:r>
            <a:r>
              <a:rPr dirty="0" sz="1800" spc="-25" b="1">
                <a:latin typeface="Arial"/>
                <a:cs typeface="Arial"/>
              </a:rPr>
              <a:t> de </a:t>
            </a:r>
            <a:r>
              <a:rPr dirty="0" sz="1800" spc="-10" b="1">
                <a:latin typeface="Arial"/>
                <a:cs typeface="Arial"/>
              </a:rPr>
              <a:t>Melo(IFPA);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Nara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Gyzely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Morais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Magalhães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(IFPA),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Cristovam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Guerreiro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Diniz(IFPA)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350" b="1">
                <a:latin typeface="Arial"/>
                <a:cs typeface="Arial"/>
              </a:rPr>
              <a:t>Autor</a:t>
            </a:r>
            <a:r>
              <a:rPr dirty="0" sz="1350" spc="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correspondente: </a:t>
            </a:r>
            <a:r>
              <a:rPr dirty="0" sz="1350" spc="-10" b="1">
                <a:latin typeface="Arial"/>
                <a:cs typeface="Arial"/>
                <a:hlinkClick r:id="rId8"/>
              </a:rPr>
              <a:t>myrceyaodelly09@gmail.com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7438" y="7054206"/>
            <a:ext cx="4364990" cy="1472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90"/>
              </a:spcBef>
            </a:pP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morcegos,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pertencentes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à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ordem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Chiroptera, </a:t>
            </a:r>
            <a:r>
              <a:rPr dirty="0" sz="1550">
                <a:latin typeface="Arial MT"/>
                <a:cs typeface="Arial MT"/>
              </a:rPr>
              <a:t>compõe</a:t>
            </a:r>
            <a:r>
              <a:rPr dirty="0" sz="1550" spc="4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22%</a:t>
            </a:r>
            <a:r>
              <a:rPr dirty="0" sz="1550" spc="4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4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todas</a:t>
            </a:r>
            <a:r>
              <a:rPr dirty="0" sz="1550" spc="4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as</a:t>
            </a:r>
            <a:r>
              <a:rPr dirty="0" sz="1550" spc="4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espécies</a:t>
            </a:r>
            <a:r>
              <a:rPr dirty="0" sz="1550" spc="420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de </a:t>
            </a:r>
            <a:r>
              <a:rPr dirty="0" sz="1550">
                <a:latin typeface="Arial MT"/>
                <a:cs typeface="Arial MT"/>
              </a:rPr>
              <a:t>mamíferos</a:t>
            </a:r>
            <a:r>
              <a:rPr dirty="0" sz="1550" spc="4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(Burgin</a:t>
            </a:r>
            <a:r>
              <a:rPr dirty="0" sz="1550" spc="484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49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al.</a:t>
            </a:r>
            <a:r>
              <a:rPr dirty="0" sz="1550" spc="495" i="1">
                <a:latin typeface="Arial"/>
                <a:cs typeface="Arial"/>
              </a:rPr>
              <a:t> </a:t>
            </a:r>
            <a:r>
              <a:rPr dirty="0" sz="1550">
                <a:latin typeface="Arial MT"/>
                <a:cs typeface="Arial MT"/>
              </a:rPr>
              <a:t>2018)</a:t>
            </a:r>
            <a:r>
              <a:rPr dirty="0" sz="1550" spc="4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3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apresentam </a:t>
            </a:r>
            <a:r>
              <a:rPr dirty="0" sz="1550">
                <a:latin typeface="Arial MT"/>
                <a:cs typeface="Arial MT"/>
              </a:rPr>
              <a:t>adaptações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únicas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tornam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reservatórios </a:t>
            </a:r>
            <a:r>
              <a:rPr dirty="0" sz="1550">
                <a:latin typeface="Arial MT"/>
                <a:cs typeface="Arial MT"/>
              </a:rPr>
              <a:t>significativos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vírus.</a:t>
            </a:r>
            <a:r>
              <a:rPr dirty="0" sz="1550" spc="3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2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capacidade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3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voo</a:t>
            </a:r>
            <a:r>
              <a:rPr dirty="0" sz="1550" spc="355">
                <a:latin typeface="Arial MT"/>
                <a:cs typeface="Arial MT"/>
              </a:rPr>
              <a:t> </a:t>
            </a:r>
            <a:r>
              <a:rPr dirty="0" sz="1550" spc="-50">
                <a:latin typeface="Arial MT"/>
                <a:cs typeface="Arial MT"/>
              </a:rPr>
              <a:t>e </a:t>
            </a:r>
            <a:r>
              <a:rPr dirty="0" sz="1550">
                <a:latin typeface="Arial MT"/>
                <a:cs typeface="Arial MT"/>
              </a:rPr>
              <a:t>estratégias</a:t>
            </a:r>
            <a:r>
              <a:rPr dirty="0" sz="1550" spc="30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alimentares</a:t>
            </a:r>
            <a:r>
              <a:rPr dirty="0" sz="1550" spc="31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variadas</a:t>
            </a:r>
            <a:r>
              <a:rPr dirty="0" sz="1550" spc="30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facilitam</a:t>
            </a:r>
            <a:r>
              <a:rPr dirty="0" sz="1550" spc="310">
                <a:latin typeface="Arial MT"/>
                <a:cs typeface="Arial MT"/>
              </a:rPr>
              <a:t>  </a:t>
            </a:r>
            <a:r>
              <a:rPr dirty="0" sz="1550" spc="-50">
                <a:latin typeface="Arial MT"/>
                <a:cs typeface="Arial MT"/>
              </a:rPr>
              <a:t>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07438" y="8501122"/>
            <a:ext cx="4365625" cy="4366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715">
              <a:lnSpc>
                <a:spcPct val="102099"/>
              </a:lnSpc>
              <a:spcBef>
                <a:spcPts val="90"/>
              </a:spcBef>
            </a:pPr>
            <a:r>
              <a:rPr dirty="0" sz="1550">
                <a:latin typeface="Arial MT"/>
                <a:cs typeface="Arial MT"/>
              </a:rPr>
              <a:t>aquisição</a:t>
            </a:r>
            <a:r>
              <a:rPr dirty="0" sz="1550" spc="2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dispersão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vírus,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enquanto</a:t>
            </a:r>
            <a:r>
              <a:rPr dirty="0" sz="1550" spc="300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suas </a:t>
            </a:r>
            <a:r>
              <a:rPr dirty="0" sz="1550">
                <a:latin typeface="Arial MT"/>
                <a:cs typeface="Arial MT"/>
              </a:rPr>
              <a:t>estruturas</a:t>
            </a:r>
            <a:r>
              <a:rPr dirty="0" sz="1550" spc="4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sociais</a:t>
            </a:r>
            <a:r>
              <a:rPr dirty="0" sz="1550" spc="4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complexas</a:t>
            </a:r>
            <a:r>
              <a:rPr dirty="0" sz="1550" spc="4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favorecem</a:t>
            </a:r>
            <a:r>
              <a:rPr dirty="0" sz="1550" spc="434">
                <a:latin typeface="Arial MT"/>
                <a:cs typeface="Arial MT"/>
              </a:rPr>
              <a:t>  </a:t>
            </a:r>
            <a:r>
              <a:rPr dirty="0" sz="1550" spc="-50">
                <a:latin typeface="Arial MT"/>
                <a:cs typeface="Arial MT"/>
              </a:rPr>
              <a:t>a </a:t>
            </a:r>
            <a:r>
              <a:rPr dirty="0" sz="1550">
                <a:latin typeface="Arial MT"/>
                <a:cs typeface="Arial MT"/>
              </a:rPr>
              <a:t>transmissão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persistência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viral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(Olival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80" i="1">
                <a:latin typeface="Arial"/>
                <a:cs typeface="Arial"/>
              </a:rPr>
              <a:t>  </a:t>
            </a:r>
            <a:r>
              <a:rPr dirty="0" sz="1550" spc="-25" i="1">
                <a:latin typeface="Arial"/>
                <a:cs typeface="Arial"/>
              </a:rPr>
              <a:t>al. </a:t>
            </a:r>
            <a:r>
              <a:rPr dirty="0" sz="1550">
                <a:latin typeface="Arial MT"/>
                <a:cs typeface="Arial MT"/>
              </a:rPr>
              <a:t>2015).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Estudos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anteriores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identificaram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mais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  <a:p>
            <a:pPr algn="just" marL="12700" marR="5080">
              <a:lnSpc>
                <a:spcPct val="102099"/>
              </a:lnSpc>
            </a:pPr>
            <a:r>
              <a:rPr dirty="0" sz="1550">
                <a:latin typeface="Arial MT"/>
                <a:cs typeface="Arial MT"/>
              </a:rPr>
              <a:t>200</a:t>
            </a:r>
            <a:r>
              <a:rPr dirty="0" sz="1550" spc="1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13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1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morcegos,</a:t>
            </a:r>
            <a:r>
              <a:rPr dirty="0" sz="1550" spc="13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representando</a:t>
            </a:r>
            <a:r>
              <a:rPr dirty="0" sz="1550" spc="130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uma </a:t>
            </a:r>
            <a:r>
              <a:rPr dirty="0" sz="1550">
                <a:latin typeface="Arial MT"/>
                <a:cs typeface="Arial MT"/>
              </a:rPr>
              <a:t>diversidade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notável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(Moratelli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&amp;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Calisher</a:t>
            </a:r>
            <a:r>
              <a:rPr dirty="0" sz="1550" spc="23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2015), </a:t>
            </a:r>
            <a:r>
              <a:rPr dirty="0" sz="1550">
                <a:latin typeface="Arial MT"/>
                <a:cs typeface="Arial MT"/>
              </a:rPr>
              <a:t>juntamente</a:t>
            </a:r>
            <a:r>
              <a:rPr dirty="0" sz="1550" spc="3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com</a:t>
            </a:r>
            <a:r>
              <a:rPr dirty="0" sz="1550" spc="3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3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roedores</a:t>
            </a:r>
            <a:r>
              <a:rPr dirty="0" sz="1550" spc="3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são</a:t>
            </a:r>
            <a:r>
              <a:rPr dirty="0" sz="1550" spc="31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considerados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3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grupos</a:t>
            </a:r>
            <a:r>
              <a:rPr dirty="0" sz="1550" spc="3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3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hospedam</a:t>
            </a:r>
            <a:r>
              <a:rPr dirty="0" sz="1550" spc="3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3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maior</a:t>
            </a:r>
            <a:r>
              <a:rPr dirty="0" sz="1550" spc="3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diversidade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espécies</a:t>
            </a:r>
            <a:r>
              <a:rPr dirty="0" sz="1550" spc="2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virais</a:t>
            </a:r>
            <a:r>
              <a:rPr dirty="0" sz="1550" spc="2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com</a:t>
            </a:r>
            <a:r>
              <a:rPr dirty="0" sz="1550" spc="2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potencial</a:t>
            </a:r>
            <a:r>
              <a:rPr dirty="0" sz="1550" spc="22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zoonótico </a:t>
            </a:r>
            <a:r>
              <a:rPr dirty="0" sz="1550">
                <a:latin typeface="Arial MT"/>
                <a:cs typeface="Arial MT"/>
              </a:rPr>
              <a:t>(Mollentze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&amp;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Streicker,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2020)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como</a:t>
            </a:r>
            <a:r>
              <a:rPr dirty="0" sz="1550" spc="10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vírus </a:t>
            </a:r>
            <a:r>
              <a:rPr dirty="0" sz="1550">
                <a:latin typeface="Arial MT"/>
                <a:cs typeface="Arial MT"/>
              </a:rPr>
              <a:t>Nipah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(Rahman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13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2010;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Antony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13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al.</a:t>
            </a:r>
            <a:r>
              <a:rPr dirty="0" sz="1550" spc="135" i="1">
                <a:latin typeface="Arial"/>
                <a:cs typeface="Arial"/>
              </a:rPr>
              <a:t> </a:t>
            </a:r>
            <a:r>
              <a:rPr dirty="0" sz="1550" spc="-10">
                <a:latin typeface="Arial MT"/>
                <a:cs typeface="Arial MT"/>
              </a:rPr>
              <a:t>2013), </a:t>
            </a:r>
            <a:r>
              <a:rPr dirty="0" sz="1550">
                <a:latin typeface="Arial MT"/>
                <a:cs typeface="Arial MT"/>
              </a:rPr>
              <a:t>Marburg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(To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250" i="1">
                <a:latin typeface="Arial"/>
                <a:cs typeface="Arial"/>
              </a:rPr>
              <a:t> 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2009)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coronavírus </a:t>
            </a:r>
            <a:r>
              <a:rPr dirty="0" sz="1550">
                <a:latin typeface="Arial MT"/>
                <a:cs typeface="Arial MT"/>
              </a:rPr>
              <a:t>causadores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wner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31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2009),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Ebola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Hendra </a:t>
            </a:r>
            <a:r>
              <a:rPr dirty="0" sz="1550">
                <a:latin typeface="Arial MT"/>
                <a:cs typeface="Arial MT"/>
              </a:rPr>
              <a:t>(Drexler</a:t>
            </a:r>
            <a:r>
              <a:rPr dirty="0" sz="1550" spc="1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das</a:t>
            </a:r>
            <a:r>
              <a:rPr dirty="0" sz="1550" spc="1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síndromes</a:t>
            </a:r>
            <a:r>
              <a:rPr dirty="0" sz="1550" spc="1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respiratórias</a:t>
            </a:r>
            <a:r>
              <a:rPr dirty="0" sz="1550" spc="20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agudas </a:t>
            </a:r>
            <a:r>
              <a:rPr dirty="0" sz="1550">
                <a:latin typeface="Arial MT"/>
                <a:cs typeface="Arial MT"/>
              </a:rPr>
              <a:t>graves,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MERS-CoV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(Wang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10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2014)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SARS- </a:t>
            </a:r>
            <a:r>
              <a:rPr dirty="0" sz="1550">
                <a:latin typeface="Arial MT"/>
                <a:cs typeface="Arial MT"/>
              </a:rPr>
              <a:t>CoV</a:t>
            </a:r>
            <a:r>
              <a:rPr dirty="0" sz="1550" spc="4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(Zhu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45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</a:t>
            </a:r>
            <a:r>
              <a:rPr dirty="0" sz="1550">
                <a:latin typeface="Arial MT"/>
                <a:cs typeface="Arial MT"/>
              </a:rPr>
              <a:t>.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2020).</a:t>
            </a:r>
            <a:r>
              <a:rPr dirty="0" sz="1550" spc="4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Este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estudo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focou</a:t>
            </a:r>
            <a:r>
              <a:rPr dirty="0" sz="1550" spc="45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na </a:t>
            </a:r>
            <a:r>
              <a:rPr dirty="0" sz="1550">
                <a:latin typeface="Arial MT"/>
                <a:cs typeface="Arial MT"/>
              </a:rPr>
              <a:t>análise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2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viroma</a:t>
            </a:r>
            <a:r>
              <a:rPr dirty="0" sz="1550" spc="26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Carollia</a:t>
            </a:r>
            <a:r>
              <a:rPr dirty="0" sz="1550" spc="260" i="1">
                <a:latin typeface="Arial"/>
                <a:cs typeface="Arial"/>
              </a:rPr>
              <a:t>  </a:t>
            </a:r>
            <a:r>
              <a:rPr dirty="0" sz="1550" spc="-10" i="1">
                <a:latin typeface="Arial"/>
                <a:cs typeface="Arial"/>
              </a:rPr>
              <a:t>perspicillata</a:t>
            </a:r>
            <a:r>
              <a:rPr dirty="0" sz="1550" spc="-10">
                <a:latin typeface="Arial MT"/>
                <a:cs typeface="Arial MT"/>
              </a:rPr>
              <a:t>, </a:t>
            </a:r>
            <a:r>
              <a:rPr dirty="0" sz="1550">
                <a:latin typeface="Arial MT"/>
                <a:cs typeface="Arial MT"/>
              </a:rPr>
              <a:t>pertencente</a:t>
            </a:r>
            <a:r>
              <a:rPr dirty="0" sz="1550" spc="35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à</a:t>
            </a:r>
            <a:r>
              <a:rPr dirty="0" sz="1550" spc="35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família</a:t>
            </a:r>
            <a:r>
              <a:rPr dirty="0" sz="1550" spc="35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Phyllostomidae,</a:t>
            </a:r>
            <a:r>
              <a:rPr dirty="0" sz="1550" spc="360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uma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7438" y="12841692"/>
            <a:ext cx="4364355" cy="147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90"/>
              </a:spcBef>
            </a:pPr>
            <a:r>
              <a:rPr dirty="0" sz="1550">
                <a:latin typeface="Arial MT"/>
                <a:cs typeface="Arial MT"/>
              </a:rPr>
              <a:t>espécie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morcego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predominante</a:t>
            </a:r>
            <a:r>
              <a:rPr dirty="0" sz="1550" spc="2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nas</a:t>
            </a:r>
            <a:r>
              <a:rPr dirty="0" sz="1550" spc="29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regiões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manguezais</a:t>
            </a:r>
            <a:r>
              <a:rPr dirty="0" sz="1550" spc="1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1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matas</a:t>
            </a:r>
            <a:r>
              <a:rPr dirty="0" sz="1550" spc="1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terra</a:t>
            </a:r>
            <a:r>
              <a:rPr dirty="0" sz="1550" spc="19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firme</a:t>
            </a:r>
            <a:r>
              <a:rPr dirty="0" sz="1550" spc="190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da </a:t>
            </a:r>
            <a:r>
              <a:rPr dirty="0" sz="1550">
                <a:latin typeface="Arial MT"/>
                <a:cs typeface="Arial MT"/>
              </a:rPr>
              <a:t>península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4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Bragança</a:t>
            </a:r>
            <a:r>
              <a:rPr dirty="0" sz="1550" spc="4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(Andrade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40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al.</a:t>
            </a:r>
            <a:r>
              <a:rPr dirty="0" sz="1550" spc="400" i="1">
                <a:latin typeface="Arial"/>
                <a:cs typeface="Arial"/>
              </a:rPr>
              <a:t> </a:t>
            </a:r>
            <a:r>
              <a:rPr dirty="0" sz="1550" spc="-10">
                <a:latin typeface="Arial MT"/>
                <a:cs typeface="Arial MT"/>
              </a:rPr>
              <a:t>2008), </a:t>
            </a:r>
            <a:r>
              <a:rPr dirty="0" sz="1550">
                <a:latin typeface="Arial MT"/>
                <a:cs typeface="Arial MT"/>
              </a:rPr>
              <a:t>usando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técnicas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metagenômica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para</a:t>
            </a:r>
            <a:r>
              <a:rPr dirty="0" sz="1550" spc="229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melhor </a:t>
            </a:r>
            <a:r>
              <a:rPr dirty="0" sz="1550">
                <a:latin typeface="Arial MT"/>
                <a:cs typeface="Arial MT"/>
              </a:rPr>
              <a:t>compreender</a:t>
            </a:r>
            <a:r>
              <a:rPr dirty="0" sz="1550" spc="1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1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diversidade</a:t>
            </a:r>
            <a:r>
              <a:rPr dirty="0" sz="1550" spc="12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viral</a:t>
            </a:r>
            <a:r>
              <a:rPr dirty="0" sz="1550" spc="1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12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identificar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com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potencial</a:t>
            </a:r>
            <a:r>
              <a:rPr dirty="0" sz="1550" spc="7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zoonótico.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36092" y="14480739"/>
            <a:ext cx="4565213" cy="41914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0136092" y="14480739"/>
            <a:ext cx="4565650" cy="419734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455"/>
              </a:spcBef>
            </a:pPr>
            <a:r>
              <a:rPr dirty="0" sz="1900" spc="-10" b="1">
                <a:latin typeface="Arial"/>
                <a:cs typeface="Arial"/>
              </a:rPr>
              <a:t>REFERÊNCIAS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097446" y="4714804"/>
            <a:ext cx="4507230" cy="414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0"/>
              </a:spcBef>
            </a:pPr>
            <a:r>
              <a:rPr dirty="0" sz="1250" b="1">
                <a:latin typeface="Arial"/>
                <a:cs typeface="Arial"/>
              </a:rPr>
              <a:t>Tabela</a:t>
            </a:r>
            <a:r>
              <a:rPr dirty="0" sz="1250" spc="16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1</a:t>
            </a:r>
            <a:r>
              <a:rPr dirty="0" sz="1250" spc="18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Tabela</a:t>
            </a:r>
            <a:r>
              <a:rPr dirty="0" sz="1250" spc="17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de</a:t>
            </a:r>
            <a:r>
              <a:rPr dirty="0" sz="1250" spc="17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caraterização</a:t>
            </a:r>
            <a:r>
              <a:rPr dirty="0" sz="1250" spc="17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dos</a:t>
            </a:r>
            <a:r>
              <a:rPr dirty="0" sz="1250" spc="17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vírus</a:t>
            </a:r>
            <a:r>
              <a:rPr dirty="0" sz="1250" spc="170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significativos </a:t>
            </a:r>
            <a:r>
              <a:rPr dirty="0" sz="1250" b="1">
                <a:latin typeface="Arial"/>
                <a:cs typeface="Arial"/>
              </a:rPr>
              <a:t>encontrados</a:t>
            </a:r>
            <a:r>
              <a:rPr dirty="0" sz="1250" spc="5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em</a:t>
            </a:r>
            <a:r>
              <a:rPr dirty="0" sz="1250" spc="40" b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Carollia</a:t>
            </a:r>
            <a:r>
              <a:rPr dirty="0" sz="1250" spc="50" b="1" i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perspicillata</a:t>
            </a:r>
            <a:r>
              <a:rPr dirty="0" sz="1250" spc="65" b="1" i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IFPA</a:t>
            </a:r>
            <a:r>
              <a:rPr dirty="0" sz="1250" spc="-5" b="1">
                <a:latin typeface="Arial"/>
                <a:cs typeface="Arial"/>
              </a:rPr>
              <a:t> </a:t>
            </a:r>
            <a:r>
              <a:rPr dirty="0" sz="1250" spc="-20" b="1">
                <a:latin typeface="Arial"/>
                <a:cs typeface="Arial"/>
              </a:rPr>
              <a:t>2023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97123" y="4700672"/>
            <a:ext cx="4557411" cy="56737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5197123" y="4700672"/>
            <a:ext cx="4558030" cy="56769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35"/>
              </a:spcBef>
            </a:pPr>
            <a:r>
              <a:rPr dirty="0" sz="1900" spc="-25" b="1">
                <a:latin typeface="Arial"/>
                <a:cs typeface="Arial"/>
              </a:rPr>
              <a:t>MATERIAL</a:t>
            </a:r>
            <a:r>
              <a:rPr dirty="0" sz="1900" spc="-65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E</a:t>
            </a:r>
            <a:r>
              <a:rPr dirty="0" sz="1900" spc="-35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MÉTODOS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237732" y="11539397"/>
            <a:ext cx="440690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análise</a:t>
            </a:r>
            <a:r>
              <a:rPr dirty="0" sz="1550" spc="3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3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neurotranscriptoma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espécie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237732" y="11780529"/>
            <a:ext cx="4417695" cy="508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0"/>
              </a:spcBef>
              <a:tabLst>
                <a:tab pos="1000125" algn="l"/>
                <a:tab pos="1049020" algn="l"/>
                <a:tab pos="1386840" algn="l"/>
                <a:tab pos="1985645" algn="l"/>
                <a:tab pos="2419985" algn="l"/>
                <a:tab pos="3052445" algn="l"/>
                <a:tab pos="3300729" algn="l"/>
                <a:tab pos="3872865" algn="l"/>
                <a:tab pos="4270375" algn="l"/>
              </a:tabLst>
            </a:pPr>
            <a:r>
              <a:rPr dirty="0" sz="1550" spc="-10">
                <a:latin typeface="Arial MT"/>
                <a:cs typeface="Arial MT"/>
              </a:rPr>
              <a:t>morcego</a:t>
            </a:r>
            <a:r>
              <a:rPr dirty="0" sz="1550">
                <a:latin typeface="Arial MT"/>
                <a:cs typeface="Arial MT"/>
              </a:rPr>
              <a:t>		</a:t>
            </a:r>
            <a:r>
              <a:rPr dirty="0" sz="1550" spc="-10" i="1">
                <a:latin typeface="Arial"/>
                <a:cs typeface="Arial"/>
              </a:rPr>
              <a:t>Carollia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-10" i="1">
                <a:latin typeface="Arial"/>
                <a:cs typeface="Arial"/>
              </a:rPr>
              <a:t>perspicillata</a:t>
            </a:r>
            <a:r>
              <a:rPr dirty="0" sz="1550" i="1">
                <a:latin typeface="Arial"/>
                <a:cs typeface="Arial"/>
              </a:rPr>
              <a:t>		</a:t>
            </a:r>
            <a:r>
              <a:rPr dirty="0" sz="1550" spc="-10">
                <a:latin typeface="Arial MT"/>
                <a:cs typeface="Arial MT"/>
              </a:rPr>
              <a:t>mostrou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3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 </a:t>
            </a:r>
            <a:r>
              <a:rPr dirty="0" sz="1550" spc="-10">
                <a:latin typeface="Arial MT"/>
                <a:cs typeface="Arial MT"/>
              </a:rPr>
              <a:t>presença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de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partículas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virais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(Tabela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1).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50">
                <a:latin typeface="Arial MT"/>
                <a:cs typeface="Arial MT"/>
              </a:rPr>
              <a:t>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030351" y="17227297"/>
            <a:ext cx="73977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b="1" i="1">
                <a:latin typeface="Arial"/>
                <a:cs typeface="Arial"/>
              </a:rPr>
              <a:t>Selo</a:t>
            </a:r>
            <a:r>
              <a:rPr dirty="0" sz="1200" spc="50" b="1" i="1">
                <a:latin typeface="Arial"/>
                <a:cs typeface="Arial"/>
              </a:rPr>
              <a:t> </a:t>
            </a:r>
            <a:r>
              <a:rPr dirty="0" sz="1200" spc="-25" b="1" i="1">
                <a:latin typeface="Arial"/>
                <a:cs typeface="Arial"/>
              </a:rPr>
              <a:t>ODS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79907" y="17759915"/>
            <a:ext cx="101854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 b="1" i="1">
                <a:latin typeface="Arial"/>
                <a:cs typeface="Arial"/>
              </a:rPr>
              <a:t>Organização: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46096" y="14487830"/>
            <a:ext cx="4857750" cy="4913630"/>
            <a:chOff x="346096" y="14487830"/>
            <a:chExt cx="4857750" cy="4913630"/>
          </a:xfrm>
        </p:grpSpPr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499" y="18195603"/>
              <a:ext cx="4634006" cy="120566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29060" y="14494213"/>
              <a:ext cx="2487924" cy="171275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6096" y="14487830"/>
              <a:ext cx="2019842" cy="1713934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0164112" y="11056280"/>
            <a:ext cx="450850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8150" algn="l"/>
                <a:tab pos="1555750" algn="l"/>
                <a:tab pos="2082164" algn="l"/>
                <a:tab pos="3188335" algn="l"/>
                <a:tab pos="4272915" algn="l"/>
              </a:tabLst>
            </a:pPr>
            <a:r>
              <a:rPr dirty="0" sz="1550" spc="-50">
                <a:latin typeface="Arial MT"/>
                <a:cs typeface="Arial MT"/>
              </a:rPr>
              <a:t>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detecção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de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elevados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números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164112" y="11297732"/>
            <a:ext cx="4509770" cy="2919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90"/>
              </a:spcBef>
            </a:pPr>
            <a:r>
              <a:rPr dirty="0" sz="1550">
                <a:latin typeface="Arial MT"/>
                <a:cs typeface="Arial MT"/>
              </a:rPr>
              <a:t>bacteriófagos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sugere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possibilidade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infecções </a:t>
            </a:r>
            <a:r>
              <a:rPr dirty="0" sz="1550">
                <a:latin typeface="Arial MT"/>
                <a:cs typeface="Arial MT"/>
              </a:rPr>
              <a:t>bacterianas</a:t>
            </a:r>
            <a:r>
              <a:rPr dirty="0" sz="1550" spc="445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ativas</a:t>
            </a:r>
            <a:r>
              <a:rPr dirty="0" sz="1550" spc="45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na</a:t>
            </a:r>
            <a:r>
              <a:rPr dirty="0" sz="1550" spc="45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espécie</a:t>
            </a:r>
            <a:r>
              <a:rPr dirty="0" sz="1550" spc="445">
                <a:latin typeface="Arial MT"/>
                <a:cs typeface="Arial MT"/>
              </a:rPr>
              <a:t>   </a:t>
            </a:r>
            <a:r>
              <a:rPr dirty="0" sz="1550" spc="-10" i="1">
                <a:latin typeface="Arial"/>
                <a:cs typeface="Arial"/>
              </a:rPr>
              <a:t>Carollia </a:t>
            </a:r>
            <a:r>
              <a:rPr dirty="0" sz="1550" i="1">
                <a:latin typeface="Arial"/>
                <a:cs typeface="Arial"/>
              </a:rPr>
              <a:t>perspicillata</a:t>
            </a:r>
            <a:r>
              <a:rPr dirty="0" sz="1550">
                <a:latin typeface="Arial MT"/>
                <a:cs typeface="Arial MT"/>
              </a:rPr>
              <a:t>.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Esses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fagos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podem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desempenhar </a:t>
            </a:r>
            <a:r>
              <a:rPr dirty="0" sz="1550">
                <a:latin typeface="Arial MT"/>
                <a:cs typeface="Arial MT"/>
              </a:rPr>
              <a:t>um</a:t>
            </a:r>
            <a:r>
              <a:rPr dirty="0" sz="1550" spc="4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papel</a:t>
            </a:r>
            <a:r>
              <a:rPr dirty="0" sz="1550" spc="4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crucial</a:t>
            </a:r>
            <a:r>
              <a:rPr dirty="0" sz="1550" spc="48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na</a:t>
            </a:r>
            <a:r>
              <a:rPr dirty="0" sz="1550" spc="4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regulação</a:t>
            </a:r>
            <a:r>
              <a:rPr dirty="0" sz="1550" spc="4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das</a:t>
            </a:r>
            <a:r>
              <a:rPr dirty="0" sz="1550" spc="484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populações </a:t>
            </a:r>
            <a:r>
              <a:rPr dirty="0" sz="1550">
                <a:latin typeface="Arial MT"/>
                <a:cs typeface="Arial MT"/>
              </a:rPr>
              <a:t>bacterianas</a:t>
            </a:r>
            <a:r>
              <a:rPr dirty="0" sz="1550" spc="25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dentro</a:t>
            </a:r>
            <a:r>
              <a:rPr dirty="0" sz="1550" spc="25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organismo</a:t>
            </a:r>
            <a:r>
              <a:rPr dirty="0" sz="1550" spc="254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hospedeiro, </a:t>
            </a:r>
            <a:r>
              <a:rPr dirty="0" sz="1550">
                <a:latin typeface="Arial MT"/>
                <a:cs typeface="Arial MT"/>
              </a:rPr>
              <a:t>potencialmente</a:t>
            </a:r>
            <a:r>
              <a:rPr dirty="0" sz="1550" spc="409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influenciando</a:t>
            </a:r>
            <a:r>
              <a:rPr dirty="0" sz="1550" spc="409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409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saúde</a:t>
            </a:r>
            <a:r>
              <a:rPr dirty="0" sz="1550" spc="409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409">
                <a:latin typeface="Arial MT"/>
                <a:cs typeface="Arial MT"/>
              </a:rPr>
              <a:t>  </a:t>
            </a:r>
            <a:r>
              <a:rPr dirty="0" sz="1550" spc="-50">
                <a:latin typeface="Arial MT"/>
                <a:cs typeface="Arial MT"/>
              </a:rPr>
              <a:t>o </a:t>
            </a:r>
            <a:r>
              <a:rPr dirty="0" sz="1550">
                <a:latin typeface="Arial MT"/>
                <a:cs typeface="Arial MT"/>
              </a:rPr>
              <a:t>comportamento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desses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morcegos.</a:t>
            </a:r>
            <a:r>
              <a:rPr dirty="0" sz="1550" spc="3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Além</a:t>
            </a:r>
            <a:r>
              <a:rPr dirty="0" sz="1550" spc="3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disso,</a:t>
            </a:r>
            <a:r>
              <a:rPr dirty="0" sz="1550" spc="315">
                <a:latin typeface="Arial MT"/>
                <a:cs typeface="Arial MT"/>
              </a:rPr>
              <a:t> </a:t>
            </a:r>
            <a:r>
              <a:rPr dirty="0" sz="1550" spc="-50">
                <a:latin typeface="Arial MT"/>
                <a:cs typeface="Arial MT"/>
              </a:rPr>
              <a:t>a </a:t>
            </a:r>
            <a:r>
              <a:rPr dirty="0" sz="1550">
                <a:latin typeface="Arial MT"/>
                <a:cs typeface="Arial MT"/>
              </a:rPr>
              <a:t>identificação</a:t>
            </a:r>
            <a:r>
              <a:rPr dirty="0" sz="1550" spc="4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48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retrovírus</a:t>
            </a:r>
            <a:r>
              <a:rPr dirty="0" sz="1550" spc="4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endógeno</a:t>
            </a:r>
            <a:r>
              <a:rPr dirty="0" sz="1550" spc="484">
                <a:latin typeface="Arial MT"/>
                <a:cs typeface="Arial MT"/>
              </a:rPr>
              <a:t> </a:t>
            </a:r>
            <a:r>
              <a:rPr dirty="0" sz="1550" spc="-10" i="1">
                <a:latin typeface="Arial"/>
                <a:cs typeface="Arial"/>
              </a:rPr>
              <a:t>Desmodus </a:t>
            </a:r>
            <a:r>
              <a:rPr dirty="0" sz="1550" i="1">
                <a:latin typeface="Arial"/>
                <a:cs typeface="Arial"/>
              </a:rPr>
              <a:t>rotundus</a:t>
            </a:r>
            <a:r>
              <a:rPr dirty="0" sz="1550" spc="170" i="1">
                <a:latin typeface="Arial"/>
                <a:cs typeface="Arial"/>
              </a:rPr>
              <a:t> </a:t>
            </a:r>
            <a:r>
              <a:rPr dirty="0" sz="1550">
                <a:latin typeface="Arial MT"/>
                <a:cs typeface="Arial MT"/>
              </a:rPr>
              <a:t>como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um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associado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17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vertebrados </a:t>
            </a:r>
            <a:r>
              <a:rPr dirty="0" sz="1550">
                <a:latin typeface="Arial MT"/>
                <a:cs typeface="Arial MT"/>
              </a:rPr>
              <a:t>fornece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novas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direções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para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investigar</a:t>
            </a:r>
            <a:r>
              <a:rPr dirty="0" sz="1550" spc="7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evolução </a:t>
            </a:r>
            <a:r>
              <a:rPr dirty="0" sz="1550">
                <a:latin typeface="Arial MT"/>
                <a:cs typeface="Arial MT"/>
              </a:rPr>
              <a:t>viral</a:t>
            </a:r>
            <a:r>
              <a:rPr dirty="0" sz="1550" spc="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4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4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transferência</a:t>
            </a:r>
            <a:r>
              <a:rPr dirty="0" sz="1550" spc="4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horizontal</a:t>
            </a:r>
            <a:r>
              <a:rPr dirty="0" sz="1550" spc="4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genes</a:t>
            </a:r>
            <a:r>
              <a:rPr dirty="0" sz="1550" spc="35">
                <a:latin typeface="Arial MT"/>
                <a:cs typeface="Arial MT"/>
              </a:rPr>
              <a:t>  </a:t>
            </a:r>
            <a:r>
              <a:rPr dirty="0" sz="1550" spc="-25">
                <a:latin typeface="Arial MT"/>
                <a:cs typeface="Arial MT"/>
              </a:rPr>
              <a:t>em </a:t>
            </a:r>
            <a:r>
              <a:rPr dirty="0" sz="1550" spc="-10">
                <a:latin typeface="Arial MT"/>
                <a:cs typeface="Arial MT"/>
              </a:rPr>
              <a:t>morcegos.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26947" y="14488540"/>
            <a:ext cx="393065" cy="259715"/>
          </a:xfrm>
          <a:prstGeom prst="rect">
            <a:avLst/>
          </a:prstGeom>
          <a:solidFill>
            <a:srgbClr val="EEF4F0"/>
          </a:solidFill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5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275159" y="14475775"/>
            <a:ext cx="393065" cy="259715"/>
          </a:xfrm>
          <a:prstGeom prst="rect">
            <a:avLst/>
          </a:prstGeom>
          <a:solidFill>
            <a:srgbClr val="EEF4F0"/>
          </a:solidFill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dirty="0" sz="1400" spc="-50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363032" y="15078606"/>
            <a:ext cx="2111331" cy="2110622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427722" y="16225780"/>
            <a:ext cx="4230370" cy="60896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250" b="1">
                <a:latin typeface="Arial"/>
                <a:cs typeface="Arial"/>
              </a:rPr>
              <a:t>Figura</a:t>
            </a:r>
            <a:r>
              <a:rPr dirty="0" sz="1250" spc="5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1</a:t>
            </a:r>
            <a:r>
              <a:rPr dirty="0" sz="1250" spc="4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(A):</a:t>
            </a:r>
            <a:r>
              <a:rPr dirty="0" sz="1250" spc="35" b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Carollia</a:t>
            </a:r>
            <a:r>
              <a:rPr dirty="0" sz="1250" spc="50" b="1" i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perspicillata</a:t>
            </a:r>
            <a:r>
              <a:rPr dirty="0" sz="1250" spc="60" b="1" i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em</a:t>
            </a:r>
            <a:r>
              <a:rPr dirty="0" sz="1250" spc="4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posição</a:t>
            </a:r>
            <a:r>
              <a:rPr dirty="0" sz="1250" spc="6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frontal</a:t>
            </a:r>
            <a:r>
              <a:rPr dirty="0" sz="1250" spc="50" b="1">
                <a:latin typeface="Arial"/>
                <a:cs typeface="Arial"/>
              </a:rPr>
              <a:t> </a:t>
            </a:r>
            <a:r>
              <a:rPr dirty="0" sz="1250" spc="-50" b="1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50" b="1">
                <a:latin typeface="Arial"/>
                <a:cs typeface="Arial"/>
              </a:rPr>
              <a:t>(B)</a:t>
            </a:r>
            <a:r>
              <a:rPr dirty="0" sz="1250" spc="35" b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Carollia</a:t>
            </a:r>
            <a:r>
              <a:rPr dirty="0" sz="1250" spc="50" b="1" i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perspicillata</a:t>
            </a:r>
            <a:r>
              <a:rPr dirty="0" sz="1250" spc="450" b="1" i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em</a:t>
            </a:r>
            <a:r>
              <a:rPr dirty="0" sz="1250" spc="4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posição</a:t>
            </a:r>
            <a:r>
              <a:rPr dirty="0" sz="1250" spc="55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lateral</a:t>
            </a:r>
            <a:endParaRPr sz="125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099605" y="5373074"/>
            <a:ext cx="3556635" cy="688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760"/>
              </a:lnSpc>
              <a:spcBef>
                <a:spcPts val="135"/>
              </a:spcBef>
            </a:pPr>
            <a:r>
              <a:rPr dirty="0" sz="1500" b="1">
                <a:latin typeface="Arial"/>
                <a:cs typeface="Arial"/>
              </a:rPr>
              <a:t>Coleta</a:t>
            </a:r>
            <a:r>
              <a:rPr dirty="0" sz="1500" spc="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</a:t>
            </a:r>
            <a:r>
              <a:rPr dirty="0" sz="1500" spc="6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perfusão</a:t>
            </a:r>
            <a:endParaRPr sz="1500">
              <a:latin typeface="Arial"/>
              <a:cs typeface="Arial"/>
            </a:endParaRPr>
          </a:p>
          <a:p>
            <a:pPr marL="106045" marR="5080" indent="101600">
              <a:lnSpc>
                <a:spcPts val="1730"/>
              </a:lnSpc>
              <a:spcBef>
                <a:spcPts val="25"/>
              </a:spcBef>
              <a:tabLst>
                <a:tab pos="490855" algn="l"/>
                <a:tab pos="1261745" algn="l"/>
                <a:tab pos="1798320" algn="l"/>
                <a:tab pos="2070735" algn="l"/>
                <a:tab pos="2710180" algn="l"/>
                <a:tab pos="3338829" algn="l"/>
              </a:tabLst>
            </a:pPr>
            <a:r>
              <a:rPr dirty="0" sz="1450">
                <a:latin typeface="Arial MT"/>
                <a:cs typeface="Arial MT"/>
              </a:rPr>
              <a:t>No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local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escolhido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foi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armada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uma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 spc="-20">
                <a:latin typeface="Arial MT"/>
                <a:cs typeface="Arial MT"/>
              </a:rPr>
              <a:t>rede </a:t>
            </a:r>
            <a:r>
              <a:rPr dirty="0" sz="1450" spc="-25">
                <a:latin typeface="Arial MT"/>
                <a:cs typeface="Arial MT"/>
              </a:rPr>
              <a:t>de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10">
                <a:latin typeface="Arial MT"/>
                <a:cs typeface="Arial MT"/>
              </a:rPr>
              <a:t>neblina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25">
                <a:latin typeface="Arial MT"/>
                <a:cs typeface="Arial MT"/>
              </a:rPr>
              <a:t>12m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x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20">
                <a:latin typeface="Arial MT"/>
                <a:cs typeface="Arial MT"/>
              </a:rPr>
              <a:t>2,5m,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10">
                <a:latin typeface="Arial MT"/>
                <a:cs typeface="Arial MT"/>
              </a:rPr>
              <a:t>antes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25">
                <a:latin typeface="Arial MT"/>
                <a:cs typeface="Arial MT"/>
              </a:rPr>
              <a:t>do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174604" y="6036602"/>
            <a:ext cx="3526790" cy="1145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1115" marR="50800">
              <a:lnSpc>
                <a:spcPct val="100000"/>
              </a:lnSpc>
              <a:spcBef>
                <a:spcPts val="90"/>
              </a:spcBef>
            </a:pPr>
            <a:r>
              <a:rPr dirty="0" sz="1450" spc="-10">
                <a:latin typeface="Arial MT"/>
                <a:cs typeface="Arial MT"/>
              </a:rPr>
              <a:t>anoitecer.</a:t>
            </a:r>
            <a:r>
              <a:rPr dirty="0" sz="1450" spc="-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Os</a:t>
            </a:r>
            <a:r>
              <a:rPr dirty="0" sz="1450" spc="-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animais</a:t>
            </a:r>
            <a:r>
              <a:rPr dirty="0" sz="1450" spc="-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foram</a:t>
            </a:r>
            <a:r>
              <a:rPr dirty="0" sz="1450" spc="-2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anestesiados </a:t>
            </a:r>
            <a:r>
              <a:rPr dirty="0" sz="1450">
                <a:latin typeface="Arial MT"/>
                <a:cs typeface="Arial MT"/>
              </a:rPr>
              <a:t>com</a:t>
            </a:r>
            <a:r>
              <a:rPr dirty="0" sz="1450" spc="31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isuflorano</a:t>
            </a:r>
            <a:r>
              <a:rPr dirty="0" sz="1450" spc="3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</a:t>
            </a:r>
            <a:r>
              <a:rPr dirty="0" sz="1450" spc="32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perfundidos</a:t>
            </a:r>
            <a:r>
              <a:rPr dirty="0" sz="1450" spc="33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ultilizando solução</a:t>
            </a:r>
            <a:r>
              <a:rPr dirty="0" sz="1450" spc="-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salina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</a:t>
            </a:r>
            <a:r>
              <a:rPr dirty="0" sz="1450" spc="-45">
                <a:latin typeface="Arial MT"/>
                <a:cs typeface="Arial MT"/>
              </a:rPr>
              <a:t> </a:t>
            </a:r>
            <a:r>
              <a:rPr dirty="0" sz="1450" spc="-20">
                <a:latin typeface="Arial MT"/>
                <a:cs typeface="Arial MT"/>
              </a:rPr>
              <a:t>RNA</a:t>
            </a:r>
            <a:r>
              <a:rPr dirty="0" sz="1450" spc="-8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Later®.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ts val="1780"/>
              </a:lnSpc>
              <a:spcBef>
                <a:spcPts val="110"/>
              </a:spcBef>
            </a:pPr>
            <a:r>
              <a:rPr dirty="0" sz="1500" spc="-10" b="1">
                <a:latin typeface="Arial"/>
                <a:cs typeface="Arial"/>
              </a:rPr>
              <a:t>Craniotomia</a:t>
            </a:r>
            <a:endParaRPr sz="1500">
              <a:latin typeface="Arial"/>
              <a:cs typeface="Arial"/>
            </a:endParaRPr>
          </a:p>
          <a:p>
            <a:pPr marL="136525">
              <a:lnSpc>
                <a:spcPts val="1720"/>
              </a:lnSpc>
              <a:tabLst>
                <a:tab pos="2302510" algn="l"/>
              </a:tabLst>
            </a:pPr>
            <a:r>
              <a:rPr dirty="0" sz="1450">
                <a:latin typeface="Arial MT"/>
                <a:cs typeface="Arial MT"/>
              </a:rPr>
              <a:t>O</a:t>
            </a:r>
            <a:r>
              <a:rPr dirty="0" sz="1450" spc="254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cérebro</a:t>
            </a:r>
            <a:r>
              <a:rPr dirty="0" sz="1450" spc="2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foi</a:t>
            </a:r>
            <a:r>
              <a:rPr dirty="0" sz="1450" spc="254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removido</a:t>
            </a:r>
            <a:r>
              <a:rPr dirty="0" sz="1450">
                <a:latin typeface="Arial MT"/>
                <a:cs typeface="Arial MT"/>
              </a:rPr>
              <a:t>	e</a:t>
            </a:r>
            <a:r>
              <a:rPr dirty="0" sz="1450" spc="28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armazenado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193516" y="7158166"/>
            <a:ext cx="911860" cy="465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502284" algn="l"/>
              </a:tabLst>
            </a:pPr>
            <a:r>
              <a:rPr dirty="0" sz="1450" spc="-25">
                <a:latin typeface="Arial MT"/>
                <a:cs typeface="Arial MT"/>
              </a:rPr>
              <a:t>em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25">
                <a:latin typeface="Arial MT"/>
                <a:cs typeface="Arial MT"/>
              </a:rPr>
              <a:t>RNA </a:t>
            </a:r>
            <a:r>
              <a:rPr dirty="0" sz="1450" spc="-20">
                <a:latin typeface="Arial MT"/>
                <a:cs typeface="Arial MT"/>
              </a:rPr>
              <a:t>telencéfalo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295754" y="7158166"/>
            <a:ext cx="2406015" cy="465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9710" marR="5080" indent="-207645">
              <a:lnSpc>
                <a:spcPct val="100000"/>
              </a:lnSpc>
              <a:spcBef>
                <a:spcPts val="90"/>
              </a:spcBef>
              <a:tabLst>
                <a:tab pos="836294" algn="l"/>
                <a:tab pos="1362710" algn="l"/>
                <a:tab pos="2025014" algn="l"/>
                <a:tab pos="2291080" algn="l"/>
              </a:tabLst>
            </a:pPr>
            <a:r>
              <a:rPr dirty="0" sz="1450" spc="-10">
                <a:latin typeface="Arial MT"/>
                <a:cs typeface="Arial MT"/>
              </a:rPr>
              <a:t>Later®.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2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Em	</a:t>
            </a:r>
            <a:r>
              <a:rPr dirty="0" sz="1450" spc="-10">
                <a:latin typeface="Arial MT"/>
                <a:cs typeface="Arial MT"/>
              </a:rPr>
              <a:t>seguida,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o </a:t>
            </a:r>
            <a:r>
              <a:rPr dirty="0" sz="1450" spc="-25">
                <a:latin typeface="Arial MT"/>
                <a:cs typeface="Arial MT"/>
              </a:rPr>
              <a:t>foi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10">
                <a:latin typeface="Arial MT"/>
                <a:cs typeface="Arial MT"/>
              </a:rPr>
              <a:t>separado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25">
                <a:latin typeface="Arial MT"/>
                <a:cs typeface="Arial MT"/>
              </a:rPr>
              <a:t>para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193516" y="7597878"/>
            <a:ext cx="3507740" cy="9537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50">
                <a:latin typeface="Arial MT"/>
                <a:cs typeface="Arial MT"/>
              </a:rPr>
              <a:t>sequenciamento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subsequente,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extração </a:t>
            </a:r>
            <a:r>
              <a:rPr dirty="0" sz="1450">
                <a:latin typeface="Arial MT"/>
                <a:cs typeface="Arial MT"/>
              </a:rPr>
              <a:t>de</a:t>
            </a:r>
            <a:r>
              <a:rPr dirty="0" sz="1450" spc="1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RNA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de</a:t>
            </a:r>
            <a:r>
              <a:rPr dirty="0" sz="1450" spc="1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tecidos</a:t>
            </a:r>
            <a:r>
              <a:rPr dirty="0" sz="1450" spc="1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telencefálicos</a:t>
            </a:r>
            <a:r>
              <a:rPr dirty="0" sz="1450" spc="1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foi</a:t>
            </a:r>
            <a:r>
              <a:rPr dirty="0" sz="1450" spc="13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feito usando</a:t>
            </a:r>
            <a:r>
              <a:rPr dirty="0" sz="1450" spc="-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</a:t>
            </a:r>
            <a:r>
              <a:rPr dirty="0" sz="1450" spc="-5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protocolo</a:t>
            </a:r>
            <a:r>
              <a:rPr dirty="0" sz="1450" spc="-3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padrão</a:t>
            </a:r>
            <a:r>
              <a:rPr dirty="0" sz="1450" spc="-6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TRIzol™.</a:t>
            </a:r>
            <a:endParaRPr sz="1450">
              <a:latin typeface="Arial MT"/>
              <a:cs typeface="Arial MT"/>
            </a:endParaRPr>
          </a:p>
          <a:p>
            <a:pPr marL="59690">
              <a:lnSpc>
                <a:spcPct val="100000"/>
              </a:lnSpc>
              <a:spcBef>
                <a:spcPts val="290"/>
              </a:spcBef>
            </a:pPr>
            <a:r>
              <a:rPr dirty="0" sz="1500" spc="-10" b="1">
                <a:latin typeface="Arial"/>
                <a:cs typeface="Arial"/>
              </a:rPr>
              <a:t>Sequenciamento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193516" y="8565543"/>
            <a:ext cx="3519170" cy="685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indent="92075">
              <a:lnSpc>
                <a:spcPct val="100000"/>
              </a:lnSpc>
              <a:spcBef>
                <a:spcPts val="90"/>
              </a:spcBef>
            </a:pPr>
            <a:r>
              <a:rPr dirty="0" sz="1450">
                <a:latin typeface="Arial MT"/>
                <a:cs typeface="Arial MT"/>
              </a:rPr>
              <a:t>Após</a:t>
            </a:r>
            <a:r>
              <a:rPr dirty="0" sz="1450" spc="365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o</a:t>
            </a:r>
            <a:r>
              <a:rPr dirty="0" sz="1450" spc="360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preparo</a:t>
            </a:r>
            <a:r>
              <a:rPr dirty="0" sz="1450" spc="365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dos</a:t>
            </a:r>
            <a:r>
              <a:rPr dirty="0" sz="1450" spc="365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templates,</a:t>
            </a:r>
            <a:r>
              <a:rPr dirty="0" sz="1450" spc="365">
                <a:latin typeface="Arial MT"/>
                <a:cs typeface="Arial MT"/>
              </a:rPr>
              <a:t>  </a:t>
            </a:r>
            <a:r>
              <a:rPr dirty="0" sz="1450" spc="-50">
                <a:latin typeface="Arial MT"/>
                <a:cs typeface="Arial MT"/>
              </a:rPr>
              <a:t>o </a:t>
            </a:r>
            <a:r>
              <a:rPr dirty="0" sz="1450">
                <a:latin typeface="Arial MT"/>
                <a:cs typeface="Arial MT"/>
              </a:rPr>
              <a:t>sequenciamento</a:t>
            </a:r>
            <a:r>
              <a:rPr dirty="0" sz="1450" spc="4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é</a:t>
            </a:r>
            <a:r>
              <a:rPr dirty="0" sz="1450" spc="4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iniciado.</a:t>
            </a:r>
            <a:r>
              <a:rPr dirty="0" sz="1450" spc="4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Ao</a:t>
            </a:r>
            <a:r>
              <a:rPr dirty="0" sz="1450" spc="4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final</a:t>
            </a:r>
            <a:r>
              <a:rPr dirty="0" sz="1450" spc="480">
                <a:latin typeface="Arial MT"/>
                <a:cs typeface="Arial MT"/>
              </a:rPr>
              <a:t> </a:t>
            </a:r>
            <a:r>
              <a:rPr dirty="0" sz="1450" spc="-25">
                <a:latin typeface="Arial MT"/>
                <a:cs typeface="Arial MT"/>
              </a:rPr>
              <a:t>do </a:t>
            </a:r>
            <a:r>
              <a:rPr dirty="0" sz="1450">
                <a:latin typeface="Arial MT"/>
                <a:cs typeface="Arial MT"/>
              </a:rPr>
              <a:t>procedimento</a:t>
            </a:r>
            <a:r>
              <a:rPr dirty="0" sz="1450" spc="70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são</a:t>
            </a:r>
            <a:r>
              <a:rPr dirty="0" sz="1450" spc="75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gerados</a:t>
            </a:r>
            <a:r>
              <a:rPr dirty="0" sz="1450" spc="70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arquivos</a:t>
            </a:r>
            <a:r>
              <a:rPr dirty="0" sz="1450" spc="75">
                <a:latin typeface="Arial MT"/>
                <a:cs typeface="Arial MT"/>
              </a:rPr>
              <a:t>  </a:t>
            </a:r>
            <a:r>
              <a:rPr dirty="0" sz="1450" spc="-25">
                <a:latin typeface="Arial MT"/>
                <a:cs typeface="Arial MT"/>
              </a:rPr>
              <a:t>no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193516" y="9225112"/>
            <a:ext cx="3530600" cy="16757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50">
                <a:latin typeface="Arial MT"/>
                <a:cs typeface="Arial MT"/>
              </a:rPr>
              <a:t>formato</a:t>
            </a:r>
            <a:r>
              <a:rPr dirty="0" sz="1450" spc="170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FASTQ</a:t>
            </a:r>
            <a:r>
              <a:rPr dirty="0" sz="1450" spc="175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ao</a:t>
            </a:r>
            <a:r>
              <a:rPr dirty="0" sz="1450" spc="175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qual</a:t>
            </a:r>
            <a:r>
              <a:rPr dirty="0" sz="1450" spc="175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é</a:t>
            </a:r>
            <a:r>
              <a:rPr dirty="0" sz="1450" spc="170">
                <a:latin typeface="Arial MT"/>
                <a:cs typeface="Arial MT"/>
              </a:rPr>
              <a:t>  </a:t>
            </a:r>
            <a:r>
              <a:rPr dirty="0" sz="1450">
                <a:latin typeface="Arial MT"/>
                <a:cs typeface="Arial MT"/>
              </a:rPr>
              <a:t>feito</a:t>
            </a:r>
            <a:r>
              <a:rPr dirty="0" sz="1450" spc="175">
                <a:latin typeface="Arial MT"/>
                <a:cs typeface="Arial MT"/>
              </a:rPr>
              <a:t>  </a:t>
            </a:r>
            <a:r>
              <a:rPr dirty="0" sz="1450" spc="-25">
                <a:latin typeface="Arial MT"/>
                <a:cs typeface="Arial MT"/>
              </a:rPr>
              <a:t>uma </a:t>
            </a:r>
            <a:r>
              <a:rPr dirty="0" sz="1450" spc="-10">
                <a:latin typeface="Arial MT"/>
                <a:cs typeface="Arial MT"/>
              </a:rPr>
              <a:t>avaliação</a:t>
            </a:r>
            <a:r>
              <a:rPr dirty="0" sz="1450" spc="-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</a:t>
            </a:r>
            <a:r>
              <a:rPr dirty="0" sz="1450" spc="-4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qualidade</a:t>
            </a:r>
            <a:r>
              <a:rPr dirty="0" sz="1450" spc="-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</a:t>
            </a:r>
            <a:r>
              <a:rPr dirty="0" sz="1450" spc="-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</a:t>
            </a:r>
            <a:r>
              <a:rPr dirty="0" sz="1450" spc="-4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filtragem.</a:t>
            </a:r>
            <a:endParaRPr sz="1450">
              <a:latin typeface="Arial MT"/>
              <a:cs typeface="Arial MT"/>
            </a:endParaRPr>
          </a:p>
          <a:p>
            <a:pPr algn="just" marL="97155">
              <a:lnSpc>
                <a:spcPct val="100000"/>
              </a:lnSpc>
              <a:spcBef>
                <a:spcPts val="459"/>
              </a:spcBef>
            </a:pPr>
            <a:r>
              <a:rPr dirty="0" sz="1550" b="1">
                <a:latin typeface="Arial"/>
                <a:cs typeface="Arial"/>
              </a:rPr>
              <a:t>Identificação</a:t>
            </a:r>
            <a:r>
              <a:rPr dirty="0" sz="1550" spc="19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Viral</a:t>
            </a:r>
            <a:endParaRPr sz="1500">
              <a:latin typeface="Arial"/>
              <a:cs typeface="Arial"/>
            </a:endParaRPr>
          </a:p>
          <a:p>
            <a:pPr algn="just" marL="12700" marR="7620" indent="98425">
              <a:lnSpc>
                <a:spcPct val="100000"/>
              </a:lnSpc>
              <a:spcBef>
                <a:spcPts val="270"/>
              </a:spcBef>
            </a:pPr>
            <a:r>
              <a:rPr dirty="0" sz="1450">
                <a:latin typeface="Arial MT"/>
                <a:cs typeface="Arial MT"/>
              </a:rPr>
              <a:t>O</a:t>
            </a:r>
            <a:r>
              <a:rPr dirty="0" sz="1450" spc="-4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pipeline</a:t>
            </a:r>
            <a:r>
              <a:rPr dirty="0" sz="1450" spc="-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VIRTUS2</a:t>
            </a:r>
            <a:r>
              <a:rPr dirty="0" sz="1450" spc="-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é</a:t>
            </a:r>
            <a:r>
              <a:rPr dirty="0" sz="1450" spc="-4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utilizado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para</a:t>
            </a:r>
            <a:r>
              <a:rPr dirty="0" sz="1450" spc="-4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fazer </a:t>
            </a:r>
            <a:r>
              <a:rPr dirty="0" sz="1450">
                <a:latin typeface="Arial MT"/>
                <a:cs typeface="Arial MT"/>
              </a:rPr>
              <a:t>uma</a:t>
            </a:r>
            <a:r>
              <a:rPr dirty="0" sz="1450" spc="3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varredura</a:t>
            </a:r>
            <a:r>
              <a:rPr dirty="0" sz="1450" spc="3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nos</a:t>
            </a:r>
            <a:r>
              <a:rPr dirty="0" sz="1450" spc="3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arquivos</a:t>
            </a:r>
            <a:r>
              <a:rPr dirty="0" sz="1450" spc="34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produzidos, </a:t>
            </a:r>
            <a:r>
              <a:rPr dirty="0" sz="1450">
                <a:latin typeface="Arial MT"/>
                <a:cs typeface="Arial MT"/>
              </a:rPr>
              <a:t>Em</a:t>
            </a:r>
            <a:r>
              <a:rPr dirty="0" sz="1450" spc="1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seguida,</a:t>
            </a:r>
            <a:r>
              <a:rPr dirty="0" sz="1450" spc="1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os</a:t>
            </a:r>
            <a:r>
              <a:rPr dirty="0" sz="1450" spc="1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vírus</a:t>
            </a:r>
            <a:r>
              <a:rPr dirty="0" sz="1450" spc="1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com</a:t>
            </a:r>
            <a:r>
              <a:rPr dirty="0" sz="1450" spc="1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muitas</a:t>
            </a:r>
            <a:r>
              <a:rPr dirty="0" sz="1450" spc="14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leituras </a:t>
            </a:r>
            <a:r>
              <a:rPr dirty="0" sz="1450">
                <a:latin typeface="Arial MT"/>
                <a:cs typeface="Arial MT"/>
              </a:rPr>
              <a:t>são</a:t>
            </a:r>
            <a:r>
              <a:rPr dirty="0" sz="1450" spc="-6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identificados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por</a:t>
            </a:r>
            <a:r>
              <a:rPr dirty="0" sz="1450" spc="-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VIRTUS</a:t>
            </a:r>
            <a:r>
              <a:rPr dirty="0" sz="1450" spc="-60">
                <a:latin typeface="Arial MT"/>
                <a:cs typeface="Arial MT"/>
              </a:rPr>
              <a:t> </a:t>
            </a:r>
            <a:r>
              <a:rPr dirty="0" sz="1450" spc="-50">
                <a:latin typeface="Arial MT"/>
                <a:cs typeface="Arial MT"/>
              </a:rPr>
              <a:t>1</a:t>
            </a:r>
            <a:endParaRPr sz="1450">
              <a:latin typeface="Arial MT"/>
              <a:cs typeface="Arial MT"/>
            </a:endParaRPr>
          </a:p>
        </p:txBody>
      </p:sp>
      <p:graphicFrame>
        <p:nvGraphicFramePr>
          <p:cNvPr id="44" name="object 44" descr=""/>
          <p:cNvGraphicFramePr>
            <a:graphicFrameLocks noGrp="1"/>
          </p:cNvGraphicFramePr>
          <p:nvPr/>
        </p:nvGraphicFramePr>
        <p:xfrm>
          <a:off x="10126931" y="5272122"/>
          <a:ext cx="4607560" cy="497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205"/>
                <a:gridCol w="976630"/>
                <a:gridCol w="1173480"/>
                <a:gridCol w="590550"/>
                <a:gridCol w="784860"/>
              </a:tblGrid>
              <a:tr h="86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Família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Gênero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Vírus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7DC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 marR="19050">
                        <a:lnSpc>
                          <a:spcPct val="100800"/>
                        </a:lnSpc>
                        <a:spcBef>
                          <a:spcPts val="117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Número 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Reads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859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875" marR="7620" indent="42545">
                        <a:lnSpc>
                          <a:spcPct val="1008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Linhagem Hospedeira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Menderaviridae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Menderavirus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0335" marR="3810" indent="-128905">
                        <a:lnSpc>
                          <a:spcPct val="100800"/>
                        </a:lnSpc>
                      </a:pP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Stenotrophomonas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phage</a:t>
                      </a:r>
                      <a:r>
                        <a:rPr dirty="0" sz="12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Medera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7DC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451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Bactérias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Siphoviridae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Gorganvirus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20"/>
                        </a:lnSpc>
                      </a:pP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UNVERIFIED: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42875" marR="133985">
                        <a:lnSpc>
                          <a:spcPct val="100800"/>
                        </a:lnSpc>
                      </a:pPr>
                      <a:r>
                        <a:rPr dirty="0" sz="1200" i="1">
                          <a:latin typeface="Times New Roman"/>
                          <a:cs typeface="Times New Roman"/>
                        </a:rPr>
                        <a:t>Proteus</a:t>
                      </a:r>
                      <a:r>
                        <a:rPr dirty="0" sz="1200" spc="-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pahge VB_PsmiS- Isfahan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7DC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Bactérias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906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Myoviridae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CCCCCC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Ludhianavírus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3175">
                      <a:solidFill>
                        <a:srgbClr val="CCCCCC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 marL="492125" marR="23495" indent="-461009">
                        <a:lnSpc>
                          <a:spcPts val="1450"/>
                        </a:lnSpc>
                      </a:pPr>
                      <a:r>
                        <a:rPr dirty="0" sz="1200" i="1">
                          <a:latin typeface="Times New Roman"/>
                          <a:cs typeface="Times New Roman"/>
                        </a:rPr>
                        <a:t>Aeromonas</a:t>
                      </a:r>
                      <a:r>
                        <a:rPr dirty="0" sz="12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phage </a:t>
                      </a:r>
                      <a:r>
                        <a:rPr dirty="0" sz="1200" spc="-25" i="1">
                          <a:latin typeface="Times New Roman"/>
                          <a:cs typeface="Times New Roman"/>
                        </a:rPr>
                        <a:t>D3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7DC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246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Bactérias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Retroviridae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Betaretrovírus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0325" marR="52069" indent="-635">
                        <a:lnSpc>
                          <a:spcPts val="1450"/>
                        </a:lnSpc>
                      </a:pP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Desmodus rotundus endogenous retrovirus</a:t>
                      </a:r>
                      <a:r>
                        <a:rPr dirty="0" sz="1200" spc="-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isolate </a:t>
                      </a:r>
                      <a:r>
                        <a:rPr dirty="0" sz="1200" spc="-25" i="1">
                          <a:latin typeface="Times New Roman"/>
                          <a:cs typeface="Times New Roman"/>
                        </a:rPr>
                        <a:t>824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7DC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Vertebrados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Steitzviridae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Gihfavirus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 marL="107314" marR="99695" indent="59055">
                        <a:lnSpc>
                          <a:spcPct val="100800"/>
                        </a:lnSpc>
                        <a:spcBef>
                          <a:spcPts val="1285"/>
                        </a:spcBef>
                      </a:pPr>
                      <a:r>
                        <a:rPr dirty="0" sz="1200" i="1">
                          <a:latin typeface="Times New Roman"/>
                          <a:cs typeface="Times New Roman"/>
                        </a:rPr>
                        <a:t>SsRNA</a:t>
                      </a:r>
                      <a:r>
                        <a:rPr dirty="0" sz="12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i="1">
                          <a:latin typeface="Times New Roman"/>
                          <a:cs typeface="Times New Roman"/>
                        </a:rPr>
                        <a:t>phage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SRR5466369_2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7DC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Bactérias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Peduoviridae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317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Tigvírus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110489" indent="57785">
                        <a:lnSpc>
                          <a:spcPts val="1450"/>
                        </a:lnSpc>
                      </a:pP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Burkholderia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phage</a:t>
                      </a:r>
                      <a:r>
                        <a:rPr dirty="0" sz="12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phiE094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7DC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A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Bactérias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635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D2C9E6"/>
                    </a:solidFill>
                  </a:tcPr>
                </a:tc>
              </a:tr>
            </a:tbl>
          </a:graphicData>
        </a:graphic>
      </p:graphicFrame>
      <p:grpSp>
        <p:nvGrpSpPr>
          <p:cNvPr id="45" name="object 45" descr=""/>
          <p:cNvGrpSpPr/>
          <p:nvPr/>
        </p:nvGrpSpPr>
        <p:grpSpPr>
          <a:xfrm>
            <a:off x="4924784" y="334039"/>
            <a:ext cx="8282940" cy="18869660"/>
            <a:chOff x="4924784" y="334039"/>
            <a:chExt cx="8282940" cy="18869660"/>
          </a:xfrm>
        </p:grpSpPr>
        <p:pic>
          <p:nvPicPr>
            <p:cNvPr id="46" name="object 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62373" y="5348894"/>
              <a:ext cx="1278713" cy="881553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85775" y="5675133"/>
              <a:ext cx="424110" cy="204962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06344" y="8279368"/>
              <a:ext cx="1234742" cy="84751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6344" y="6855266"/>
              <a:ext cx="1234742" cy="84822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1023" y="7095689"/>
              <a:ext cx="363117" cy="357444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61661" y="8485040"/>
              <a:ext cx="340422" cy="328366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24784" y="9721201"/>
              <a:ext cx="1266656" cy="83119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82229" y="9955951"/>
              <a:ext cx="361699" cy="361699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19061" y="334039"/>
              <a:ext cx="1804241" cy="1956722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29697" y="17625396"/>
              <a:ext cx="1578002" cy="1578002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5237732" y="12262795"/>
            <a:ext cx="4442460" cy="2062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40005">
              <a:lnSpc>
                <a:spcPct val="102099"/>
              </a:lnSpc>
              <a:spcBef>
                <a:spcPts val="90"/>
              </a:spcBef>
            </a:pPr>
            <a:r>
              <a:rPr dirty="0" sz="1550">
                <a:latin typeface="Arial MT"/>
                <a:cs typeface="Arial MT"/>
              </a:rPr>
              <a:t>predominância</a:t>
            </a:r>
            <a:r>
              <a:rPr dirty="0" sz="1550" spc="11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10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fagos</a:t>
            </a:r>
            <a:r>
              <a:rPr dirty="0" sz="1550" spc="114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entre</a:t>
            </a:r>
            <a:r>
              <a:rPr dirty="0" sz="1550" spc="10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as</a:t>
            </a:r>
            <a:r>
              <a:rPr dirty="0" sz="1550" spc="11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sequências </a:t>
            </a:r>
            <a:r>
              <a:rPr dirty="0" sz="1550">
                <a:latin typeface="Arial MT"/>
                <a:cs typeface="Arial MT"/>
              </a:rPr>
              <a:t>sugere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nesta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espécie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morcego</a:t>
            </a:r>
            <a:r>
              <a:rPr dirty="0" sz="1550" spc="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podem</a:t>
            </a:r>
            <a:r>
              <a:rPr dirty="0" sz="1550" spc="6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ter </a:t>
            </a:r>
            <a:r>
              <a:rPr dirty="0" sz="1550">
                <a:latin typeface="Arial MT"/>
                <a:cs typeface="Arial MT"/>
              </a:rPr>
              <a:t>altas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taxas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infeções</a:t>
            </a:r>
            <a:r>
              <a:rPr dirty="0" sz="1550" spc="5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bacterianas.</a:t>
            </a:r>
            <a:endParaRPr sz="1550">
              <a:latin typeface="Arial MT"/>
              <a:cs typeface="Arial MT"/>
            </a:endParaRPr>
          </a:p>
          <a:p>
            <a:pPr algn="just" marL="47625" marR="5080">
              <a:lnSpc>
                <a:spcPct val="102099"/>
              </a:lnSpc>
              <a:spcBef>
                <a:spcPts val="850"/>
              </a:spcBef>
            </a:pP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fagos</a:t>
            </a:r>
            <a:r>
              <a:rPr dirty="0" sz="1550" spc="4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podem</a:t>
            </a:r>
            <a:r>
              <a:rPr dirty="0" sz="1550" spc="3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modular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imunidade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inata</a:t>
            </a:r>
            <a:r>
              <a:rPr dirty="0" sz="1550" spc="400">
                <a:latin typeface="Arial MT"/>
                <a:cs typeface="Arial MT"/>
              </a:rPr>
              <a:t> </a:t>
            </a:r>
            <a:r>
              <a:rPr dirty="0" sz="1550" spc="-50">
                <a:latin typeface="Arial MT"/>
                <a:cs typeface="Arial MT"/>
              </a:rPr>
              <a:t>e </a:t>
            </a:r>
            <a:r>
              <a:rPr dirty="0" sz="1550">
                <a:latin typeface="Arial MT"/>
                <a:cs typeface="Arial MT"/>
              </a:rPr>
              <a:t>adaptativa</a:t>
            </a:r>
            <a:r>
              <a:rPr dirty="0" sz="1550" spc="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mamíferos,</a:t>
            </a:r>
            <a:r>
              <a:rPr dirty="0" sz="1550" spc="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os</a:t>
            </a:r>
            <a:r>
              <a:rPr dirty="0" sz="1550" spc="9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10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da</a:t>
            </a:r>
            <a:r>
              <a:rPr dirty="0" sz="1550" spc="90">
                <a:latin typeface="Arial MT"/>
                <a:cs typeface="Arial MT"/>
              </a:rPr>
              <a:t>  </a:t>
            </a:r>
            <a:r>
              <a:rPr dirty="0" sz="1550" spc="-10">
                <a:latin typeface="Arial MT"/>
                <a:cs typeface="Arial MT"/>
              </a:rPr>
              <a:t>família </a:t>
            </a:r>
            <a:r>
              <a:rPr dirty="0" sz="1550">
                <a:latin typeface="Arial MT"/>
                <a:cs typeface="Arial MT"/>
              </a:rPr>
              <a:t>Myoviridae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Siphoviridae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uma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vez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presentes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no </a:t>
            </a:r>
            <a:r>
              <a:rPr dirty="0" sz="1550">
                <a:latin typeface="Arial MT"/>
                <a:cs typeface="Arial MT"/>
              </a:rPr>
              <a:t>sangue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podem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interagir</a:t>
            </a:r>
            <a:r>
              <a:rPr dirty="0" sz="1550" spc="21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com</a:t>
            </a:r>
            <a:r>
              <a:rPr dirty="0" sz="1550" spc="2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células</a:t>
            </a:r>
            <a:r>
              <a:rPr dirty="0" sz="1550" spc="20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</a:t>
            </a:r>
            <a:r>
              <a:rPr dirty="0" sz="1550" spc="21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sistema </a:t>
            </a:r>
            <a:r>
              <a:rPr dirty="0" sz="1550">
                <a:latin typeface="Arial MT"/>
                <a:cs typeface="Arial MT"/>
              </a:rPr>
              <a:t>imunológico</a:t>
            </a:r>
            <a:r>
              <a:rPr dirty="0" sz="1550" spc="22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em</a:t>
            </a:r>
            <a:r>
              <a:rPr dirty="0" sz="1550" spc="229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humanos</a:t>
            </a:r>
            <a:r>
              <a:rPr dirty="0" sz="1550" spc="23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(Belleghem</a:t>
            </a:r>
            <a:r>
              <a:rPr dirty="0" sz="1550" spc="225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229" i="1">
                <a:latin typeface="Arial"/>
                <a:cs typeface="Arial"/>
              </a:rPr>
              <a:t>  </a:t>
            </a:r>
            <a:r>
              <a:rPr dirty="0" sz="1550" spc="-25" i="1">
                <a:latin typeface="Arial"/>
                <a:cs typeface="Arial"/>
              </a:rPr>
              <a:t>al</a:t>
            </a:r>
            <a:r>
              <a:rPr dirty="0" sz="1550" spc="-25"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272661" y="14299837"/>
            <a:ext cx="440626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latin typeface="Arial MT"/>
                <a:cs typeface="Arial MT"/>
              </a:rPr>
              <a:t>2018).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também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identificado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com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elevado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272661" y="14540969"/>
            <a:ext cx="4406265" cy="508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52805" algn="l"/>
                <a:tab pos="1235075" algn="l"/>
                <a:tab pos="1896745" algn="l"/>
                <a:tab pos="2279650" algn="l"/>
                <a:tab pos="4170045" algn="l"/>
              </a:tabLst>
            </a:pPr>
            <a:r>
              <a:rPr dirty="0" sz="1550" spc="-10">
                <a:latin typeface="Arial MT"/>
                <a:cs typeface="Arial MT"/>
              </a:rPr>
              <a:t>número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de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reads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no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neurotranscriptoma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de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973455" algn="l"/>
                <a:tab pos="2370455" algn="l"/>
              </a:tabLst>
            </a:pPr>
            <a:r>
              <a:rPr dirty="0" sz="1550" spc="-10" i="1">
                <a:latin typeface="Arial"/>
                <a:cs typeface="Arial"/>
              </a:rPr>
              <a:t>Carollia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-10" i="1">
                <a:latin typeface="Arial"/>
                <a:cs typeface="Arial"/>
              </a:rPr>
              <a:t>perspicillata</a:t>
            </a:r>
            <a:r>
              <a:rPr dirty="0" sz="1550" spc="-10">
                <a:latin typeface="Arial MT"/>
                <a:cs typeface="Arial MT"/>
              </a:rPr>
              <a:t>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 i="1">
                <a:latin typeface="Arial"/>
                <a:cs typeface="Arial"/>
              </a:rPr>
              <a:t>Desmodus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272661" y="14782102"/>
            <a:ext cx="4406265" cy="508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599179">
              <a:lnSpc>
                <a:spcPct val="102099"/>
              </a:lnSpc>
              <a:spcBef>
                <a:spcPts val="90"/>
              </a:spcBef>
              <a:tabLst>
                <a:tab pos="1416685" algn="l"/>
                <a:tab pos="2553970" algn="l"/>
                <a:tab pos="2964815" algn="l"/>
                <a:tab pos="3543935" algn="l"/>
              </a:tabLst>
            </a:pPr>
            <a:r>
              <a:rPr dirty="0" sz="1550" spc="-10" i="1">
                <a:latin typeface="Arial"/>
                <a:cs typeface="Arial"/>
              </a:rPr>
              <a:t>rotundus endogenous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-10" i="1">
                <a:latin typeface="Arial"/>
                <a:cs typeface="Arial"/>
              </a:rPr>
              <a:t>retrovirus</a:t>
            </a:r>
            <a:r>
              <a:rPr dirty="0" sz="1550" i="1">
                <a:latin typeface="Arial"/>
                <a:cs typeface="Arial"/>
              </a:rPr>
              <a:t>	</a:t>
            </a:r>
            <a:r>
              <a:rPr dirty="0" sz="1550" spc="-50">
                <a:latin typeface="Arial MT"/>
                <a:cs typeface="Arial MT"/>
              </a:rPr>
              <a:t>é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um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retrovírus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272661" y="15264369"/>
            <a:ext cx="440753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08710" algn="l"/>
                <a:tab pos="1369060" algn="l"/>
                <a:tab pos="1851660" algn="l"/>
                <a:tab pos="2725420" algn="l"/>
                <a:tab pos="3208655" algn="l"/>
                <a:tab pos="3679825" algn="l"/>
              </a:tabLst>
            </a:pPr>
            <a:r>
              <a:rPr dirty="0" sz="1550" spc="-10">
                <a:latin typeface="Arial MT"/>
                <a:cs typeface="Arial MT"/>
              </a:rPr>
              <a:t>endógeno,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50">
                <a:latin typeface="Arial MT"/>
                <a:cs typeface="Arial MT"/>
              </a:rPr>
              <a:t>o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que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significa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que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25">
                <a:latin typeface="Arial MT"/>
                <a:cs typeface="Arial MT"/>
              </a:rPr>
              <a:t>seu</a:t>
            </a:r>
            <a:r>
              <a:rPr dirty="0" sz="1550"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material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272661" y="15505501"/>
            <a:ext cx="4406900" cy="1231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90"/>
              </a:spcBef>
            </a:pPr>
            <a:r>
              <a:rPr dirty="0" sz="1550">
                <a:latin typeface="Arial MT"/>
                <a:cs typeface="Arial MT"/>
              </a:rPr>
              <a:t>genético</a:t>
            </a:r>
            <a:r>
              <a:rPr dirty="0" sz="1550" spc="22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está</a:t>
            </a:r>
            <a:r>
              <a:rPr dirty="0" sz="1550" spc="225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integrado</a:t>
            </a:r>
            <a:r>
              <a:rPr dirty="0" sz="1550" spc="225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ao</a:t>
            </a:r>
            <a:r>
              <a:rPr dirty="0" sz="1550" spc="220">
                <a:latin typeface="Arial MT"/>
                <a:cs typeface="Arial MT"/>
              </a:rPr>
              <a:t>   </a:t>
            </a:r>
            <a:r>
              <a:rPr dirty="0" sz="1550">
                <a:latin typeface="Arial MT"/>
                <a:cs typeface="Arial MT"/>
              </a:rPr>
              <a:t>genoma</a:t>
            </a:r>
            <a:r>
              <a:rPr dirty="0" sz="1550" spc="225">
                <a:latin typeface="Arial MT"/>
                <a:cs typeface="Arial MT"/>
              </a:rPr>
              <a:t>   </a:t>
            </a:r>
            <a:r>
              <a:rPr dirty="0" sz="1550" spc="-25">
                <a:latin typeface="Arial MT"/>
                <a:cs typeface="Arial MT"/>
              </a:rPr>
              <a:t>do </a:t>
            </a:r>
            <a:r>
              <a:rPr dirty="0" sz="1550">
                <a:latin typeface="Arial MT"/>
                <a:cs typeface="Arial MT"/>
              </a:rPr>
              <a:t>hospedeiro,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presença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desse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vírus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pode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sugerir </a:t>
            </a:r>
            <a:r>
              <a:rPr dirty="0" sz="1550">
                <a:latin typeface="Arial MT"/>
                <a:cs typeface="Arial MT"/>
              </a:rPr>
              <a:t>que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esses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morcegos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carregam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sequências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virais </a:t>
            </a:r>
            <a:r>
              <a:rPr dirty="0" sz="1550">
                <a:latin typeface="Arial MT"/>
                <a:cs typeface="Arial MT"/>
              </a:rPr>
              <a:t>herdadas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de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seus</a:t>
            </a:r>
            <a:r>
              <a:rPr dirty="0" sz="1550" spc="80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ancestrais</a:t>
            </a:r>
            <a:r>
              <a:rPr dirty="0" sz="1550" spc="85">
                <a:latin typeface="Arial MT"/>
                <a:cs typeface="Arial MT"/>
              </a:rPr>
              <a:t>  </a:t>
            </a:r>
            <a:r>
              <a:rPr dirty="0" sz="1550">
                <a:latin typeface="Arial MT"/>
                <a:cs typeface="Arial MT"/>
              </a:rPr>
              <a:t>(Zamudio</a:t>
            </a:r>
            <a:r>
              <a:rPr dirty="0" sz="1550" spc="75">
                <a:latin typeface="Arial MT"/>
                <a:cs typeface="Arial MT"/>
              </a:rPr>
              <a:t>  </a:t>
            </a:r>
            <a:r>
              <a:rPr dirty="0" sz="1550" i="1">
                <a:latin typeface="Arial"/>
                <a:cs typeface="Arial"/>
              </a:rPr>
              <a:t>et</a:t>
            </a:r>
            <a:r>
              <a:rPr dirty="0" sz="1550" spc="85" i="1">
                <a:latin typeface="Arial"/>
                <a:cs typeface="Arial"/>
              </a:rPr>
              <a:t>  </a:t>
            </a:r>
            <a:r>
              <a:rPr dirty="0" sz="1550" spc="-25" i="1">
                <a:latin typeface="Arial"/>
                <a:cs typeface="Arial"/>
              </a:rPr>
              <a:t>al</a:t>
            </a:r>
            <a:r>
              <a:rPr dirty="0" sz="1550" spc="-25">
                <a:latin typeface="Arial MT"/>
                <a:cs typeface="Arial MT"/>
              </a:rPr>
              <a:t>. </a:t>
            </a:r>
            <a:r>
              <a:rPr dirty="0" sz="1550" spc="-10">
                <a:latin typeface="Arial MT"/>
                <a:cs typeface="Arial MT"/>
              </a:rPr>
              <a:t>2015).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Jussara Severo</dc:creator>
  <dc:subject>SILUBESA 2004</dc:subject>
  <dc:title>Apresentação do PowerPoint</dc:title>
  <dcterms:created xsi:type="dcterms:W3CDTF">2024-10-14T18:26:37Z</dcterms:created>
  <dcterms:modified xsi:type="dcterms:W3CDTF">2024-10-14T18:26:37Z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2024-10-14T00:00:00Z</vt:filetime>
  </property>
  <property fmtid="{D5CDD505-2E9C-101B-9397-08002B2CF9AE}" pid="5" name="Producer">
    <vt:lpwstr>Microsoft® PowerPoint® 2013</vt:lpwstr>
  </property>
</Properties>
</file>