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6446500" cy="20104100"/>
  <p:notesSz cx="16446500" cy="201041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3963" y="6232271"/>
            <a:ext cx="1398492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67927" y="11258296"/>
            <a:ext cx="1151699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22642" y="4623943"/>
            <a:ext cx="715699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8473218" y="4623943"/>
            <a:ext cx="715699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78" y="0"/>
            <a:ext cx="16436530" cy="1993359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2642" y="804164"/>
            <a:ext cx="1480756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2642" y="4623943"/>
            <a:ext cx="1480756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593969" y="18696814"/>
            <a:ext cx="526491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22642" y="18696814"/>
            <a:ext cx="3784155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846052" y="18696814"/>
            <a:ext cx="3784155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hyperlink" Target="mailto:andersondejesusfalcaodasilva@gmail.com" TargetMode="External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jpg"/><Relationship Id="rId14" Type="http://schemas.openxmlformats.org/officeDocument/2006/relationships/image" Target="../media/image13.jpg"/><Relationship Id="rId15" Type="http://schemas.openxmlformats.org/officeDocument/2006/relationships/image" Target="../media/image14.jpg"/><Relationship Id="rId16" Type="http://schemas.openxmlformats.org/officeDocument/2006/relationships/image" Target="../media/image15.jpg"/><Relationship Id="rId17" Type="http://schemas.openxmlformats.org/officeDocument/2006/relationships/image" Target="../media/image16.jpg"/><Relationship Id="rId18" Type="http://schemas.openxmlformats.org/officeDocument/2006/relationships/image" Target="../media/image17.png"/><Relationship Id="rId19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32148" y="5784591"/>
            <a:ext cx="4693920" cy="13417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>
                <a:latin typeface="Arial MT"/>
                <a:cs typeface="Arial MT"/>
              </a:rPr>
              <a:t>FIELD</a:t>
            </a:r>
            <a:r>
              <a:rPr dirty="0" sz="1700" spc="9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OF</a:t>
            </a:r>
            <a:r>
              <a:rPr dirty="0" sz="1700" spc="9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KNOWLEDGE/SUBFIELD:</a:t>
            </a:r>
            <a:r>
              <a:rPr dirty="0" sz="1700" spc="90">
                <a:latin typeface="Arial MT"/>
                <a:cs typeface="Arial MT"/>
              </a:rPr>
              <a:t> </a:t>
            </a:r>
            <a:r>
              <a:rPr dirty="0" sz="1700" spc="-25">
                <a:latin typeface="Arial MT"/>
                <a:cs typeface="Arial MT"/>
              </a:rPr>
              <a:t>04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700">
                <a:latin typeface="Arial MT"/>
                <a:cs typeface="Arial MT"/>
              </a:rPr>
              <a:t>Biological</a:t>
            </a:r>
            <a:r>
              <a:rPr dirty="0" sz="1700" spc="4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Sciences</a:t>
            </a:r>
            <a:r>
              <a:rPr dirty="0" sz="1700" spc="4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|</a:t>
            </a:r>
            <a:r>
              <a:rPr dirty="0" sz="1700" spc="4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Immunology.</a:t>
            </a:r>
            <a:endParaRPr sz="1700">
              <a:latin typeface="Arial MT"/>
              <a:cs typeface="Arial MT"/>
            </a:endParaRPr>
          </a:p>
          <a:p>
            <a:pPr marL="12700" marR="5080">
              <a:lnSpc>
                <a:spcPct val="101600"/>
              </a:lnSpc>
            </a:pPr>
            <a:r>
              <a:rPr dirty="0" sz="1700">
                <a:latin typeface="Arial MT"/>
                <a:cs typeface="Arial MT"/>
              </a:rPr>
              <a:t>RELATED</a:t>
            </a:r>
            <a:r>
              <a:rPr dirty="0" sz="1700" spc="3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ODS:</a:t>
            </a:r>
            <a:r>
              <a:rPr dirty="0" sz="1700" spc="4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ODS03</a:t>
            </a:r>
            <a:r>
              <a:rPr dirty="0" sz="1700" spc="3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Good</a:t>
            </a:r>
            <a:r>
              <a:rPr dirty="0" sz="1700" spc="4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Health</a:t>
            </a:r>
            <a:r>
              <a:rPr dirty="0" sz="1700" spc="3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and</a:t>
            </a:r>
            <a:r>
              <a:rPr dirty="0" sz="1700" spc="4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Well- </a:t>
            </a:r>
            <a:r>
              <a:rPr dirty="0" sz="1700">
                <a:latin typeface="Arial MT"/>
                <a:cs typeface="Arial MT"/>
              </a:rPr>
              <a:t>being</a:t>
            </a:r>
            <a:r>
              <a:rPr dirty="0" sz="1700" spc="3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-</a:t>
            </a:r>
            <a:r>
              <a:rPr dirty="0" sz="1700" spc="3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Ensure</a:t>
            </a:r>
            <a:r>
              <a:rPr dirty="0" sz="1700" spc="3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healthy</a:t>
            </a:r>
            <a:r>
              <a:rPr dirty="0" sz="1700" spc="3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lives</a:t>
            </a:r>
            <a:r>
              <a:rPr dirty="0" sz="1700" spc="3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and</a:t>
            </a:r>
            <a:r>
              <a:rPr dirty="0" sz="1700" spc="3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promote</a:t>
            </a:r>
            <a:r>
              <a:rPr dirty="0" sz="1700" spc="3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well- </a:t>
            </a:r>
            <a:r>
              <a:rPr dirty="0" sz="1700">
                <a:latin typeface="Arial MT"/>
                <a:cs typeface="Arial MT"/>
              </a:rPr>
              <a:t>being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for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all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at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all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ages.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6889" y="11279984"/>
            <a:ext cx="4921483" cy="45691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056889" y="11279984"/>
            <a:ext cx="4921885" cy="4572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520"/>
              </a:spcBef>
            </a:pPr>
            <a:r>
              <a:rPr dirty="0" sz="2050" spc="-10" b="1">
                <a:latin typeface="Arial"/>
                <a:cs typeface="Arial"/>
              </a:rPr>
              <a:t>CONCLUSIONS</a:t>
            </a:r>
            <a:endParaRPr sz="205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3272" y="12486474"/>
            <a:ext cx="4921849" cy="53805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653272" y="12486474"/>
            <a:ext cx="4921885" cy="53848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835"/>
              </a:spcBef>
            </a:pPr>
            <a:r>
              <a:rPr dirty="0" sz="2050" b="1">
                <a:latin typeface="Arial"/>
                <a:cs typeface="Arial"/>
              </a:rPr>
              <a:t>RESULTS</a:t>
            </a:r>
            <a:r>
              <a:rPr dirty="0" sz="2050" spc="55" b="1">
                <a:latin typeface="Arial"/>
                <a:cs typeface="Arial"/>
              </a:rPr>
              <a:t> </a:t>
            </a:r>
            <a:r>
              <a:rPr dirty="0" sz="2050" b="1">
                <a:latin typeface="Arial"/>
                <a:cs typeface="Arial"/>
              </a:rPr>
              <a:t>AND</a:t>
            </a:r>
            <a:r>
              <a:rPr dirty="0" sz="2050" spc="65" b="1">
                <a:latin typeface="Arial"/>
                <a:cs typeface="Arial"/>
              </a:rPr>
              <a:t> </a:t>
            </a:r>
            <a:r>
              <a:rPr dirty="0" sz="2050" spc="-10" b="1">
                <a:latin typeface="Arial"/>
                <a:cs typeface="Arial"/>
              </a:rPr>
              <a:t>DISCUSSION</a:t>
            </a:r>
            <a:endParaRPr sz="205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97906" y="7263416"/>
            <a:ext cx="4990465" cy="586740"/>
            <a:chOff x="297906" y="7263416"/>
            <a:chExt cx="4990465" cy="586740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909" y="7268552"/>
              <a:ext cx="4883834" cy="49784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906" y="7263416"/>
              <a:ext cx="2125917" cy="58632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024" y="7281156"/>
              <a:ext cx="4842894" cy="456911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426024" y="7281157"/>
            <a:ext cx="4843145" cy="457200"/>
          </a:xfrm>
          <a:prstGeom prst="rect">
            <a:avLst/>
          </a:prstGeom>
          <a:ln w="4569">
            <a:solidFill>
              <a:srgbClr val="A8C5B4"/>
            </a:solidFill>
          </a:ln>
        </p:spPr>
        <p:txBody>
          <a:bodyPr wrap="square" lIns="0" tIns="65405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515"/>
              </a:spcBef>
            </a:pPr>
            <a:r>
              <a:rPr dirty="0" sz="2050" spc="-10" b="1">
                <a:latin typeface="Arial"/>
                <a:cs typeface="Arial"/>
              </a:rPr>
              <a:t>INTRODUCTION</a:t>
            </a:r>
            <a:endParaRPr sz="2050">
              <a:latin typeface="Arial"/>
              <a:cs typeface="Arial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5841" y="5060019"/>
            <a:ext cx="5126545" cy="631999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425841" y="5060019"/>
            <a:ext cx="5126990" cy="632460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205"/>
              </a:spcBef>
            </a:pPr>
            <a:r>
              <a:rPr dirty="0" sz="2050" b="1">
                <a:latin typeface="Arial"/>
                <a:cs typeface="Arial"/>
              </a:rPr>
              <a:t>THEMATIC</a:t>
            </a:r>
            <a:r>
              <a:rPr dirty="0" sz="2050" spc="15" b="1">
                <a:latin typeface="Arial"/>
                <a:cs typeface="Arial"/>
              </a:rPr>
              <a:t> </a:t>
            </a:r>
            <a:r>
              <a:rPr dirty="0" sz="2050" b="1">
                <a:latin typeface="Arial"/>
                <a:cs typeface="Arial"/>
              </a:rPr>
              <a:t>AREA</a:t>
            </a:r>
            <a:r>
              <a:rPr dirty="0" sz="2050" spc="15" b="1">
                <a:latin typeface="Arial"/>
                <a:cs typeface="Arial"/>
              </a:rPr>
              <a:t> </a:t>
            </a:r>
            <a:r>
              <a:rPr dirty="0" sz="2050" b="1">
                <a:latin typeface="Arial"/>
                <a:cs typeface="Arial"/>
              </a:rPr>
              <a:t>AND</a:t>
            </a:r>
            <a:r>
              <a:rPr dirty="0" sz="2050" spc="15" b="1">
                <a:latin typeface="Arial"/>
                <a:cs typeface="Arial"/>
              </a:rPr>
              <a:t> </a:t>
            </a:r>
            <a:r>
              <a:rPr dirty="0" sz="2050" spc="-25" b="1">
                <a:latin typeface="Arial"/>
                <a:cs typeface="Arial"/>
              </a:rPr>
              <a:t>ODS</a:t>
            </a:r>
            <a:endParaRPr sz="205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70118" y="2605707"/>
            <a:ext cx="14601825" cy="20078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17145">
              <a:lnSpc>
                <a:spcPts val="4375"/>
              </a:lnSpc>
              <a:spcBef>
                <a:spcPts val="95"/>
              </a:spcBef>
            </a:pPr>
            <a:r>
              <a:rPr dirty="0" sz="3650" b="1">
                <a:latin typeface="Arial"/>
                <a:cs typeface="Arial"/>
              </a:rPr>
              <a:t>ANALYSIS</a:t>
            </a:r>
            <a:r>
              <a:rPr dirty="0" sz="3650" spc="-150" b="1">
                <a:latin typeface="Arial"/>
                <a:cs typeface="Arial"/>
              </a:rPr>
              <a:t> </a:t>
            </a:r>
            <a:r>
              <a:rPr dirty="0" sz="3650" b="1">
                <a:latin typeface="Arial"/>
                <a:cs typeface="Arial"/>
              </a:rPr>
              <a:t>OF</a:t>
            </a:r>
            <a:r>
              <a:rPr dirty="0" sz="3650" spc="-145" b="1">
                <a:latin typeface="Arial"/>
                <a:cs typeface="Arial"/>
              </a:rPr>
              <a:t> </a:t>
            </a:r>
            <a:r>
              <a:rPr dirty="0" sz="3650" b="1">
                <a:latin typeface="Arial"/>
                <a:cs typeface="Arial"/>
              </a:rPr>
              <a:t>HEPATITIS</a:t>
            </a:r>
            <a:r>
              <a:rPr dirty="0" sz="3650" spc="-145" b="1">
                <a:latin typeface="Arial"/>
                <a:cs typeface="Arial"/>
              </a:rPr>
              <a:t> </a:t>
            </a:r>
            <a:r>
              <a:rPr dirty="0" sz="3650" b="1">
                <a:latin typeface="Arial"/>
                <a:cs typeface="Arial"/>
              </a:rPr>
              <a:t>C</a:t>
            </a:r>
            <a:r>
              <a:rPr dirty="0" sz="3650" spc="-150" b="1">
                <a:latin typeface="Arial"/>
                <a:cs typeface="Arial"/>
              </a:rPr>
              <a:t> </a:t>
            </a:r>
            <a:r>
              <a:rPr dirty="0" sz="3650" b="1">
                <a:latin typeface="Arial"/>
                <a:cs typeface="Arial"/>
              </a:rPr>
              <a:t>VIRUS</a:t>
            </a:r>
            <a:r>
              <a:rPr dirty="0" sz="3650" spc="-145" b="1">
                <a:latin typeface="Arial"/>
                <a:cs typeface="Arial"/>
              </a:rPr>
              <a:t> </a:t>
            </a:r>
            <a:r>
              <a:rPr dirty="0" sz="3650" spc="-10" b="1">
                <a:latin typeface="Arial"/>
                <a:cs typeface="Arial"/>
              </a:rPr>
              <a:t>PROPAGATION</a:t>
            </a:r>
            <a:r>
              <a:rPr dirty="0" sz="3650" spc="-145" b="1">
                <a:latin typeface="Arial"/>
                <a:cs typeface="Arial"/>
              </a:rPr>
              <a:t> </a:t>
            </a:r>
            <a:r>
              <a:rPr dirty="0" sz="3650" spc="-10" b="1">
                <a:latin typeface="Arial"/>
                <a:cs typeface="Arial"/>
              </a:rPr>
              <a:t>AMONG</a:t>
            </a:r>
            <a:endParaRPr sz="3650">
              <a:latin typeface="Arial"/>
              <a:cs typeface="Arial"/>
            </a:endParaRPr>
          </a:p>
          <a:p>
            <a:pPr algn="ctr" marR="19050">
              <a:lnSpc>
                <a:spcPts val="4375"/>
              </a:lnSpc>
            </a:pPr>
            <a:r>
              <a:rPr dirty="0" sz="3650" b="1">
                <a:latin typeface="Arial"/>
                <a:cs typeface="Arial"/>
              </a:rPr>
              <a:t>SPOTTED</a:t>
            </a:r>
            <a:r>
              <a:rPr dirty="0" sz="3650" spc="-125" b="1">
                <a:latin typeface="Arial"/>
                <a:cs typeface="Arial"/>
              </a:rPr>
              <a:t> </a:t>
            </a:r>
            <a:r>
              <a:rPr dirty="0" sz="3650" spc="-10" b="1">
                <a:latin typeface="Arial"/>
                <a:cs typeface="Arial"/>
              </a:rPr>
              <a:t>SANDPIPER</a:t>
            </a:r>
            <a:r>
              <a:rPr dirty="0" sz="3650" spc="-125" b="1">
                <a:latin typeface="Arial"/>
                <a:cs typeface="Arial"/>
              </a:rPr>
              <a:t> </a:t>
            </a:r>
            <a:r>
              <a:rPr dirty="0" sz="3650" b="1">
                <a:latin typeface="Arial"/>
                <a:cs typeface="Arial"/>
              </a:rPr>
              <a:t>(</a:t>
            </a:r>
            <a:r>
              <a:rPr dirty="0" sz="3650" b="1" i="1">
                <a:latin typeface="Arial"/>
                <a:cs typeface="Arial"/>
              </a:rPr>
              <a:t>Actitis</a:t>
            </a:r>
            <a:r>
              <a:rPr dirty="0" sz="3650" spc="-120" b="1" i="1">
                <a:latin typeface="Arial"/>
                <a:cs typeface="Arial"/>
              </a:rPr>
              <a:t> </a:t>
            </a:r>
            <a:r>
              <a:rPr dirty="0" sz="3650" b="1" i="1">
                <a:latin typeface="Arial"/>
                <a:cs typeface="Arial"/>
              </a:rPr>
              <a:t>macularius</a:t>
            </a:r>
            <a:r>
              <a:rPr dirty="0" sz="3650" b="1">
                <a:latin typeface="Arial"/>
                <a:cs typeface="Arial"/>
              </a:rPr>
              <a:t>)</a:t>
            </a:r>
            <a:r>
              <a:rPr dirty="0" sz="3650" spc="-125" b="1">
                <a:latin typeface="Arial"/>
                <a:cs typeface="Arial"/>
              </a:rPr>
              <a:t> </a:t>
            </a:r>
            <a:r>
              <a:rPr dirty="0" sz="3650" spc="-10" b="1">
                <a:latin typeface="Arial"/>
                <a:cs typeface="Arial"/>
              </a:rPr>
              <a:t>POPULATIONS</a:t>
            </a:r>
            <a:endParaRPr sz="3650">
              <a:latin typeface="Arial"/>
              <a:cs typeface="Arial"/>
            </a:endParaRPr>
          </a:p>
          <a:p>
            <a:pPr algn="ctr" marL="12065" marR="5080">
              <a:lnSpc>
                <a:spcPct val="100899"/>
              </a:lnSpc>
              <a:spcBef>
                <a:spcPts val="334"/>
              </a:spcBef>
            </a:pPr>
            <a:r>
              <a:rPr dirty="0" sz="1950" b="1">
                <a:latin typeface="Arial"/>
                <a:cs typeface="Arial"/>
              </a:rPr>
              <a:t>Anderson</a:t>
            </a:r>
            <a:r>
              <a:rPr dirty="0" sz="1950" spc="-30" b="1">
                <a:latin typeface="Arial"/>
                <a:cs typeface="Arial"/>
              </a:rPr>
              <a:t> </a:t>
            </a:r>
            <a:r>
              <a:rPr dirty="0" sz="1950" b="1">
                <a:latin typeface="Arial"/>
                <a:cs typeface="Arial"/>
              </a:rPr>
              <a:t>de</a:t>
            </a:r>
            <a:r>
              <a:rPr dirty="0" sz="1950" spc="-25" b="1">
                <a:latin typeface="Arial"/>
                <a:cs typeface="Arial"/>
              </a:rPr>
              <a:t> </a:t>
            </a:r>
            <a:r>
              <a:rPr dirty="0" sz="1950" b="1">
                <a:latin typeface="Arial"/>
                <a:cs typeface="Arial"/>
              </a:rPr>
              <a:t>Jesus</a:t>
            </a:r>
            <a:r>
              <a:rPr dirty="0" sz="1950" spc="-40" b="1">
                <a:latin typeface="Arial"/>
                <a:cs typeface="Arial"/>
              </a:rPr>
              <a:t> </a:t>
            </a:r>
            <a:r>
              <a:rPr dirty="0" sz="1950" b="1">
                <a:latin typeface="Arial"/>
                <a:cs typeface="Arial"/>
              </a:rPr>
              <a:t>Falcão</a:t>
            </a:r>
            <a:r>
              <a:rPr dirty="0" sz="1950" spc="-25" b="1">
                <a:latin typeface="Arial"/>
                <a:cs typeface="Arial"/>
              </a:rPr>
              <a:t> </a:t>
            </a:r>
            <a:r>
              <a:rPr dirty="0" sz="1950" b="1">
                <a:latin typeface="Arial"/>
                <a:cs typeface="Arial"/>
              </a:rPr>
              <a:t>da</a:t>
            </a:r>
            <a:r>
              <a:rPr dirty="0" sz="1950" spc="-25" b="1">
                <a:latin typeface="Arial"/>
                <a:cs typeface="Arial"/>
              </a:rPr>
              <a:t> </a:t>
            </a:r>
            <a:r>
              <a:rPr dirty="0" sz="1950" b="1">
                <a:latin typeface="Arial"/>
                <a:cs typeface="Arial"/>
              </a:rPr>
              <a:t>Silva</a:t>
            </a:r>
            <a:r>
              <a:rPr dirty="0" sz="1950" spc="-30" b="1">
                <a:latin typeface="Arial"/>
                <a:cs typeface="Arial"/>
              </a:rPr>
              <a:t> </a:t>
            </a:r>
            <a:r>
              <a:rPr dirty="0" sz="1950" b="1">
                <a:latin typeface="Arial"/>
                <a:cs typeface="Arial"/>
              </a:rPr>
              <a:t>(IFPA),</a:t>
            </a:r>
            <a:r>
              <a:rPr dirty="0" sz="1950" spc="-25" b="1">
                <a:latin typeface="Arial"/>
                <a:cs typeface="Arial"/>
              </a:rPr>
              <a:t> </a:t>
            </a:r>
            <a:r>
              <a:rPr dirty="0" sz="1950" b="1">
                <a:latin typeface="Arial"/>
                <a:cs typeface="Arial"/>
              </a:rPr>
              <a:t>Patrick</a:t>
            </a:r>
            <a:r>
              <a:rPr dirty="0" sz="1950" spc="-25" b="1">
                <a:latin typeface="Arial"/>
                <a:cs typeface="Arial"/>
              </a:rPr>
              <a:t> </a:t>
            </a:r>
            <a:r>
              <a:rPr dirty="0" sz="1950" b="1">
                <a:latin typeface="Arial"/>
                <a:cs typeface="Arial"/>
              </a:rPr>
              <a:t>Douglas</a:t>
            </a:r>
            <a:r>
              <a:rPr dirty="0" sz="1950" spc="-30" b="1">
                <a:latin typeface="Arial"/>
                <a:cs typeface="Arial"/>
              </a:rPr>
              <a:t> </a:t>
            </a:r>
            <a:r>
              <a:rPr dirty="0" sz="1950" b="1">
                <a:latin typeface="Arial"/>
                <a:cs typeface="Arial"/>
              </a:rPr>
              <a:t>Corrêa</a:t>
            </a:r>
            <a:r>
              <a:rPr dirty="0" sz="1950" spc="-25" b="1">
                <a:latin typeface="Arial"/>
                <a:cs typeface="Arial"/>
              </a:rPr>
              <a:t> </a:t>
            </a:r>
            <a:r>
              <a:rPr dirty="0" sz="1950" b="1">
                <a:latin typeface="Arial"/>
                <a:cs typeface="Arial"/>
              </a:rPr>
              <a:t>Pereira</a:t>
            </a:r>
            <a:r>
              <a:rPr dirty="0" sz="1950" spc="-20" b="1">
                <a:latin typeface="Arial"/>
                <a:cs typeface="Arial"/>
              </a:rPr>
              <a:t> </a:t>
            </a:r>
            <a:r>
              <a:rPr dirty="0" sz="1950" b="1">
                <a:latin typeface="Arial"/>
                <a:cs typeface="Arial"/>
              </a:rPr>
              <a:t>(McGill);</a:t>
            </a:r>
            <a:r>
              <a:rPr dirty="0" sz="1950" spc="-30" b="1">
                <a:latin typeface="Arial"/>
                <a:cs typeface="Arial"/>
              </a:rPr>
              <a:t> </a:t>
            </a:r>
            <a:r>
              <a:rPr dirty="0" sz="1950" b="1">
                <a:latin typeface="Arial"/>
                <a:cs typeface="Arial"/>
              </a:rPr>
              <a:t>Emanuel</a:t>
            </a:r>
            <a:r>
              <a:rPr dirty="0" sz="1950" spc="-20" b="1">
                <a:latin typeface="Arial"/>
                <a:cs typeface="Arial"/>
              </a:rPr>
              <a:t> </a:t>
            </a:r>
            <a:r>
              <a:rPr dirty="0" sz="1950" b="1">
                <a:latin typeface="Arial"/>
                <a:cs typeface="Arial"/>
              </a:rPr>
              <a:t>Ramos</a:t>
            </a:r>
            <a:r>
              <a:rPr dirty="0" sz="1950" spc="-20" b="1">
                <a:latin typeface="Arial"/>
                <a:cs typeface="Arial"/>
              </a:rPr>
              <a:t> </a:t>
            </a:r>
            <a:r>
              <a:rPr dirty="0" sz="1950" b="1">
                <a:latin typeface="Arial"/>
                <a:cs typeface="Arial"/>
              </a:rPr>
              <a:t>da</a:t>
            </a:r>
            <a:r>
              <a:rPr dirty="0" sz="1950" spc="-35" b="1">
                <a:latin typeface="Arial"/>
                <a:cs typeface="Arial"/>
              </a:rPr>
              <a:t> </a:t>
            </a:r>
            <a:r>
              <a:rPr dirty="0" sz="1950" b="1">
                <a:latin typeface="Arial"/>
                <a:cs typeface="Arial"/>
              </a:rPr>
              <a:t>Costa</a:t>
            </a:r>
            <a:r>
              <a:rPr dirty="0" sz="1950" spc="-30" b="1">
                <a:latin typeface="Arial"/>
                <a:cs typeface="Arial"/>
              </a:rPr>
              <a:t> </a:t>
            </a:r>
            <a:r>
              <a:rPr dirty="0" sz="1950" spc="-10" b="1">
                <a:latin typeface="Arial"/>
                <a:cs typeface="Arial"/>
              </a:rPr>
              <a:t>(UFPA);</a:t>
            </a:r>
            <a:r>
              <a:rPr dirty="0" sz="1950" spc="-20" b="1">
                <a:latin typeface="Arial"/>
                <a:cs typeface="Arial"/>
              </a:rPr>
              <a:t> Nara </a:t>
            </a:r>
            <a:r>
              <a:rPr dirty="0" sz="1950" b="1">
                <a:latin typeface="Arial"/>
                <a:cs typeface="Arial"/>
              </a:rPr>
              <a:t>Gyzely</a:t>
            </a:r>
            <a:r>
              <a:rPr dirty="0" sz="1950" spc="-25" b="1">
                <a:latin typeface="Arial"/>
                <a:cs typeface="Arial"/>
              </a:rPr>
              <a:t> </a:t>
            </a:r>
            <a:r>
              <a:rPr dirty="0" sz="1950" b="1">
                <a:latin typeface="Arial"/>
                <a:cs typeface="Arial"/>
              </a:rPr>
              <a:t>Morais</a:t>
            </a:r>
            <a:r>
              <a:rPr dirty="0" sz="1950" spc="-20" b="1">
                <a:latin typeface="Arial"/>
                <a:cs typeface="Arial"/>
              </a:rPr>
              <a:t> </a:t>
            </a:r>
            <a:r>
              <a:rPr dirty="0" sz="1950" b="1">
                <a:latin typeface="Arial"/>
                <a:cs typeface="Arial"/>
              </a:rPr>
              <a:t>Magalhães(SEDUC);</a:t>
            </a:r>
            <a:r>
              <a:rPr dirty="0" sz="1950" spc="-20" b="1">
                <a:latin typeface="Arial"/>
                <a:cs typeface="Arial"/>
              </a:rPr>
              <a:t> </a:t>
            </a:r>
            <a:r>
              <a:rPr dirty="0" sz="1950" b="1">
                <a:latin typeface="Arial"/>
                <a:cs typeface="Arial"/>
              </a:rPr>
              <a:t>Diandra</a:t>
            </a:r>
            <a:r>
              <a:rPr dirty="0" sz="1950" spc="-95" b="1">
                <a:latin typeface="Arial"/>
                <a:cs typeface="Arial"/>
              </a:rPr>
              <a:t> </a:t>
            </a:r>
            <a:r>
              <a:rPr dirty="0" sz="1950" b="1">
                <a:latin typeface="Arial"/>
                <a:cs typeface="Arial"/>
              </a:rPr>
              <a:t>Araújo</a:t>
            </a:r>
            <a:r>
              <a:rPr dirty="0" sz="1950" spc="-15" b="1">
                <a:latin typeface="Arial"/>
                <a:cs typeface="Arial"/>
              </a:rPr>
              <a:t> </a:t>
            </a:r>
            <a:r>
              <a:rPr dirty="0" sz="1950" b="1">
                <a:latin typeface="Arial"/>
                <a:cs typeface="Arial"/>
              </a:rPr>
              <a:t>da</a:t>
            </a:r>
            <a:r>
              <a:rPr dirty="0" sz="1950" spc="-20" b="1">
                <a:latin typeface="Arial"/>
                <a:cs typeface="Arial"/>
              </a:rPr>
              <a:t> </a:t>
            </a:r>
            <a:r>
              <a:rPr dirty="0" sz="1950" b="1">
                <a:latin typeface="Arial"/>
                <a:cs typeface="Arial"/>
              </a:rPr>
              <a:t>Luz</a:t>
            </a:r>
            <a:r>
              <a:rPr dirty="0" sz="1950" spc="-20" b="1">
                <a:latin typeface="Arial"/>
                <a:cs typeface="Arial"/>
              </a:rPr>
              <a:t> </a:t>
            </a:r>
            <a:r>
              <a:rPr dirty="0" sz="1950" spc="-10" b="1">
                <a:latin typeface="Arial"/>
                <a:cs typeface="Arial"/>
              </a:rPr>
              <a:t>(AFYA),</a:t>
            </a:r>
            <a:r>
              <a:rPr dirty="0" sz="1950" spc="-20" b="1">
                <a:latin typeface="Arial"/>
                <a:cs typeface="Arial"/>
              </a:rPr>
              <a:t> </a:t>
            </a:r>
            <a:r>
              <a:rPr dirty="0" sz="1950" b="1">
                <a:latin typeface="Arial"/>
                <a:cs typeface="Arial"/>
              </a:rPr>
              <a:t>Cristovam</a:t>
            </a:r>
            <a:r>
              <a:rPr dirty="0" sz="1950" spc="-25" b="1">
                <a:latin typeface="Arial"/>
                <a:cs typeface="Arial"/>
              </a:rPr>
              <a:t> </a:t>
            </a:r>
            <a:r>
              <a:rPr dirty="0" sz="1950" b="1">
                <a:latin typeface="Arial"/>
                <a:cs typeface="Arial"/>
              </a:rPr>
              <a:t>Guerreiro</a:t>
            </a:r>
            <a:r>
              <a:rPr dirty="0" sz="1950" spc="-15" b="1">
                <a:latin typeface="Arial"/>
                <a:cs typeface="Arial"/>
              </a:rPr>
              <a:t> </a:t>
            </a:r>
            <a:r>
              <a:rPr dirty="0" sz="1950" spc="-10" b="1">
                <a:latin typeface="Arial"/>
                <a:cs typeface="Arial"/>
              </a:rPr>
              <a:t>Diniz(IFPA).</a:t>
            </a:r>
            <a:endParaRPr sz="1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450" b="1">
                <a:latin typeface="Arial"/>
                <a:cs typeface="Arial"/>
              </a:rPr>
              <a:t>Corresponding</a:t>
            </a:r>
            <a:r>
              <a:rPr dirty="0" sz="1450" spc="160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Author:</a:t>
            </a:r>
            <a:r>
              <a:rPr dirty="0" sz="1450" spc="155" b="1">
                <a:latin typeface="Arial"/>
                <a:cs typeface="Arial"/>
              </a:rPr>
              <a:t> </a:t>
            </a:r>
            <a:r>
              <a:rPr dirty="0" sz="1450" spc="-10">
                <a:latin typeface="Arial MT"/>
                <a:cs typeface="Arial MT"/>
                <a:hlinkClick r:id="rId8"/>
              </a:rPr>
              <a:t>andersondejesusfalcaodasilva@gmail.com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46891" y="7800240"/>
            <a:ext cx="477901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24610" algn="l"/>
                <a:tab pos="1977389" algn="l"/>
                <a:tab pos="2886075" algn="l"/>
                <a:tab pos="3429635" algn="l"/>
                <a:tab pos="3790315" algn="l"/>
              </a:tabLst>
            </a:pPr>
            <a:r>
              <a:rPr dirty="0" sz="1700" spc="-10">
                <a:latin typeface="Arial MT"/>
                <a:cs typeface="Arial MT"/>
              </a:rPr>
              <a:t>Seasonally,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birds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migrate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25">
                <a:latin typeface="Arial MT"/>
                <a:cs typeface="Arial MT"/>
              </a:rPr>
              <a:t>due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25">
                <a:latin typeface="Arial MT"/>
                <a:cs typeface="Arial MT"/>
              </a:rPr>
              <a:t>to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prolonged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46891" y="8063421"/>
            <a:ext cx="4779645" cy="5518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5"/>
              </a:spcBef>
              <a:tabLst>
                <a:tab pos="909319" algn="l"/>
                <a:tab pos="1024255" algn="l"/>
                <a:tab pos="1548130" algn="l"/>
                <a:tab pos="2087245" algn="l"/>
                <a:tab pos="2254885" algn="l"/>
                <a:tab pos="3045460" algn="l"/>
                <a:tab pos="3108325" algn="l"/>
                <a:tab pos="3564254" algn="l"/>
                <a:tab pos="4034790" algn="l"/>
                <a:tab pos="4583430" algn="l"/>
              </a:tabLst>
            </a:pPr>
            <a:r>
              <a:rPr dirty="0" sz="1700" spc="-10">
                <a:latin typeface="Arial MT"/>
                <a:cs typeface="Arial MT"/>
              </a:rPr>
              <a:t>droughts</a:t>
            </a:r>
            <a:r>
              <a:rPr dirty="0" sz="1700">
                <a:latin typeface="Arial MT"/>
                <a:cs typeface="Arial MT"/>
              </a:rPr>
              <a:t>		</a:t>
            </a:r>
            <a:r>
              <a:rPr dirty="0" sz="1700" spc="-25">
                <a:latin typeface="Arial MT"/>
                <a:cs typeface="Arial MT"/>
              </a:rPr>
              <a:t>and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harsh</a:t>
            </a:r>
            <a:r>
              <a:rPr dirty="0" sz="1700">
                <a:latin typeface="Arial MT"/>
                <a:cs typeface="Arial MT"/>
              </a:rPr>
              <a:t>		</a:t>
            </a:r>
            <a:r>
              <a:rPr dirty="0" sz="1700" spc="-10">
                <a:latin typeface="Arial MT"/>
                <a:cs typeface="Arial MT"/>
              </a:rPr>
              <a:t>winters</a:t>
            </a:r>
            <a:r>
              <a:rPr dirty="0" sz="1700">
                <a:latin typeface="Arial MT"/>
                <a:cs typeface="Arial MT"/>
              </a:rPr>
              <a:t>		</a:t>
            </a:r>
            <a:r>
              <a:rPr dirty="0" sz="1700" spc="-10">
                <a:latin typeface="Arial MT"/>
                <a:cs typeface="Arial MT"/>
              </a:rPr>
              <a:t>(Nunes;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Tomas, 2008).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Annually,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around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25">
                <a:latin typeface="Arial MT"/>
                <a:cs typeface="Arial MT"/>
              </a:rPr>
              <a:t>40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species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25">
                <a:latin typeface="Arial MT"/>
                <a:cs typeface="Arial MT"/>
              </a:rPr>
              <a:t>of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46891" y="8589783"/>
            <a:ext cx="4779010" cy="815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600"/>
              </a:lnSpc>
              <a:spcBef>
                <a:spcPts val="95"/>
              </a:spcBef>
            </a:pPr>
            <a:r>
              <a:rPr dirty="0" sz="1700">
                <a:latin typeface="Arial MT"/>
                <a:cs typeface="Arial MT"/>
              </a:rPr>
              <a:t>Scolopacidae</a:t>
            </a:r>
            <a:r>
              <a:rPr dirty="0" sz="1700" spc="37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migrate</a:t>
            </a:r>
            <a:r>
              <a:rPr dirty="0" sz="1700" spc="37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to</a:t>
            </a:r>
            <a:r>
              <a:rPr dirty="0" sz="1700" spc="37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coastal</a:t>
            </a:r>
            <a:r>
              <a:rPr dirty="0" sz="1700" spc="37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regions</a:t>
            </a:r>
            <a:r>
              <a:rPr dirty="0" sz="1700" spc="37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of</a:t>
            </a:r>
            <a:r>
              <a:rPr dirty="0" sz="1700" spc="370">
                <a:latin typeface="Arial MT"/>
                <a:cs typeface="Arial MT"/>
              </a:rPr>
              <a:t> </a:t>
            </a:r>
            <a:r>
              <a:rPr dirty="0" sz="1700" spc="-25">
                <a:latin typeface="Arial MT"/>
                <a:cs typeface="Arial MT"/>
              </a:rPr>
              <a:t>the </a:t>
            </a:r>
            <a:r>
              <a:rPr dirty="0" sz="1700">
                <a:latin typeface="Arial MT"/>
                <a:cs typeface="Arial MT"/>
              </a:rPr>
              <a:t>Southern</a:t>
            </a:r>
            <a:r>
              <a:rPr dirty="0" sz="1700" spc="15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Hemisphere</a:t>
            </a:r>
            <a:r>
              <a:rPr dirty="0" sz="1700" spc="16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in</a:t>
            </a:r>
            <a:r>
              <a:rPr dirty="0" sz="1700" spc="15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search</a:t>
            </a:r>
            <a:r>
              <a:rPr dirty="0" sz="1700" spc="16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of</a:t>
            </a:r>
            <a:r>
              <a:rPr dirty="0" sz="1700" spc="15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food,</a:t>
            </a:r>
            <a:r>
              <a:rPr dirty="0" sz="1700" spc="16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shelter, </a:t>
            </a:r>
            <a:r>
              <a:rPr dirty="0" sz="1700">
                <a:latin typeface="Arial MT"/>
                <a:cs typeface="Arial MT"/>
              </a:rPr>
              <a:t>and</a:t>
            </a:r>
            <a:r>
              <a:rPr dirty="0" sz="1700" spc="21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rest.</a:t>
            </a:r>
            <a:r>
              <a:rPr dirty="0" sz="1700" spc="22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The</a:t>
            </a:r>
            <a:r>
              <a:rPr dirty="0" sz="1700" spc="21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Bragantina</a:t>
            </a:r>
            <a:r>
              <a:rPr dirty="0" sz="1700" spc="22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region</a:t>
            </a:r>
            <a:r>
              <a:rPr dirty="0" sz="1700" spc="22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in</a:t>
            </a:r>
            <a:r>
              <a:rPr dirty="0" sz="1700" spc="21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northeastern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46891" y="9379325"/>
            <a:ext cx="408749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30555" algn="l"/>
                <a:tab pos="1309370" algn="l"/>
                <a:tab pos="1586230" algn="l"/>
                <a:tab pos="2240915" algn="l"/>
                <a:tab pos="3200400" algn="l"/>
                <a:tab pos="3538220" algn="l"/>
              </a:tabLst>
            </a:pPr>
            <a:r>
              <a:rPr dirty="0" sz="1700" spc="-20">
                <a:latin typeface="Arial MT"/>
                <a:cs typeface="Arial MT"/>
              </a:rPr>
              <a:t>Pará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hosts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50">
                <a:latin typeface="Arial MT"/>
                <a:cs typeface="Arial MT"/>
              </a:rPr>
              <a:t>a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great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diversity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25">
                <a:latin typeface="Arial MT"/>
                <a:cs typeface="Arial MT"/>
              </a:rPr>
              <a:t>of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these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46891" y="9643147"/>
            <a:ext cx="3828415" cy="5518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70305" algn="l"/>
                <a:tab pos="1767205" algn="l"/>
                <a:tab pos="2814955" algn="l"/>
              </a:tabLst>
            </a:pPr>
            <a:r>
              <a:rPr dirty="0" sz="1700" spc="-10">
                <a:latin typeface="Arial MT"/>
                <a:cs typeface="Arial MT"/>
              </a:rPr>
              <a:t>including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25">
                <a:latin typeface="Arial MT"/>
                <a:cs typeface="Arial MT"/>
              </a:rPr>
              <a:t>the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Spotted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Sandpiper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1355725" algn="l"/>
                <a:tab pos="2517140" algn="l"/>
              </a:tabLst>
            </a:pPr>
            <a:r>
              <a:rPr dirty="0" sz="1700" spc="-10" i="1">
                <a:latin typeface="Arial"/>
                <a:cs typeface="Arial"/>
              </a:rPr>
              <a:t>macularius</a:t>
            </a:r>
            <a:r>
              <a:rPr dirty="0" sz="1700" spc="-10">
                <a:latin typeface="Arial MT"/>
                <a:cs typeface="Arial MT"/>
              </a:rPr>
              <a:t>)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(Campos;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Naiff;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541769" y="9379325"/>
            <a:ext cx="685165" cy="8159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 indent="121920">
              <a:lnSpc>
                <a:spcPct val="101699"/>
              </a:lnSpc>
              <a:spcBef>
                <a:spcPts val="90"/>
              </a:spcBef>
            </a:pPr>
            <a:r>
              <a:rPr dirty="0" sz="1700" spc="-10">
                <a:latin typeface="Arial MT"/>
                <a:cs typeface="Arial MT"/>
              </a:rPr>
              <a:t>birds, (</a:t>
            </a:r>
            <a:r>
              <a:rPr dirty="0" sz="1700" spc="-10" i="1">
                <a:latin typeface="Arial"/>
                <a:cs typeface="Arial"/>
              </a:rPr>
              <a:t>Actitis </a:t>
            </a:r>
            <a:r>
              <a:rPr dirty="0" sz="1700" spc="-10">
                <a:latin typeface="Arial MT"/>
                <a:cs typeface="Arial MT"/>
              </a:rPr>
              <a:t>2008).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46891" y="10168869"/>
            <a:ext cx="320929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45819" algn="l"/>
                <a:tab pos="1997075" algn="l"/>
                <a:tab pos="2720340" algn="l"/>
              </a:tabLst>
            </a:pPr>
            <a:r>
              <a:rPr dirty="0" sz="1700" spc="-10">
                <a:latin typeface="Arial MT"/>
                <a:cs typeface="Arial MT"/>
              </a:rPr>
              <a:t>During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migration,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20">
                <a:latin typeface="Arial MT"/>
                <a:cs typeface="Arial MT"/>
              </a:rPr>
              <a:t>some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birds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673576" y="9906327"/>
            <a:ext cx="1552575" cy="5511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-10">
                <a:latin typeface="Arial MT"/>
                <a:cs typeface="Arial MT"/>
              </a:rPr>
              <a:t>Araújo,</a:t>
            </a:r>
            <a:endParaRPr sz="1700">
              <a:latin typeface="Arial MT"/>
              <a:cs typeface="Arial MT"/>
            </a:endParaRPr>
          </a:p>
          <a:p>
            <a:pPr marL="156845">
              <a:lnSpc>
                <a:spcPct val="100000"/>
              </a:lnSpc>
              <a:spcBef>
                <a:spcPts val="30"/>
              </a:spcBef>
              <a:tabLst>
                <a:tab pos="758825" algn="l"/>
              </a:tabLst>
            </a:pPr>
            <a:r>
              <a:rPr dirty="0" sz="1700" spc="-25">
                <a:latin typeface="Arial MT"/>
                <a:cs typeface="Arial MT"/>
              </a:rPr>
              <a:t>may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become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46891" y="10432050"/>
            <a:ext cx="4779645" cy="1078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600"/>
              </a:lnSpc>
              <a:spcBef>
                <a:spcPts val="95"/>
              </a:spcBef>
            </a:pPr>
            <a:r>
              <a:rPr dirty="0" sz="1700">
                <a:latin typeface="Arial MT"/>
                <a:cs typeface="Arial MT"/>
              </a:rPr>
              <a:t>infected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and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spread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viruses</a:t>
            </a:r>
            <a:r>
              <a:rPr dirty="0" sz="1700" spc="6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(Araújo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et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al.,</a:t>
            </a:r>
            <a:r>
              <a:rPr dirty="0" sz="1700" spc="6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2018), </a:t>
            </a:r>
            <a:r>
              <a:rPr dirty="0" sz="1700">
                <a:latin typeface="Arial MT"/>
                <a:cs typeface="Arial MT"/>
              </a:rPr>
              <a:t>acting</a:t>
            </a:r>
            <a:r>
              <a:rPr dirty="0" sz="1700" spc="70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as</a:t>
            </a:r>
            <a:r>
              <a:rPr dirty="0" sz="1700" spc="6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zoonotic</a:t>
            </a:r>
            <a:r>
              <a:rPr dirty="0" sz="1700" spc="70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reservoirs</a:t>
            </a:r>
            <a:r>
              <a:rPr dirty="0" sz="1700" spc="70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(Hubálek,</a:t>
            </a:r>
            <a:r>
              <a:rPr dirty="0" sz="1700" spc="70">
                <a:latin typeface="Arial MT"/>
                <a:cs typeface="Arial MT"/>
              </a:rPr>
              <a:t>  </a:t>
            </a:r>
            <a:r>
              <a:rPr dirty="0" sz="1700" spc="-10">
                <a:latin typeface="Arial MT"/>
                <a:cs typeface="Arial MT"/>
              </a:rPr>
              <a:t>2004) </a:t>
            </a:r>
            <a:r>
              <a:rPr dirty="0" sz="1700">
                <a:latin typeface="Arial MT"/>
                <a:cs typeface="Arial MT"/>
              </a:rPr>
              <a:t>and</a:t>
            </a:r>
            <a:r>
              <a:rPr dirty="0" sz="1700" spc="27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propagating</a:t>
            </a:r>
            <a:r>
              <a:rPr dirty="0" sz="1700" spc="28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serious</a:t>
            </a:r>
            <a:r>
              <a:rPr dirty="0" sz="1700" spc="28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diseases</a:t>
            </a:r>
            <a:r>
              <a:rPr dirty="0" sz="1700" spc="28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(Verhagen</a:t>
            </a:r>
            <a:r>
              <a:rPr dirty="0" sz="1700" spc="280">
                <a:latin typeface="Arial MT"/>
                <a:cs typeface="Arial MT"/>
              </a:rPr>
              <a:t> </a:t>
            </a:r>
            <a:r>
              <a:rPr dirty="0" sz="1700" spc="-25">
                <a:latin typeface="Arial MT"/>
                <a:cs typeface="Arial MT"/>
              </a:rPr>
              <a:t>et </a:t>
            </a:r>
            <a:r>
              <a:rPr dirty="0" sz="1700">
                <a:latin typeface="Arial MT"/>
                <a:cs typeface="Arial MT"/>
              </a:rPr>
              <a:t>al.,</a:t>
            </a:r>
            <a:r>
              <a:rPr dirty="0" sz="1700" spc="28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2014).</a:t>
            </a:r>
            <a:r>
              <a:rPr dirty="0" sz="1700" spc="28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To</a:t>
            </a:r>
            <a:r>
              <a:rPr dirty="0" sz="1700" spc="28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prevent</a:t>
            </a:r>
            <a:r>
              <a:rPr dirty="0" sz="1700" spc="28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viral</a:t>
            </a:r>
            <a:r>
              <a:rPr dirty="0" sz="1700" spc="28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epidemics,</a:t>
            </a:r>
            <a:r>
              <a:rPr dirty="0" sz="1700" spc="29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research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46891" y="11484773"/>
            <a:ext cx="477901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06095" algn="l"/>
                <a:tab pos="1157605" algn="l"/>
                <a:tab pos="2529205" algn="l"/>
                <a:tab pos="2949575" algn="l"/>
                <a:tab pos="3723004" algn="l"/>
                <a:tab pos="4338955" algn="l"/>
              </a:tabLst>
            </a:pPr>
            <a:r>
              <a:rPr dirty="0" sz="1700" spc="-25">
                <a:latin typeface="Arial MT"/>
                <a:cs typeface="Arial MT"/>
              </a:rPr>
              <a:t>on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20">
                <a:latin typeface="Arial MT"/>
                <a:cs typeface="Arial MT"/>
              </a:rPr>
              <a:t>viral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populations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25">
                <a:latin typeface="Arial MT"/>
                <a:cs typeface="Arial MT"/>
              </a:rPr>
              <a:t>in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hosts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25">
                <a:latin typeface="Arial MT"/>
                <a:cs typeface="Arial MT"/>
              </a:rPr>
              <a:t>and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their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46891" y="11747955"/>
            <a:ext cx="4779645" cy="2395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600"/>
              </a:lnSpc>
              <a:spcBef>
                <a:spcPts val="95"/>
              </a:spcBef>
            </a:pPr>
            <a:r>
              <a:rPr dirty="0" sz="1700">
                <a:latin typeface="Arial MT"/>
                <a:cs typeface="Arial MT"/>
              </a:rPr>
              <a:t>environments</a:t>
            </a:r>
            <a:r>
              <a:rPr dirty="0" sz="1700" spc="30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is</a:t>
            </a:r>
            <a:r>
              <a:rPr dirty="0" sz="1700" spc="310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essential</a:t>
            </a:r>
            <a:r>
              <a:rPr dirty="0" sz="1700" spc="310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(Bexfield;</a:t>
            </a:r>
            <a:r>
              <a:rPr dirty="0" sz="1700" spc="310">
                <a:latin typeface="Arial MT"/>
                <a:cs typeface="Arial MT"/>
              </a:rPr>
              <a:t>  </a:t>
            </a:r>
            <a:r>
              <a:rPr dirty="0" sz="1700" spc="-10">
                <a:latin typeface="Arial MT"/>
                <a:cs typeface="Arial MT"/>
              </a:rPr>
              <a:t>Kellam, </a:t>
            </a:r>
            <a:r>
              <a:rPr dirty="0" sz="1700">
                <a:latin typeface="Arial MT"/>
                <a:cs typeface="Arial MT"/>
              </a:rPr>
              <a:t>2011).</a:t>
            </a:r>
            <a:r>
              <a:rPr dirty="0" sz="1700" spc="25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Hepatitis</a:t>
            </a:r>
            <a:r>
              <a:rPr dirty="0" sz="1700" spc="25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C</a:t>
            </a:r>
            <a:r>
              <a:rPr dirty="0" sz="1700" spc="254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is</a:t>
            </a:r>
            <a:r>
              <a:rPr dirty="0" sz="1700" spc="25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</a:t>
            </a:r>
            <a:r>
              <a:rPr dirty="0" sz="1700" spc="254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public</a:t>
            </a:r>
            <a:r>
              <a:rPr dirty="0" sz="1700" spc="25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health</a:t>
            </a:r>
            <a:r>
              <a:rPr dirty="0" sz="1700" spc="254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issue,</a:t>
            </a:r>
            <a:r>
              <a:rPr dirty="0" sz="1700" spc="250">
                <a:latin typeface="Arial MT"/>
                <a:cs typeface="Arial MT"/>
              </a:rPr>
              <a:t> </a:t>
            </a:r>
            <a:r>
              <a:rPr dirty="0" sz="1700" spc="-20">
                <a:latin typeface="Arial MT"/>
                <a:cs typeface="Arial MT"/>
              </a:rPr>
              <a:t>with </a:t>
            </a:r>
            <a:r>
              <a:rPr dirty="0" sz="1700">
                <a:latin typeface="Arial MT"/>
                <a:cs typeface="Arial MT"/>
              </a:rPr>
              <a:t>around</a:t>
            </a:r>
            <a:r>
              <a:rPr dirty="0" sz="1700" spc="70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170</a:t>
            </a:r>
            <a:r>
              <a:rPr dirty="0" sz="1700" spc="7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million</a:t>
            </a:r>
            <a:r>
              <a:rPr dirty="0" sz="1700" spc="7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people</a:t>
            </a:r>
            <a:r>
              <a:rPr dirty="0" sz="1700" spc="7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infected</a:t>
            </a:r>
            <a:r>
              <a:rPr dirty="0" sz="1700" spc="75">
                <a:latin typeface="Arial MT"/>
                <a:cs typeface="Arial MT"/>
              </a:rPr>
              <a:t>  </a:t>
            </a:r>
            <a:r>
              <a:rPr dirty="0" sz="1700" spc="-10">
                <a:latin typeface="Arial MT"/>
                <a:cs typeface="Arial MT"/>
              </a:rPr>
              <a:t>worldwide </a:t>
            </a:r>
            <a:r>
              <a:rPr dirty="0" sz="1700">
                <a:latin typeface="Arial MT"/>
                <a:cs typeface="Arial MT"/>
              </a:rPr>
              <a:t>(Lauer</a:t>
            </a:r>
            <a:r>
              <a:rPr dirty="0" sz="1700" spc="434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et</a:t>
            </a:r>
            <a:r>
              <a:rPr dirty="0" sz="1700" spc="434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al.,</a:t>
            </a:r>
            <a:r>
              <a:rPr dirty="0" sz="1700" spc="434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2001).</a:t>
            </a:r>
            <a:r>
              <a:rPr dirty="0" sz="1700" spc="434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Studying</a:t>
            </a:r>
            <a:r>
              <a:rPr dirty="0" sz="1700" spc="434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the</a:t>
            </a:r>
            <a:r>
              <a:rPr dirty="0" sz="1700" spc="434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presence</a:t>
            </a:r>
            <a:r>
              <a:rPr dirty="0" sz="1700" spc="434">
                <a:latin typeface="Arial MT"/>
                <a:cs typeface="Arial MT"/>
              </a:rPr>
              <a:t> </a:t>
            </a:r>
            <a:r>
              <a:rPr dirty="0" sz="1700" spc="-25">
                <a:latin typeface="Arial MT"/>
                <a:cs typeface="Arial MT"/>
              </a:rPr>
              <a:t>of </a:t>
            </a:r>
            <a:r>
              <a:rPr dirty="0" sz="1700">
                <a:latin typeface="Arial MT"/>
                <a:cs typeface="Arial MT"/>
              </a:rPr>
              <a:t>HCV</a:t>
            </a:r>
            <a:r>
              <a:rPr dirty="0" sz="1700" spc="40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in</a:t>
            </a:r>
            <a:r>
              <a:rPr dirty="0" sz="1700" spc="40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migratory</a:t>
            </a:r>
            <a:r>
              <a:rPr dirty="0" sz="1700" spc="409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birds</a:t>
            </a:r>
            <a:r>
              <a:rPr dirty="0" sz="1700" spc="40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is</a:t>
            </a:r>
            <a:r>
              <a:rPr dirty="0" sz="1700" spc="40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crucial,</a:t>
            </a:r>
            <a:r>
              <a:rPr dirty="0" sz="1700" spc="409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especially</a:t>
            </a:r>
            <a:r>
              <a:rPr dirty="0" sz="1700" spc="405">
                <a:latin typeface="Arial MT"/>
                <a:cs typeface="Arial MT"/>
              </a:rPr>
              <a:t> </a:t>
            </a:r>
            <a:r>
              <a:rPr dirty="0" sz="1700" spc="-25">
                <a:latin typeface="Arial MT"/>
                <a:cs typeface="Arial MT"/>
              </a:rPr>
              <a:t>in </a:t>
            </a:r>
            <a:r>
              <a:rPr dirty="0" sz="1700">
                <a:latin typeface="Arial MT"/>
                <a:cs typeface="Arial MT"/>
              </a:rPr>
              <a:t>Brazil,</a:t>
            </a:r>
            <a:r>
              <a:rPr dirty="0" sz="1700" spc="60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which</a:t>
            </a:r>
            <a:r>
              <a:rPr dirty="0" sz="1700" spc="6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holds</a:t>
            </a:r>
            <a:r>
              <a:rPr dirty="0" sz="1700" spc="60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18%</a:t>
            </a:r>
            <a:r>
              <a:rPr dirty="0" sz="1700" spc="6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of</a:t>
            </a:r>
            <a:r>
              <a:rPr dirty="0" sz="1700" spc="60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the</a:t>
            </a:r>
            <a:r>
              <a:rPr dirty="0" sz="1700" spc="6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world’s</a:t>
            </a:r>
            <a:r>
              <a:rPr dirty="0" sz="1700" spc="65">
                <a:latin typeface="Arial MT"/>
                <a:cs typeface="Arial MT"/>
              </a:rPr>
              <a:t>  </a:t>
            </a:r>
            <a:r>
              <a:rPr dirty="0" sz="1700" spc="-10">
                <a:latin typeface="Arial MT"/>
                <a:cs typeface="Arial MT"/>
              </a:rPr>
              <a:t>avian </a:t>
            </a:r>
            <a:r>
              <a:rPr dirty="0" sz="1700">
                <a:latin typeface="Arial MT"/>
                <a:cs typeface="Arial MT"/>
              </a:rPr>
              <a:t>diversity</a:t>
            </a:r>
            <a:r>
              <a:rPr dirty="0" sz="1700" spc="1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(Rahman</a:t>
            </a:r>
            <a:r>
              <a:rPr dirty="0" sz="1700" spc="15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et</a:t>
            </a:r>
            <a:r>
              <a:rPr dirty="0" sz="1700" spc="15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al.,</a:t>
            </a:r>
            <a:r>
              <a:rPr dirty="0" sz="1700" spc="15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2021).</a:t>
            </a:r>
            <a:r>
              <a:rPr dirty="0" sz="1700" spc="15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We</a:t>
            </a:r>
            <a:r>
              <a:rPr dirty="0" sz="1700" spc="15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investigated </a:t>
            </a:r>
            <a:r>
              <a:rPr dirty="0" sz="1700">
                <a:latin typeface="Arial MT"/>
                <a:cs typeface="Arial MT"/>
              </a:rPr>
              <a:t>the</a:t>
            </a:r>
            <a:r>
              <a:rPr dirty="0" sz="1700" spc="1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presence</a:t>
            </a:r>
            <a:r>
              <a:rPr dirty="0" sz="1700" spc="1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of</a:t>
            </a:r>
            <a:r>
              <a:rPr dirty="0" sz="1700" spc="15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HCV</a:t>
            </a:r>
            <a:r>
              <a:rPr dirty="0" sz="1700" spc="1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in</a:t>
            </a:r>
            <a:r>
              <a:rPr dirty="0" sz="1700" spc="15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the</a:t>
            </a:r>
            <a:r>
              <a:rPr dirty="0" sz="1700" spc="1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transcriptome</a:t>
            </a:r>
            <a:r>
              <a:rPr dirty="0" sz="1700" spc="15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of</a:t>
            </a:r>
            <a:r>
              <a:rPr dirty="0" sz="1700" spc="145">
                <a:latin typeface="Arial MT"/>
                <a:cs typeface="Arial MT"/>
              </a:rPr>
              <a:t> </a:t>
            </a:r>
            <a:r>
              <a:rPr dirty="0" sz="1700" spc="-25">
                <a:latin typeface="Arial MT"/>
                <a:cs typeface="Arial MT"/>
              </a:rPr>
              <a:t>the </a:t>
            </a:r>
            <a:r>
              <a:rPr dirty="0" sz="1700">
                <a:latin typeface="Arial MT"/>
                <a:cs typeface="Arial MT"/>
              </a:rPr>
              <a:t>Spotted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Sandpiper</a:t>
            </a:r>
            <a:r>
              <a:rPr dirty="0" sz="1700" spc="6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(</a:t>
            </a:r>
            <a:r>
              <a:rPr dirty="0" sz="1700" i="1">
                <a:latin typeface="Arial"/>
                <a:cs typeface="Arial"/>
              </a:rPr>
              <a:t>Actitis</a:t>
            </a:r>
            <a:r>
              <a:rPr dirty="0" sz="1700" spc="60" i="1">
                <a:latin typeface="Arial"/>
                <a:cs typeface="Arial"/>
              </a:rPr>
              <a:t> </a:t>
            </a:r>
            <a:r>
              <a:rPr dirty="0" sz="1700" spc="-10" i="1">
                <a:latin typeface="Arial"/>
                <a:cs typeface="Arial"/>
              </a:rPr>
              <a:t>macularius</a:t>
            </a:r>
            <a:r>
              <a:rPr dirty="0" sz="1700" spc="-10">
                <a:latin typeface="Arial MT"/>
                <a:cs typeface="Arial MT"/>
              </a:rPr>
              <a:t>).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26" name="object 2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111718" y="13962236"/>
            <a:ext cx="4921849" cy="456911"/>
          </a:xfrm>
          <a:prstGeom prst="rect">
            <a:avLst/>
          </a:prstGeom>
        </p:spPr>
      </p:pic>
      <p:sp>
        <p:nvSpPr>
          <p:cNvPr id="27" name="object 27" descr=""/>
          <p:cNvSpPr txBox="1"/>
          <p:nvPr/>
        </p:nvSpPr>
        <p:spPr>
          <a:xfrm>
            <a:off x="11111718" y="13962236"/>
            <a:ext cx="4921885" cy="4572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520"/>
              </a:spcBef>
            </a:pPr>
            <a:r>
              <a:rPr dirty="0" sz="2050" spc="-10" b="1">
                <a:latin typeface="Arial"/>
                <a:cs typeface="Arial"/>
              </a:rPr>
              <a:t>REFERENCES</a:t>
            </a:r>
            <a:endParaRPr sz="2050">
              <a:latin typeface="Arial"/>
              <a:cs typeface="Arial"/>
            </a:endParaRPr>
          </a:p>
        </p:txBody>
      </p:sp>
      <p:pic>
        <p:nvPicPr>
          <p:cNvPr id="28" name="object 28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42617" y="5060019"/>
            <a:ext cx="4733967" cy="595081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5842617" y="5060019"/>
            <a:ext cx="4734560" cy="59563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060"/>
              </a:spcBef>
            </a:pPr>
            <a:r>
              <a:rPr dirty="0" sz="2050" b="1">
                <a:latin typeface="Arial"/>
                <a:cs typeface="Arial"/>
              </a:rPr>
              <a:t>MATERIALS</a:t>
            </a:r>
            <a:r>
              <a:rPr dirty="0" sz="2050" spc="5" b="1">
                <a:latin typeface="Arial"/>
                <a:cs typeface="Arial"/>
              </a:rPr>
              <a:t> </a:t>
            </a:r>
            <a:r>
              <a:rPr dirty="0" sz="2050" b="1">
                <a:latin typeface="Arial"/>
                <a:cs typeface="Arial"/>
              </a:rPr>
              <a:t>AND</a:t>
            </a:r>
            <a:r>
              <a:rPr dirty="0" sz="2050" spc="20" b="1">
                <a:latin typeface="Arial"/>
                <a:cs typeface="Arial"/>
              </a:rPr>
              <a:t> </a:t>
            </a:r>
            <a:r>
              <a:rPr dirty="0" sz="2050" spc="-10" b="1">
                <a:latin typeface="Arial"/>
                <a:cs typeface="Arial"/>
              </a:rPr>
              <a:t>METHODS</a:t>
            </a:r>
            <a:endParaRPr sz="205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1087930" y="11784227"/>
            <a:ext cx="4739640" cy="18154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95"/>
              </a:spcBef>
            </a:pPr>
            <a:r>
              <a:rPr dirty="0" sz="1650">
                <a:latin typeface="Arial MT"/>
                <a:cs typeface="Arial MT"/>
              </a:rPr>
              <a:t>Our</a:t>
            </a:r>
            <a:r>
              <a:rPr dirty="0" sz="1650" spc="5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findings</a:t>
            </a:r>
            <a:r>
              <a:rPr dirty="0" sz="1650" spc="5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suggest</a:t>
            </a:r>
            <a:r>
              <a:rPr dirty="0" sz="1650" spc="6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that</a:t>
            </a:r>
            <a:r>
              <a:rPr dirty="0" sz="1650" spc="5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the</a:t>
            </a:r>
            <a:r>
              <a:rPr dirty="0" sz="1650" spc="5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autumn</a:t>
            </a:r>
            <a:r>
              <a:rPr dirty="0" sz="1650" spc="6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migration</a:t>
            </a:r>
            <a:r>
              <a:rPr dirty="0" sz="1650" spc="55">
                <a:latin typeface="Arial MT"/>
                <a:cs typeface="Arial MT"/>
              </a:rPr>
              <a:t> </a:t>
            </a:r>
            <a:r>
              <a:rPr dirty="0" sz="1650" spc="-25">
                <a:latin typeface="Arial MT"/>
                <a:cs typeface="Arial MT"/>
              </a:rPr>
              <a:t>of </a:t>
            </a:r>
            <a:r>
              <a:rPr dirty="0" sz="1650">
                <a:latin typeface="Arial MT"/>
                <a:cs typeface="Arial MT"/>
              </a:rPr>
              <a:t>the</a:t>
            </a:r>
            <a:r>
              <a:rPr dirty="0" sz="1650" spc="7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migratory</a:t>
            </a:r>
            <a:r>
              <a:rPr dirty="0" sz="1650" spc="7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bird</a:t>
            </a:r>
            <a:r>
              <a:rPr dirty="0" sz="1650" spc="7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Actitis</a:t>
            </a:r>
            <a:r>
              <a:rPr dirty="0" sz="1650" spc="7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macularius</a:t>
            </a:r>
            <a:r>
              <a:rPr dirty="0" sz="1650" spc="7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contributes</a:t>
            </a:r>
            <a:r>
              <a:rPr dirty="0" sz="1650" spc="70">
                <a:latin typeface="Arial MT"/>
                <a:cs typeface="Arial MT"/>
              </a:rPr>
              <a:t> </a:t>
            </a:r>
            <a:r>
              <a:rPr dirty="0" sz="1650" spc="-25">
                <a:latin typeface="Arial MT"/>
                <a:cs typeface="Arial MT"/>
              </a:rPr>
              <a:t>to </a:t>
            </a:r>
            <a:r>
              <a:rPr dirty="0" sz="1650">
                <a:latin typeface="Arial MT"/>
                <a:cs typeface="Arial MT"/>
              </a:rPr>
              <a:t>the</a:t>
            </a:r>
            <a:r>
              <a:rPr dirty="0" sz="1650" spc="6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spread</a:t>
            </a:r>
            <a:r>
              <a:rPr dirty="0" sz="1650" spc="6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of</a:t>
            </a:r>
            <a:r>
              <a:rPr dirty="0" sz="1650" spc="6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Hepacivirus.</a:t>
            </a:r>
            <a:r>
              <a:rPr dirty="0" sz="1650" spc="6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To</a:t>
            </a:r>
            <a:r>
              <a:rPr dirty="0" sz="1650" spc="6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prevent</a:t>
            </a:r>
            <a:r>
              <a:rPr dirty="0" sz="1650" spc="6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potential </a:t>
            </a:r>
            <a:r>
              <a:rPr dirty="0" sz="1650">
                <a:latin typeface="Arial MT"/>
                <a:cs typeface="Arial MT"/>
              </a:rPr>
              <a:t>pandemics,</a:t>
            </a:r>
            <a:r>
              <a:rPr dirty="0" sz="1650" spc="7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it</a:t>
            </a:r>
            <a:r>
              <a:rPr dirty="0" sz="1650" spc="7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is</a:t>
            </a:r>
            <a:r>
              <a:rPr dirty="0" sz="1650" spc="7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crucial</a:t>
            </a:r>
            <a:r>
              <a:rPr dirty="0" sz="1650" spc="7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to</a:t>
            </a:r>
            <a:r>
              <a:rPr dirty="0" sz="1650" spc="7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understand</a:t>
            </a:r>
            <a:r>
              <a:rPr dirty="0" sz="1650" spc="70">
                <a:latin typeface="Arial MT"/>
                <a:cs typeface="Arial MT"/>
              </a:rPr>
              <a:t> </a:t>
            </a:r>
            <a:r>
              <a:rPr dirty="0" sz="1650" spc="-25">
                <a:latin typeface="Arial MT"/>
                <a:cs typeface="Arial MT"/>
              </a:rPr>
              <a:t>the </a:t>
            </a:r>
            <a:r>
              <a:rPr dirty="0" sz="1650">
                <a:latin typeface="Arial MT"/>
                <a:cs typeface="Arial MT"/>
              </a:rPr>
              <a:t>dissemination</a:t>
            </a:r>
            <a:r>
              <a:rPr dirty="0" sz="1650" spc="9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of</a:t>
            </a:r>
            <a:r>
              <a:rPr dirty="0" sz="1650" spc="9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pathogens</a:t>
            </a:r>
            <a:r>
              <a:rPr dirty="0" sz="1650" spc="9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across</a:t>
            </a:r>
            <a:r>
              <a:rPr dirty="0" sz="1650" spc="9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different </a:t>
            </a:r>
            <a:r>
              <a:rPr dirty="0" sz="1650">
                <a:latin typeface="Arial MT"/>
                <a:cs typeface="Arial MT"/>
              </a:rPr>
              <a:t>ecosystems</a:t>
            </a:r>
            <a:r>
              <a:rPr dirty="0" sz="1650" spc="7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through</a:t>
            </a:r>
            <a:r>
              <a:rPr dirty="0" sz="1650" spc="7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the</a:t>
            </a:r>
            <a:r>
              <a:rPr dirty="0" sz="1650" spc="7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transcriptome</a:t>
            </a:r>
            <a:r>
              <a:rPr dirty="0" sz="1650" spc="7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analysis</a:t>
            </a:r>
            <a:r>
              <a:rPr dirty="0" sz="1650" spc="70">
                <a:latin typeface="Arial MT"/>
                <a:cs typeface="Arial MT"/>
              </a:rPr>
              <a:t> </a:t>
            </a:r>
            <a:r>
              <a:rPr dirty="0" sz="1650" spc="-25">
                <a:latin typeface="Arial MT"/>
                <a:cs typeface="Arial MT"/>
              </a:rPr>
              <a:t>of </a:t>
            </a:r>
            <a:r>
              <a:rPr dirty="0" sz="1650">
                <a:latin typeface="Arial MT"/>
                <a:cs typeface="Arial MT"/>
              </a:rPr>
              <a:t>various</a:t>
            </a:r>
            <a:r>
              <a:rPr dirty="0" sz="1650" spc="11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species.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452524" y="833041"/>
            <a:ext cx="15633065" cy="18475325"/>
            <a:chOff x="452524" y="833041"/>
            <a:chExt cx="15633065" cy="18475325"/>
          </a:xfrm>
        </p:grpSpPr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14231" y="18126222"/>
              <a:ext cx="4541333" cy="1181755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12300418" y="967555"/>
              <a:ext cx="1899920" cy="1049020"/>
            </a:xfrm>
            <a:custGeom>
              <a:avLst/>
              <a:gdLst/>
              <a:ahLst/>
              <a:cxnLst/>
              <a:rect l="l" t="t" r="r" b="b"/>
              <a:pathLst>
                <a:path w="1899919" h="1049020">
                  <a:moveTo>
                    <a:pt x="1899654" y="0"/>
                  </a:moveTo>
                  <a:lnTo>
                    <a:pt x="0" y="0"/>
                  </a:lnTo>
                  <a:lnTo>
                    <a:pt x="0" y="1048702"/>
                  </a:lnTo>
                  <a:lnTo>
                    <a:pt x="1899654" y="1048702"/>
                  </a:lnTo>
                  <a:lnTo>
                    <a:pt x="18996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71399" y="833041"/>
              <a:ext cx="4614073" cy="1200762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524" y="14826956"/>
              <a:ext cx="4744567" cy="2064508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35882" y="5840789"/>
              <a:ext cx="4706186" cy="1113035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35882" y="7144631"/>
              <a:ext cx="4705821" cy="1116325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41863" y="8451763"/>
              <a:ext cx="4709841" cy="1114132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35882" y="9756702"/>
              <a:ext cx="4705821" cy="1116325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35882" y="11064200"/>
              <a:ext cx="4705821" cy="1116325"/>
            </a:xfrm>
            <a:prstGeom prst="rect">
              <a:avLst/>
            </a:prstGeom>
          </p:spPr>
        </p:pic>
      </p:grpSp>
      <p:sp>
        <p:nvSpPr>
          <p:cNvPr id="41" name="object 41" descr=""/>
          <p:cNvSpPr txBox="1"/>
          <p:nvPr/>
        </p:nvSpPr>
        <p:spPr>
          <a:xfrm>
            <a:off x="378294" y="16976360"/>
            <a:ext cx="4928870" cy="434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350" b="1">
                <a:latin typeface="Arial"/>
                <a:cs typeface="Arial"/>
              </a:rPr>
              <a:t>Figure</a:t>
            </a:r>
            <a:r>
              <a:rPr dirty="0" sz="1350" spc="-4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1:</a:t>
            </a:r>
            <a:r>
              <a:rPr dirty="0" sz="1350" spc="-4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Spotted</a:t>
            </a:r>
            <a:r>
              <a:rPr dirty="0" sz="1350" spc="-40" b="1">
                <a:latin typeface="Arial"/>
                <a:cs typeface="Arial"/>
              </a:rPr>
              <a:t> </a:t>
            </a:r>
            <a:r>
              <a:rPr dirty="0" sz="1350" spc="-10" b="1">
                <a:latin typeface="Arial"/>
                <a:cs typeface="Arial"/>
              </a:rPr>
              <a:t>Sandpiper</a:t>
            </a:r>
            <a:r>
              <a:rPr dirty="0" sz="1350" spc="-4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(</a:t>
            </a:r>
            <a:r>
              <a:rPr dirty="0" sz="1350" b="1" i="1">
                <a:latin typeface="Arial"/>
                <a:cs typeface="Arial"/>
              </a:rPr>
              <a:t>Actitis</a:t>
            </a:r>
            <a:r>
              <a:rPr dirty="0" sz="1350" spc="-40" b="1" i="1">
                <a:latin typeface="Arial"/>
                <a:cs typeface="Arial"/>
              </a:rPr>
              <a:t> </a:t>
            </a:r>
            <a:r>
              <a:rPr dirty="0" sz="1350" spc="-10" b="1" i="1">
                <a:latin typeface="Arial"/>
                <a:cs typeface="Arial"/>
              </a:rPr>
              <a:t>macularius</a:t>
            </a:r>
            <a:r>
              <a:rPr dirty="0" sz="1350" spc="-10" b="1">
                <a:latin typeface="Arial"/>
                <a:cs typeface="Arial"/>
              </a:rPr>
              <a:t>).</a:t>
            </a:r>
            <a:r>
              <a:rPr dirty="0" sz="1350" spc="-4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On</a:t>
            </a:r>
            <a:r>
              <a:rPr dirty="0" sz="1350" spc="-4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the</a:t>
            </a:r>
            <a:r>
              <a:rPr dirty="0" sz="1350" spc="-40" b="1">
                <a:latin typeface="Arial"/>
                <a:cs typeface="Arial"/>
              </a:rPr>
              <a:t> </a:t>
            </a:r>
            <a:r>
              <a:rPr dirty="0" sz="1350" spc="-10" b="1">
                <a:latin typeface="Arial"/>
                <a:cs typeface="Arial"/>
              </a:rPr>
              <a:t>left, non-</a:t>
            </a:r>
            <a:r>
              <a:rPr dirty="0" sz="1350" b="1">
                <a:latin typeface="Arial"/>
                <a:cs typeface="Arial"/>
              </a:rPr>
              <a:t>breeding</a:t>
            </a:r>
            <a:r>
              <a:rPr dirty="0" sz="1350" spc="-5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plumage;</a:t>
            </a:r>
            <a:r>
              <a:rPr dirty="0" sz="1350" spc="-4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on</a:t>
            </a:r>
            <a:r>
              <a:rPr dirty="0" sz="1350" spc="-4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the</a:t>
            </a:r>
            <a:r>
              <a:rPr dirty="0" sz="1350" spc="-4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right,</a:t>
            </a:r>
            <a:r>
              <a:rPr dirty="0" sz="1350" spc="-4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breeding</a:t>
            </a:r>
            <a:r>
              <a:rPr dirty="0" sz="1350" spc="-45" b="1">
                <a:latin typeface="Arial"/>
                <a:cs typeface="Arial"/>
              </a:rPr>
              <a:t> </a:t>
            </a:r>
            <a:r>
              <a:rPr dirty="0" sz="1350" spc="-10" b="1">
                <a:latin typeface="Arial"/>
                <a:cs typeface="Arial"/>
              </a:rPr>
              <a:t>plumage.</a:t>
            </a:r>
            <a:endParaRPr sz="135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1192350" y="10670862"/>
            <a:ext cx="3867150" cy="434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350" b="1">
                <a:latin typeface="Arial"/>
                <a:cs typeface="Arial"/>
              </a:rPr>
              <a:t>Table</a:t>
            </a:r>
            <a:r>
              <a:rPr dirty="0" sz="1350" spc="-4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1:</a:t>
            </a:r>
            <a:r>
              <a:rPr dirty="0" sz="1350" spc="-40" b="1">
                <a:latin typeface="Arial"/>
                <a:cs typeface="Arial"/>
              </a:rPr>
              <a:t> </a:t>
            </a:r>
            <a:r>
              <a:rPr dirty="0" sz="1350" spc="-10" b="1">
                <a:latin typeface="Arial"/>
                <a:cs typeface="Arial"/>
              </a:rPr>
              <a:t>Hepacivirus</a:t>
            </a:r>
            <a:r>
              <a:rPr dirty="0" sz="1350" spc="-4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Viral</a:t>
            </a:r>
            <a:r>
              <a:rPr dirty="0" sz="1350" spc="-4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Species</a:t>
            </a:r>
            <a:r>
              <a:rPr dirty="0" sz="1350" spc="-4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Found</a:t>
            </a:r>
            <a:r>
              <a:rPr dirty="0" sz="1350" spc="-4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in</a:t>
            </a:r>
            <a:r>
              <a:rPr dirty="0" sz="1350" spc="-40" b="1">
                <a:latin typeface="Arial"/>
                <a:cs typeface="Arial"/>
              </a:rPr>
              <a:t> </a:t>
            </a:r>
            <a:r>
              <a:rPr dirty="0" sz="1350" spc="-25" b="1">
                <a:latin typeface="Arial"/>
                <a:cs typeface="Arial"/>
              </a:rPr>
              <a:t>the </a:t>
            </a:r>
            <a:r>
              <a:rPr dirty="0" sz="1350" spc="-10" b="1">
                <a:latin typeface="Arial"/>
                <a:cs typeface="Arial"/>
              </a:rPr>
              <a:t>Telencephalon</a:t>
            </a:r>
            <a:r>
              <a:rPr dirty="0" sz="1350" spc="-2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of</a:t>
            </a:r>
            <a:r>
              <a:rPr dirty="0" sz="1350" spc="-20" b="1">
                <a:latin typeface="Arial"/>
                <a:cs typeface="Arial"/>
              </a:rPr>
              <a:t> </a:t>
            </a:r>
            <a:r>
              <a:rPr dirty="0" sz="1350" b="1" i="1">
                <a:latin typeface="Arial"/>
                <a:cs typeface="Arial"/>
              </a:rPr>
              <a:t>Actitis</a:t>
            </a:r>
            <a:r>
              <a:rPr dirty="0" sz="1350" spc="-20" b="1" i="1">
                <a:latin typeface="Arial"/>
                <a:cs typeface="Arial"/>
              </a:rPr>
              <a:t> </a:t>
            </a:r>
            <a:r>
              <a:rPr dirty="0" sz="1350" spc="-10" b="1" i="1">
                <a:latin typeface="Arial"/>
                <a:cs typeface="Arial"/>
              </a:rPr>
              <a:t>macularius</a:t>
            </a:r>
            <a:r>
              <a:rPr dirty="0" sz="1350" spc="-10" b="1">
                <a:latin typeface="Arial"/>
                <a:cs typeface="Arial"/>
              </a:rPr>
              <a:t>.</a:t>
            </a:r>
            <a:endParaRPr sz="1350">
              <a:latin typeface="Arial"/>
              <a:cs typeface="Arial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5682243" y="13105736"/>
            <a:ext cx="4820920" cy="815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600"/>
              </a:lnSpc>
              <a:spcBef>
                <a:spcPts val="95"/>
              </a:spcBef>
            </a:pPr>
            <a:r>
              <a:rPr dirty="0" sz="1700">
                <a:latin typeface="Arial MT"/>
                <a:cs typeface="Arial MT"/>
              </a:rPr>
              <a:t>In</a:t>
            </a:r>
            <a:r>
              <a:rPr dirty="0" sz="1700" spc="2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the</a:t>
            </a:r>
            <a:r>
              <a:rPr dirty="0" sz="1700" spc="2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present</a:t>
            </a:r>
            <a:r>
              <a:rPr dirty="0" sz="1700" spc="2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study,</a:t>
            </a:r>
            <a:r>
              <a:rPr dirty="0" sz="1700" spc="2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</a:t>
            </a:r>
            <a:r>
              <a:rPr dirty="0" sz="1700" spc="21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total</a:t>
            </a:r>
            <a:r>
              <a:rPr dirty="0" sz="1700" spc="2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of</a:t>
            </a:r>
            <a:r>
              <a:rPr dirty="0" sz="1700" spc="2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627</a:t>
            </a:r>
            <a:r>
              <a:rPr dirty="0" sz="1700" spc="2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viral</a:t>
            </a:r>
            <a:r>
              <a:rPr dirty="0" sz="1700" spc="21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species </a:t>
            </a:r>
            <a:r>
              <a:rPr dirty="0" sz="1700">
                <a:latin typeface="Arial MT"/>
                <a:cs typeface="Arial MT"/>
              </a:rPr>
              <a:t>were</a:t>
            </a:r>
            <a:r>
              <a:rPr dirty="0" sz="1700" spc="80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identified</a:t>
            </a:r>
            <a:r>
              <a:rPr dirty="0" sz="1700" spc="8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in</a:t>
            </a:r>
            <a:r>
              <a:rPr dirty="0" sz="1700" spc="80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the</a:t>
            </a:r>
            <a:r>
              <a:rPr dirty="0" sz="1700" spc="8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telencephalon</a:t>
            </a:r>
            <a:r>
              <a:rPr dirty="0" sz="1700" spc="8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of</a:t>
            </a:r>
            <a:r>
              <a:rPr dirty="0" sz="1700" spc="80">
                <a:latin typeface="Arial MT"/>
                <a:cs typeface="Arial MT"/>
              </a:rPr>
              <a:t>  </a:t>
            </a:r>
            <a:r>
              <a:rPr dirty="0" sz="1700" spc="-10">
                <a:latin typeface="Arial MT"/>
                <a:cs typeface="Arial MT"/>
              </a:rPr>
              <a:t>Actitis </a:t>
            </a:r>
            <a:r>
              <a:rPr dirty="0" sz="1700">
                <a:latin typeface="Arial MT"/>
                <a:cs typeface="Arial MT"/>
              </a:rPr>
              <a:t>macularius,</a:t>
            </a:r>
            <a:r>
              <a:rPr dirty="0" sz="1700" spc="120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including</a:t>
            </a:r>
            <a:r>
              <a:rPr dirty="0" sz="1700" spc="120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a</a:t>
            </a:r>
            <a:r>
              <a:rPr dirty="0" sz="1700" spc="12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virus</a:t>
            </a:r>
            <a:r>
              <a:rPr dirty="0" sz="1700" spc="120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from</a:t>
            </a:r>
            <a:r>
              <a:rPr dirty="0" sz="1700" spc="12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the</a:t>
            </a:r>
            <a:r>
              <a:rPr dirty="0" sz="1700" spc="120">
                <a:latin typeface="Arial MT"/>
                <a:cs typeface="Arial MT"/>
              </a:rPr>
              <a:t>  </a:t>
            </a:r>
            <a:r>
              <a:rPr dirty="0" sz="1700" spc="-10">
                <a:latin typeface="Arial MT"/>
                <a:cs typeface="Arial MT"/>
              </a:rPr>
              <a:t>genus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5682243" y="13895280"/>
            <a:ext cx="482092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567815" algn="l"/>
                <a:tab pos="2330450" algn="l"/>
                <a:tab pos="3325495" algn="l"/>
                <a:tab pos="3832225" algn="l"/>
              </a:tabLst>
            </a:pPr>
            <a:r>
              <a:rPr dirty="0" sz="1700" spc="-10">
                <a:latin typeface="Arial MT"/>
                <a:cs typeface="Arial MT"/>
              </a:rPr>
              <a:t>Hepacivirus.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20">
                <a:latin typeface="Arial MT"/>
                <a:cs typeface="Arial MT"/>
              </a:rPr>
              <a:t>This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finding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25">
                <a:latin typeface="Arial MT"/>
                <a:cs typeface="Arial MT"/>
              </a:rPr>
              <a:t>is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significant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5682243" y="14158461"/>
            <a:ext cx="482028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>
                <a:latin typeface="Arial MT"/>
                <a:cs typeface="Arial MT"/>
              </a:rPr>
              <a:t>considering</a:t>
            </a:r>
            <a:r>
              <a:rPr dirty="0" sz="1700" spc="22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that</a:t>
            </a:r>
            <a:r>
              <a:rPr dirty="0" sz="1700" spc="22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the</a:t>
            </a:r>
            <a:r>
              <a:rPr dirty="0" sz="1700" spc="22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hepatitis</a:t>
            </a:r>
            <a:r>
              <a:rPr dirty="0" sz="1700" spc="22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C</a:t>
            </a:r>
            <a:r>
              <a:rPr dirty="0" sz="1700" spc="22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virus</a:t>
            </a:r>
            <a:r>
              <a:rPr dirty="0" sz="1700" spc="22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(HCV),</a:t>
            </a:r>
            <a:r>
              <a:rPr dirty="0" sz="1700" spc="225">
                <a:latin typeface="Arial MT"/>
                <a:cs typeface="Arial MT"/>
              </a:rPr>
              <a:t> </a:t>
            </a:r>
            <a:r>
              <a:rPr dirty="0" sz="1700" spc="-25">
                <a:latin typeface="Arial MT"/>
                <a:cs typeface="Arial MT"/>
              </a:rPr>
              <a:t>the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5682243" y="14421642"/>
            <a:ext cx="4820920" cy="1341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600"/>
              </a:lnSpc>
              <a:spcBef>
                <a:spcPts val="95"/>
              </a:spcBef>
            </a:pPr>
            <a:r>
              <a:rPr dirty="0" sz="1700">
                <a:latin typeface="Arial MT"/>
                <a:cs typeface="Arial MT"/>
              </a:rPr>
              <a:t>most</a:t>
            </a:r>
            <a:r>
              <a:rPr dirty="0" sz="1700" spc="345">
                <a:latin typeface="Arial MT"/>
                <a:cs typeface="Arial MT"/>
              </a:rPr>
              <a:t>   </a:t>
            </a:r>
            <a:r>
              <a:rPr dirty="0" sz="1700">
                <a:latin typeface="Arial MT"/>
                <a:cs typeface="Arial MT"/>
              </a:rPr>
              <a:t>well-known</a:t>
            </a:r>
            <a:r>
              <a:rPr dirty="0" sz="1700" spc="350">
                <a:latin typeface="Arial MT"/>
                <a:cs typeface="Arial MT"/>
              </a:rPr>
              <a:t>   </a:t>
            </a:r>
            <a:r>
              <a:rPr dirty="0" sz="1700">
                <a:latin typeface="Arial MT"/>
                <a:cs typeface="Arial MT"/>
              </a:rPr>
              <a:t>hepacivirus,</a:t>
            </a:r>
            <a:r>
              <a:rPr dirty="0" sz="1700" spc="345">
                <a:latin typeface="Arial MT"/>
                <a:cs typeface="Arial MT"/>
              </a:rPr>
              <a:t>   </a:t>
            </a:r>
            <a:r>
              <a:rPr dirty="0" sz="1700">
                <a:latin typeface="Arial MT"/>
                <a:cs typeface="Arial MT"/>
              </a:rPr>
              <a:t>has</a:t>
            </a:r>
            <a:r>
              <a:rPr dirty="0" sz="1700" spc="350">
                <a:latin typeface="Arial MT"/>
                <a:cs typeface="Arial MT"/>
              </a:rPr>
              <a:t>   </a:t>
            </a:r>
            <a:r>
              <a:rPr dirty="0" sz="1700" spc="-20">
                <a:latin typeface="Arial MT"/>
                <a:cs typeface="Arial MT"/>
              </a:rPr>
              <a:t>been </a:t>
            </a:r>
            <a:r>
              <a:rPr dirty="0" sz="1700">
                <a:latin typeface="Arial MT"/>
                <a:cs typeface="Arial MT"/>
              </a:rPr>
              <a:t>predominantly</a:t>
            </a:r>
            <a:r>
              <a:rPr dirty="0" sz="1700" spc="204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associated</a:t>
            </a:r>
            <a:r>
              <a:rPr dirty="0" sz="1700" spc="210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with</a:t>
            </a:r>
            <a:r>
              <a:rPr dirty="0" sz="1700" spc="210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mammals,</a:t>
            </a:r>
            <a:r>
              <a:rPr dirty="0" sz="1700" spc="210">
                <a:latin typeface="Arial MT"/>
                <a:cs typeface="Arial MT"/>
              </a:rPr>
              <a:t>  </a:t>
            </a:r>
            <a:r>
              <a:rPr dirty="0" sz="1700" spc="-25">
                <a:latin typeface="Arial MT"/>
                <a:cs typeface="Arial MT"/>
              </a:rPr>
              <a:t>but </a:t>
            </a:r>
            <a:r>
              <a:rPr dirty="0" sz="1700">
                <a:latin typeface="Arial MT"/>
                <a:cs typeface="Arial MT"/>
              </a:rPr>
              <a:t>recent</a:t>
            </a:r>
            <a:r>
              <a:rPr dirty="0" sz="1700" spc="409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studies</a:t>
            </a:r>
            <a:r>
              <a:rPr dirty="0" sz="1700" spc="409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have</a:t>
            </a:r>
            <a:r>
              <a:rPr dirty="0" sz="1700" spc="409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revealed</a:t>
            </a:r>
            <a:r>
              <a:rPr dirty="0" sz="1700" spc="41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its</a:t>
            </a:r>
            <a:r>
              <a:rPr dirty="0" sz="1700" spc="409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presence</a:t>
            </a:r>
            <a:r>
              <a:rPr dirty="0" sz="1700" spc="41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in</a:t>
            </a:r>
            <a:r>
              <a:rPr dirty="0" sz="1700" spc="409">
                <a:latin typeface="Arial MT"/>
                <a:cs typeface="Arial MT"/>
              </a:rPr>
              <a:t> </a:t>
            </a:r>
            <a:r>
              <a:rPr dirty="0" sz="1700" spc="-50">
                <a:latin typeface="Arial MT"/>
                <a:cs typeface="Arial MT"/>
              </a:rPr>
              <a:t>a </a:t>
            </a:r>
            <a:r>
              <a:rPr dirty="0" sz="1700">
                <a:latin typeface="Arial MT"/>
                <a:cs typeface="Arial MT"/>
              </a:rPr>
              <a:t>surprisingly</a:t>
            </a:r>
            <a:r>
              <a:rPr dirty="0" sz="1700" spc="12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wide</a:t>
            </a:r>
            <a:r>
              <a:rPr dirty="0" sz="1700" spc="130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variety</a:t>
            </a:r>
            <a:r>
              <a:rPr dirty="0" sz="1700" spc="12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of</a:t>
            </a:r>
            <a:r>
              <a:rPr dirty="0" sz="1700" spc="130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species,</a:t>
            </a:r>
            <a:r>
              <a:rPr dirty="0" sz="1700" spc="130">
                <a:latin typeface="Arial MT"/>
                <a:cs typeface="Arial MT"/>
              </a:rPr>
              <a:t>  </a:t>
            </a:r>
            <a:r>
              <a:rPr dirty="0" sz="1700" spc="-10">
                <a:latin typeface="Arial MT"/>
                <a:cs typeface="Arial MT"/>
              </a:rPr>
              <a:t>including </a:t>
            </a:r>
            <a:r>
              <a:rPr dirty="0" sz="1700">
                <a:latin typeface="Arial MT"/>
                <a:cs typeface="Arial MT"/>
              </a:rPr>
              <a:t>marine</a:t>
            </a:r>
            <a:r>
              <a:rPr dirty="0" sz="1700" spc="28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animals,</a:t>
            </a:r>
            <a:r>
              <a:rPr dirty="0" sz="1700" spc="28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fish,</a:t>
            </a:r>
            <a:r>
              <a:rPr dirty="0" sz="1700" spc="28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reptiles,</a:t>
            </a:r>
            <a:r>
              <a:rPr dirty="0" sz="1700" spc="28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and</a:t>
            </a:r>
            <a:r>
              <a:rPr dirty="0" sz="1700" spc="28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birds</a:t>
            </a:r>
            <a:r>
              <a:rPr dirty="0" sz="1700" spc="28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(Chu</a:t>
            </a:r>
            <a:r>
              <a:rPr dirty="0" sz="1700" spc="280">
                <a:latin typeface="Arial MT"/>
                <a:cs typeface="Arial MT"/>
              </a:rPr>
              <a:t> </a:t>
            </a:r>
            <a:r>
              <a:rPr dirty="0" sz="1700" spc="-25">
                <a:latin typeface="Arial MT"/>
                <a:cs typeface="Arial MT"/>
              </a:rPr>
              <a:t>et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5682243" y="15737546"/>
            <a:ext cx="4820285" cy="5518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5"/>
              </a:spcBef>
              <a:tabLst>
                <a:tab pos="488950" algn="l"/>
                <a:tab pos="654050" algn="l"/>
                <a:tab pos="1294765" algn="l"/>
                <a:tab pos="1856105" algn="l"/>
                <a:tab pos="3892550" algn="l"/>
              </a:tabLst>
            </a:pPr>
            <a:r>
              <a:rPr dirty="0" sz="1700" spc="-20">
                <a:latin typeface="Arial MT"/>
                <a:cs typeface="Arial MT"/>
              </a:rPr>
              <a:t>al.,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2019).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25">
                <a:latin typeface="Arial MT"/>
                <a:cs typeface="Arial MT"/>
              </a:rPr>
              <a:t>The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metatranscriptomic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approach </a:t>
            </a:r>
            <a:r>
              <a:rPr dirty="0" sz="1700" spc="-20">
                <a:latin typeface="Arial MT"/>
                <a:cs typeface="Arial MT"/>
              </a:rPr>
              <a:t>used</a:t>
            </a:r>
            <a:r>
              <a:rPr dirty="0" sz="1700">
                <a:latin typeface="Arial MT"/>
                <a:cs typeface="Arial MT"/>
              </a:rPr>
              <a:t>		</a:t>
            </a:r>
            <a:r>
              <a:rPr dirty="0" sz="1700" spc="-25">
                <a:latin typeface="Arial MT"/>
                <a:cs typeface="Arial MT"/>
              </a:rPr>
              <a:t>by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6721210" y="16000727"/>
            <a:ext cx="378079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75335" algn="l"/>
                <a:tab pos="1124585" algn="l"/>
                <a:tab pos="1522095" algn="l"/>
                <a:tab pos="2322195" algn="l"/>
                <a:tab pos="2889885" algn="l"/>
              </a:tabLst>
            </a:pPr>
            <a:r>
              <a:rPr dirty="0" sz="1700" spc="-10">
                <a:latin typeface="Arial MT"/>
                <a:cs typeface="Arial MT"/>
              </a:rPr>
              <a:t>Porter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25">
                <a:latin typeface="Arial MT"/>
                <a:cs typeface="Arial MT"/>
              </a:rPr>
              <a:t>et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25">
                <a:latin typeface="Arial MT"/>
                <a:cs typeface="Arial MT"/>
              </a:rPr>
              <a:t>al.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(2020)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20">
                <a:latin typeface="Arial MT"/>
                <a:cs typeface="Arial MT"/>
              </a:rPr>
              <a:t>also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identified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5682243" y="16263908"/>
            <a:ext cx="4820920" cy="815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600"/>
              </a:lnSpc>
              <a:spcBef>
                <a:spcPts val="95"/>
              </a:spcBef>
            </a:pPr>
            <a:r>
              <a:rPr dirty="0" sz="1700">
                <a:latin typeface="Arial MT"/>
                <a:cs typeface="Arial MT"/>
              </a:rPr>
              <a:t>hepaciviruses</a:t>
            </a:r>
            <a:r>
              <a:rPr dirty="0" sz="1700" spc="19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in</a:t>
            </a:r>
            <a:r>
              <a:rPr dirty="0" sz="1700" spc="19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Australian</a:t>
            </a:r>
            <a:r>
              <a:rPr dirty="0" sz="1700" spc="19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marsupials,</a:t>
            </a:r>
            <a:r>
              <a:rPr dirty="0" sz="1700" spc="200">
                <a:latin typeface="Arial MT"/>
                <a:cs typeface="Arial MT"/>
              </a:rPr>
              <a:t>  </a:t>
            </a:r>
            <a:r>
              <a:rPr dirty="0" sz="1700" spc="-10">
                <a:latin typeface="Arial MT"/>
                <a:cs typeface="Arial MT"/>
              </a:rPr>
              <a:t>birds, </a:t>
            </a:r>
            <a:r>
              <a:rPr dirty="0" sz="1700">
                <a:latin typeface="Arial MT"/>
                <a:cs typeface="Arial MT"/>
              </a:rPr>
              <a:t>and</a:t>
            </a:r>
            <a:r>
              <a:rPr dirty="0" sz="1700" spc="4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reptiles,</a:t>
            </a:r>
            <a:r>
              <a:rPr dirty="0" sz="1700" spc="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broadening</a:t>
            </a:r>
            <a:r>
              <a:rPr dirty="0" sz="1700" spc="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our</a:t>
            </a:r>
            <a:r>
              <a:rPr dirty="0" sz="1700" spc="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understanding</a:t>
            </a:r>
            <a:r>
              <a:rPr dirty="0" sz="1700" spc="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of</a:t>
            </a:r>
            <a:r>
              <a:rPr dirty="0" sz="1700" spc="45">
                <a:latin typeface="Arial MT"/>
                <a:cs typeface="Arial MT"/>
              </a:rPr>
              <a:t> </a:t>
            </a:r>
            <a:r>
              <a:rPr dirty="0" sz="1700" spc="-25">
                <a:latin typeface="Arial MT"/>
                <a:cs typeface="Arial MT"/>
              </a:rPr>
              <a:t>the </a:t>
            </a:r>
            <a:r>
              <a:rPr dirty="0" sz="1700">
                <a:latin typeface="Arial MT"/>
                <a:cs typeface="Arial MT"/>
              </a:rPr>
              <a:t>distribution</a:t>
            </a:r>
            <a:r>
              <a:rPr dirty="0" sz="1700" spc="3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of</a:t>
            </a:r>
            <a:r>
              <a:rPr dirty="0" sz="1700" spc="3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these</a:t>
            </a:r>
            <a:r>
              <a:rPr dirty="0" sz="1700" spc="3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viruses</a:t>
            </a:r>
            <a:r>
              <a:rPr dirty="0" sz="1700" spc="3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in</a:t>
            </a:r>
            <a:r>
              <a:rPr dirty="0" sz="1700" spc="3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nature.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11143247" y="5014201"/>
            <a:ext cx="5209540" cy="1078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600"/>
              </a:lnSpc>
              <a:spcBef>
                <a:spcPts val="95"/>
              </a:spcBef>
            </a:pPr>
            <a:r>
              <a:rPr dirty="0" sz="1700">
                <a:latin typeface="Arial MT"/>
                <a:cs typeface="Arial MT"/>
              </a:rPr>
              <a:t>The</a:t>
            </a:r>
            <a:r>
              <a:rPr dirty="0" sz="1700" spc="36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discovery</a:t>
            </a:r>
            <a:r>
              <a:rPr dirty="0" sz="1700" spc="36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of</a:t>
            </a:r>
            <a:r>
              <a:rPr dirty="0" sz="1700" spc="36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these</a:t>
            </a:r>
            <a:r>
              <a:rPr dirty="0" sz="1700" spc="36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hepaciviruses</a:t>
            </a:r>
            <a:r>
              <a:rPr dirty="0" sz="1700" spc="37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in</a:t>
            </a:r>
            <a:r>
              <a:rPr dirty="0" sz="1700" spc="36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birds</a:t>
            </a:r>
            <a:r>
              <a:rPr dirty="0" sz="1700" spc="365">
                <a:latin typeface="Arial MT"/>
                <a:cs typeface="Arial MT"/>
              </a:rPr>
              <a:t> </a:t>
            </a:r>
            <a:r>
              <a:rPr dirty="0" sz="1700" spc="-20">
                <a:latin typeface="Arial MT"/>
                <a:cs typeface="Arial MT"/>
              </a:rPr>
              <a:t>such </a:t>
            </a:r>
            <a:r>
              <a:rPr dirty="0" sz="1700">
                <a:latin typeface="Arial MT"/>
                <a:cs typeface="Arial MT"/>
              </a:rPr>
              <a:t>as</a:t>
            </a:r>
            <a:r>
              <a:rPr dirty="0" sz="1700" spc="90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Actitis</a:t>
            </a:r>
            <a:r>
              <a:rPr dirty="0" sz="1700" spc="90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macularius</a:t>
            </a:r>
            <a:r>
              <a:rPr dirty="0" sz="1700" spc="90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opens</a:t>
            </a:r>
            <a:r>
              <a:rPr dirty="0" sz="1700" spc="90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new</a:t>
            </a:r>
            <a:r>
              <a:rPr dirty="0" sz="1700" spc="90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perspectives</a:t>
            </a:r>
            <a:r>
              <a:rPr dirty="0" sz="1700" spc="90">
                <a:latin typeface="Arial MT"/>
                <a:cs typeface="Arial MT"/>
              </a:rPr>
              <a:t>  </a:t>
            </a:r>
            <a:r>
              <a:rPr dirty="0" sz="1700" spc="-25">
                <a:latin typeface="Arial MT"/>
                <a:cs typeface="Arial MT"/>
              </a:rPr>
              <a:t>for </a:t>
            </a:r>
            <a:r>
              <a:rPr dirty="0" sz="1700">
                <a:latin typeface="Arial MT"/>
                <a:cs typeface="Arial MT"/>
              </a:rPr>
              <a:t>research,</a:t>
            </a:r>
            <a:r>
              <a:rPr dirty="0" sz="1700" spc="13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especially</a:t>
            </a:r>
            <a:r>
              <a:rPr dirty="0" sz="1700" spc="13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concerning</a:t>
            </a:r>
            <a:r>
              <a:rPr dirty="0" sz="1700" spc="13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the</a:t>
            </a:r>
            <a:r>
              <a:rPr dirty="0" sz="1700" spc="13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understanding</a:t>
            </a:r>
            <a:r>
              <a:rPr dirty="0" sz="1700" spc="135">
                <a:latin typeface="Arial MT"/>
                <a:cs typeface="Arial MT"/>
              </a:rPr>
              <a:t> </a:t>
            </a:r>
            <a:r>
              <a:rPr dirty="0" sz="1700" spc="-25">
                <a:latin typeface="Arial MT"/>
                <a:cs typeface="Arial MT"/>
              </a:rPr>
              <a:t>of </a:t>
            </a:r>
            <a:r>
              <a:rPr dirty="0" sz="1700">
                <a:latin typeface="Arial MT"/>
                <a:cs typeface="Arial MT"/>
              </a:rPr>
              <a:t>viral</a:t>
            </a:r>
            <a:r>
              <a:rPr dirty="0" sz="1700" spc="39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spread</a:t>
            </a:r>
            <a:r>
              <a:rPr dirty="0" sz="1700" spc="39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dynamics</a:t>
            </a:r>
            <a:r>
              <a:rPr dirty="0" sz="1700" spc="39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among</a:t>
            </a:r>
            <a:r>
              <a:rPr dirty="0" sz="1700" spc="39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different</a:t>
            </a:r>
            <a:r>
              <a:rPr dirty="0" sz="1700" spc="395">
                <a:latin typeface="Arial MT"/>
                <a:cs typeface="Arial MT"/>
              </a:rPr>
              <a:t>  </a:t>
            </a:r>
            <a:r>
              <a:rPr dirty="0" sz="1700" spc="-10">
                <a:latin typeface="Arial MT"/>
                <a:cs typeface="Arial MT"/>
              </a:rPr>
              <a:t>animal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11143247" y="6066926"/>
            <a:ext cx="520954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>
                <a:latin typeface="Arial MT"/>
                <a:cs typeface="Arial MT"/>
              </a:rPr>
              <a:t>populations</a:t>
            </a:r>
            <a:r>
              <a:rPr dirty="0" sz="1700" spc="2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and</a:t>
            </a:r>
            <a:r>
              <a:rPr dirty="0" sz="1700" spc="25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potentially</a:t>
            </a:r>
            <a:r>
              <a:rPr dirty="0" sz="1700" spc="2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to</a:t>
            </a:r>
            <a:r>
              <a:rPr dirty="0" sz="1700" spc="25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humans.</a:t>
            </a:r>
            <a:r>
              <a:rPr dirty="0" sz="1700" spc="25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Although</a:t>
            </a:r>
            <a:r>
              <a:rPr dirty="0" sz="1700" spc="245">
                <a:latin typeface="Arial MT"/>
                <a:cs typeface="Arial MT"/>
              </a:rPr>
              <a:t> </a:t>
            </a:r>
            <a:r>
              <a:rPr dirty="0" sz="1700" spc="-25">
                <a:latin typeface="Arial MT"/>
                <a:cs typeface="Arial MT"/>
              </a:rPr>
              <a:t>the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11143247" y="6330107"/>
            <a:ext cx="520954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46175" algn="l"/>
                <a:tab pos="1951355" algn="l"/>
                <a:tab pos="2341880" algn="l"/>
                <a:tab pos="3086100" algn="l"/>
                <a:tab pos="3988435" algn="l"/>
                <a:tab pos="4354195" algn="l"/>
              </a:tabLst>
            </a:pPr>
            <a:r>
              <a:rPr dirty="0" sz="1700" spc="-10">
                <a:latin typeface="Arial MT"/>
                <a:cs typeface="Arial MT"/>
              </a:rPr>
              <a:t>discovery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phase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25">
                <a:latin typeface="Arial MT"/>
                <a:cs typeface="Arial MT"/>
              </a:rPr>
              <a:t>of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these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viruses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25">
                <a:latin typeface="Arial MT"/>
                <a:cs typeface="Arial MT"/>
              </a:rPr>
              <a:t>is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ongoing,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11143247" y="6593288"/>
            <a:ext cx="521017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25855" algn="l"/>
                <a:tab pos="2689860" algn="l"/>
                <a:tab pos="2998470" algn="l"/>
                <a:tab pos="3964940" algn="l"/>
              </a:tabLst>
            </a:pPr>
            <a:r>
              <a:rPr dirty="0" sz="1700" spc="-10">
                <a:latin typeface="Arial MT"/>
                <a:cs typeface="Arial MT"/>
              </a:rPr>
              <a:t>significant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advancements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25">
                <a:latin typeface="Arial MT"/>
                <a:cs typeface="Arial MT"/>
              </a:rPr>
              <a:t>in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genomic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technologies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11143247" y="6856469"/>
            <a:ext cx="520827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00405" algn="l"/>
                <a:tab pos="1144905" algn="l"/>
                <a:tab pos="1637664" algn="l"/>
                <a:tab pos="2898775" algn="l"/>
                <a:tab pos="3270250" algn="l"/>
                <a:tab pos="3763010" algn="l"/>
                <a:tab pos="4829175" algn="l"/>
              </a:tabLst>
            </a:pPr>
            <a:r>
              <a:rPr dirty="0" sz="1700" spc="-10">
                <a:latin typeface="Arial MT"/>
                <a:cs typeface="Arial MT"/>
              </a:rPr>
              <a:t>allow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25">
                <a:latin typeface="Arial MT"/>
                <a:cs typeface="Arial MT"/>
              </a:rPr>
              <a:t>for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25">
                <a:latin typeface="Arial MT"/>
                <a:cs typeface="Arial MT"/>
              </a:rPr>
              <a:t>the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exploration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25">
                <a:latin typeface="Arial MT"/>
                <a:cs typeface="Arial MT"/>
              </a:rPr>
              <a:t>of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25">
                <a:latin typeface="Arial MT"/>
                <a:cs typeface="Arial MT"/>
              </a:rPr>
              <a:t>the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evolution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25">
                <a:latin typeface="Arial MT"/>
                <a:cs typeface="Arial MT"/>
              </a:rPr>
              <a:t>and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11143247" y="7119649"/>
            <a:ext cx="5208905" cy="5518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5"/>
              </a:spcBef>
              <a:tabLst>
                <a:tab pos="1382395" algn="l"/>
                <a:tab pos="2313940" algn="l"/>
                <a:tab pos="2636520" algn="l"/>
                <a:tab pos="3312160" algn="l"/>
                <a:tab pos="4476115" algn="l"/>
              </a:tabLst>
            </a:pPr>
            <a:r>
              <a:rPr dirty="0" sz="1700" spc="-10">
                <a:latin typeface="Arial MT"/>
                <a:cs typeface="Arial MT"/>
              </a:rPr>
              <a:t>transmission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patterns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25">
                <a:latin typeface="Arial MT"/>
                <a:cs typeface="Arial MT"/>
              </a:rPr>
              <a:t>of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these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pathogens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0">
                <a:latin typeface="Arial MT"/>
                <a:cs typeface="Arial MT"/>
              </a:rPr>
              <a:t>beyond </a:t>
            </a:r>
            <a:r>
              <a:rPr dirty="0" sz="1700">
                <a:latin typeface="Arial MT"/>
                <a:cs typeface="Arial MT"/>
              </a:rPr>
              <a:t>what</a:t>
            </a:r>
            <a:r>
              <a:rPr dirty="0" sz="1700" spc="4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is</a:t>
            </a:r>
            <a:r>
              <a:rPr dirty="0" sz="1700" spc="4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known</a:t>
            </a:r>
            <a:r>
              <a:rPr dirty="0" sz="1700" spc="4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about</a:t>
            </a:r>
            <a:r>
              <a:rPr dirty="0" sz="1700" spc="4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human</a:t>
            </a:r>
            <a:r>
              <a:rPr dirty="0" sz="1700" spc="40">
                <a:latin typeface="Arial MT"/>
                <a:cs typeface="Arial MT"/>
              </a:rPr>
              <a:t> </a:t>
            </a:r>
            <a:r>
              <a:rPr dirty="0" sz="1700" spc="-20">
                <a:latin typeface="Arial MT"/>
                <a:cs typeface="Arial MT"/>
              </a:rPr>
              <a:t>HCV.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11143247" y="7909192"/>
            <a:ext cx="5209540" cy="1868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600"/>
              </a:lnSpc>
              <a:spcBef>
                <a:spcPts val="95"/>
              </a:spcBef>
            </a:pPr>
            <a:r>
              <a:rPr dirty="0" sz="1700">
                <a:latin typeface="Arial MT"/>
                <a:cs typeface="Arial MT"/>
              </a:rPr>
              <a:t>It</a:t>
            </a:r>
            <a:r>
              <a:rPr dirty="0" sz="1700" spc="120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is</a:t>
            </a:r>
            <a:r>
              <a:rPr dirty="0" sz="1700" spc="12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crucial</a:t>
            </a:r>
            <a:r>
              <a:rPr dirty="0" sz="1700" spc="12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to</a:t>
            </a:r>
            <a:r>
              <a:rPr dirty="0" sz="1700" spc="12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emphasize</a:t>
            </a:r>
            <a:r>
              <a:rPr dirty="0" sz="1700" spc="12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that</a:t>
            </a:r>
            <a:r>
              <a:rPr dirty="0" sz="1700" spc="12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while</a:t>
            </a:r>
            <a:r>
              <a:rPr dirty="0" sz="1700" spc="12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initial</a:t>
            </a:r>
            <a:r>
              <a:rPr dirty="0" sz="1700" spc="125">
                <a:latin typeface="Arial MT"/>
                <a:cs typeface="Arial MT"/>
              </a:rPr>
              <a:t>  </a:t>
            </a:r>
            <a:r>
              <a:rPr dirty="0" sz="1700" spc="-25">
                <a:latin typeface="Arial MT"/>
                <a:cs typeface="Arial MT"/>
              </a:rPr>
              <a:t>HCV </a:t>
            </a:r>
            <a:r>
              <a:rPr dirty="0" sz="1700">
                <a:latin typeface="Arial MT"/>
                <a:cs typeface="Arial MT"/>
              </a:rPr>
              <a:t>infection</a:t>
            </a:r>
            <a:r>
              <a:rPr dirty="0" sz="1700" spc="42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in</a:t>
            </a:r>
            <a:r>
              <a:rPr dirty="0" sz="1700" spc="42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humans</a:t>
            </a:r>
            <a:r>
              <a:rPr dirty="0" sz="1700" spc="43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is</a:t>
            </a:r>
            <a:r>
              <a:rPr dirty="0" sz="1700" spc="42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generally</a:t>
            </a:r>
            <a:r>
              <a:rPr dirty="0" sz="1700" spc="43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asymptomatic,</a:t>
            </a:r>
            <a:r>
              <a:rPr dirty="0" sz="1700" spc="425">
                <a:latin typeface="Arial MT"/>
                <a:cs typeface="Arial MT"/>
              </a:rPr>
              <a:t> </a:t>
            </a:r>
            <a:r>
              <a:rPr dirty="0" sz="1700" spc="-25">
                <a:latin typeface="Arial MT"/>
                <a:cs typeface="Arial MT"/>
              </a:rPr>
              <a:t>the </a:t>
            </a:r>
            <a:r>
              <a:rPr dirty="0" sz="1700">
                <a:latin typeface="Arial MT"/>
                <a:cs typeface="Arial MT"/>
              </a:rPr>
              <a:t>absence</a:t>
            </a:r>
            <a:r>
              <a:rPr dirty="0" sz="1700" spc="9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of</a:t>
            </a:r>
            <a:r>
              <a:rPr dirty="0" sz="1700" spc="9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appropriate</a:t>
            </a:r>
            <a:r>
              <a:rPr dirty="0" sz="1700" spc="9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treatment</a:t>
            </a:r>
            <a:r>
              <a:rPr dirty="0" sz="1700" spc="8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can</a:t>
            </a:r>
            <a:r>
              <a:rPr dirty="0" sz="1700" spc="9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lead</a:t>
            </a:r>
            <a:r>
              <a:rPr dirty="0" sz="1700" spc="9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to</a:t>
            </a:r>
            <a:r>
              <a:rPr dirty="0" sz="1700" spc="9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serious </a:t>
            </a:r>
            <a:r>
              <a:rPr dirty="0" sz="1700">
                <a:latin typeface="Arial MT"/>
                <a:cs typeface="Arial MT"/>
              </a:rPr>
              <a:t>complications</a:t>
            </a:r>
            <a:r>
              <a:rPr dirty="0" sz="1700" spc="4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such</a:t>
            </a:r>
            <a:r>
              <a:rPr dirty="0" sz="1700" spc="45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as</a:t>
            </a:r>
            <a:r>
              <a:rPr dirty="0" sz="1700" spc="45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acute</a:t>
            </a:r>
            <a:r>
              <a:rPr dirty="0" sz="1700" spc="45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and</a:t>
            </a:r>
            <a:r>
              <a:rPr dirty="0" sz="1700" spc="45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chronic</a:t>
            </a:r>
            <a:r>
              <a:rPr dirty="0" sz="1700" spc="45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hepatitis, </a:t>
            </a:r>
            <a:r>
              <a:rPr dirty="0" sz="1700">
                <a:latin typeface="Arial MT"/>
                <a:cs typeface="Arial MT"/>
              </a:rPr>
              <a:t>liver</a:t>
            </a:r>
            <a:r>
              <a:rPr dirty="0" sz="1700" spc="8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cirrhosis,</a:t>
            </a:r>
            <a:r>
              <a:rPr dirty="0" sz="1700" spc="9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and</a:t>
            </a:r>
            <a:r>
              <a:rPr dirty="0" sz="1700" spc="90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even</a:t>
            </a:r>
            <a:r>
              <a:rPr dirty="0" sz="1700" spc="90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hepatocellular</a:t>
            </a:r>
            <a:r>
              <a:rPr dirty="0" sz="1700" spc="90">
                <a:latin typeface="Arial MT"/>
                <a:cs typeface="Arial MT"/>
              </a:rPr>
              <a:t>  </a:t>
            </a:r>
            <a:r>
              <a:rPr dirty="0" sz="1700" spc="-10">
                <a:latin typeface="Arial MT"/>
                <a:cs typeface="Arial MT"/>
              </a:rPr>
              <a:t>carcinoma </a:t>
            </a:r>
            <a:r>
              <a:rPr dirty="0" sz="1700">
                <a:latin typeface="Arial MT"/>
                <a:cs typeface="Arial MT"/>
              </a:rPr>
              <a:t>(Bletsa</a:t>
            </a:r>
            <a:r>
              <a:rPr dirty="0" sz="1700" spc="5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et</a:t>
            </a:r>
            <a:r>
              <a:rPr dirty="0" sz="1700" spc="5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al.,</a:t>
            </a:r>
            <a:r>
              <a:rPr dirty="0" sz="1700" spc="5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2020).</a:t>
            </a:r>
            <a:r>
              <a:rPr dirty="0" sz="1700" spc="60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Therefore,</a:t>
            </a:r>
            <a:r>
              <a:rPr dirty="0" sz="1700" spc="55">
                <a:latin typeface="Arial MT"/>
                <a:cs typeface="Arial MT"/>
              </a:rPr>
              <a:t>  </a:t>
            </a:r>
            <a:r>
              <a:rPr dirty="0" sz="1700">
                <a:latin typeface="Arial MT"/>
                <a:cs typeface="Arial MT"/>
              </a:rPr>
              <a:t>a</a:t>
            </a:r>
            <a:r>
              <a:rPr dirty="0" sz="1700" spc="55">
                <a:latin typeface="Arial MT"/>
                <a:cs typeface="Arial MT"/>
              </a:rPr>
              <a:t>  </a:t>
            </a:r>
            <a:r>
              <a:rPr dirty="0" sz="1700" spc="-10">
                <a:latin typeface="Arial MT"/>
                <a:cs typeface="Arial MT"/>
              </a:rPr>
              <a:t>comprehensive </a:t>
            </a:r>
            <a:r>
              <a:rPr dirty="0" sz="1700">
                <a:latin typeface="Arial MT"/>
                <a:cs typeface="Arial MT"/>
              </a:rPr>
              <a:t>characterization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of</a:t>
            </a:r>
            <a:r>
              <a:rPr dirty="0" sz="1700" spc="6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these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hepaciviruses,</a:t>
            </a:r>
            <a:r>
              <a:rPr dirty="0" sz="1700" spc="60">
                <a:latin typeface="Arial MT"/>
                <a:cs typeface="Arial MT"/>
              </a:rPr>
              <a:t> </a:t>
            </a:r>
            <a:r>
              <a:rPr dirty="0" sz="1700" spc="-20">
                <a:latin typeface="Arial MT"/>
                <a:cs typeface="Arial MT"/>
              </a:rPr>
              <a:t>both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6873989" y="6010488"/>
            <a:ext cx="2424430" cy="757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1350" b="1">
                <a:solidFill>
                  <a:srgbClr val="6BA141"/>
                </a:solidFill>
                <a:latin typeface="Arial"/>
                <a:cs typeface="Arial"/>
              </a:rPr>
              <a:t>Bird</a:t>
            </a:r>
            <a:r>
              <a:rPr dirty="0" sz="1350" spc="-35" b="1">
                <a:solidFill>
                  <a:srgbClr val="6BA141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6BA141"/>
                </a:solidFill>
                <a:latin typeface="Arial"/>
                <a:cs typeface="Arial"/>
              </a:rPr>
              <a:t>Collectiono</a:t>
            </a:r>
            <a:endParaRPr sz="135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15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birds</a:t>
            </a:r>
            <a:r>
              <a:rPr dirty="0" sz="1150" spc="15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were</a:t>
            </a:r>
            <a:r>
              <a:rPr dirty="0" sz="1150" spc="15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collected</a:t>
            </a:r>
            <a:r>
              <a:rPr dirty="0" sz="1150" spc="16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on</a:t>
            </a:r>
            <a:r>
              <a:rPr dirty="0" sz="1150" spc="16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Otelina </a:t>
            </a:r>
            <a:r>
              <a:rPr dirty="0" sz="1150">
                <a:latin typeface="Arial MT"/>
                <a:cs typeface="Arial MT"/>
              </a:rPr>
              <a:t>Island,</a:t>
            </a:r>
            <a:r>
              <a:rPr dirty="0" sz="1150" spc="85">
                <a:latin typeface="Arial MT"/>
                <a:cs typeface="Arial MT"/>
              </a:rPr>
              <a:t>  </a:t>
            </a:r>
            <a:r>
              <a:rPr dirty="0" sz="1150">
                <a:latin typeface="Arial MT"/>
                <a:cs typeface="Arial MT"/>
              </a:rPr>
              <a:t>in</a:t>
            </a:r>
            <a:r>
              <a:rPr dirty="0" sz="1150" spc="90">
                <a:latin typeface="Arial MT"/>
                <a:cs typeface="Arial MT"/>
              </a:rPr>
              <a:t> 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90">
                <a:latin typeface="Arial MT"/>
                <a:cs typeface="Arial MT"/>
              </a:rPr>
              <a:t>  </a:t>
            </a:r>
            <a:r>
              <a:rPr dirty="0" sz="1150">
                <a:latin typeface="Arial MT"/>
                <a:cs typeface="Arial MT"/>
              </a:rPr>
              <a:t>Amazon</a:t>
            </a:r>
            <a:r>
              <a:rPr dirty="0" sz="1150" spc="85">
                <a:latin typeface="Arial MT"/>
                <a:cs typeface="Arial MT"/>
              </a:rPr>
              <a:t>  </a:t>
            </a:r>
            <a:r>
              <a:rPr dirty="0" sz="1150">
                <a:latin typeface="Arial MT"/>
                <a:cs typeface="Arial MT"/>
              </a:rPr>
              <a:t>estuary</a:t>
            </a:r>
            <a:r>
              <a:rPr dirty="0" sz="1150" spc="90">
                <a:latin typeface="Arial MT"/>
                <a:cs typeface="Arial MT"/>
              </a:rPr>
              <a:t>  </a:t>
            </a:r>
            <a:r>
              <a:rPr dirty="0" sz="1150" spc="-25">
                <a:latin typeface="Arial MT"/>
                <a:cs typeface="Arial MT"/>
              </a:rPr>
              <a:t>in </a:t>
            </a:r>
            <a:r>
              <a:rPr dirty="0" sz="1150">
                <a:latin typeface="Arial MT"/>
                <a:cs typeface="Arial MT"/>
              </a:rPr>
              <a:t>Bragança-PA,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using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mist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nets.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6902013" y="7316158"/>
            <a:ext cx="2424430" cy="757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-10" b="1">
                <a:solidFill>
                  <a:srgbClr val="F6821E"/>
                </a:solidFill>
                <a:latin typeface="Arial"/>
                <a:cs typeface="Arial"/>
              </a:rPr>
              <a:t>Perfusion</a:t>
            </a:r>
            <a:endParaRPr sz="135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16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animals</a:t>
            </a:r>
            <a:r>
              <a:rPr dirty="0" sz="1150" spc="16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were</a:t>
            </a:r>
            <a:r>
              <a:rPr dirty="0" sz="1150" spc="16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anesthetized</a:t>
            </a:r>
            <a:r>
              <a:rPr dirty="0" sz="1150" spc="160">
                <a:latin typeface="Arial MT"/>
                <a:cs typeface="Arial MT"/>
              </a:rPr>
              <a:t> </a:t>
            </a:r>
            <a:r>
              <a:rPr dirty="0" sz="1150" spc="-25">
                <a:latin typeface="Arial MT"/>
                <a:cs typeface="Arial MT"/>
              </a:rPr>
              <a:t>and </a:t>
            </a:r>
            <a:r>
              <a:rPr dirty="0" sz="1150">
                <a:latin typeface="Arial MT"/>
                <a:cs typeface="Arial MT"/>
              </a:rPr>
              <a:t>perfused</a:t>
            </a:r>
            <a:r>
              <a:rPr dirty="0" sz="1150" spc="100">
                <a:latin typeface="Arial MT"/>
                <a:cs typeface="Arial MT"/>
              </a:rPr>
              <a:t>  </a:t>
            </a:r>
            <a:r>
              <a:rPr dirty="0" sz="1150">
                <a:latin typeface="Arial MT"/>
                <a:cs typeface="Arial MT"/>
              </a:rPr>
              <a:t>with</a:t>
            </a:r>
            <a:r>
              <a:rPr dirty="0" sz="1150" spc="100">
                <a:latin typeface="Arial MT"/>
                <a:cs typeface="Arial MT"/>
              </a:rPr>
              <a:t>  </a:t>
            </a:r>
            <a:r>
              <a:rPr dirty="0" sz="1150">
                <a:latin typeface="Arial MT"/>
                <a:cs typeface="Arial MT"/>
              </a:rPr>
              <a:t>saline</a:t>
            </a:r>
            <a:r>
              <a:rPr dirty="0" sz="1150" spc="100">
                <a:latin typeface="Arial MT"/>
                <a:cs typeface="Arial MT"/>
              </a:rPr>
              <a:t>  </a:t>
            </a:r>
            <a:r>
              <a:rPr dirty="0" sz="1150">
                <a:latin typeface="Arial MT"/>
                <a:cs typeface="Arial MT"/>
              </a:rPr>
              <a:t>solution</a:t>
            </a:r>
            <a:r>
              <a:rPr dirty="0" sz="1150" spc="105">
                <a:latin typeface="Arial MT"/>
                <a:cs typeface="Arial MT"/>
              </a:rPr>
              <a:t>  </a:t>
            </a:r>
            <a:r>
              <a:rPr dirty="0" sz="1150" spc="-25">
                <a:latin typeface="Arial MT"/>
                <a:cs typeface="Arial MT"/>
              </a:rPr>
              <a:t>and </a:t>
            </a:r>
            <a:r>
              <a:rPr dirty="0" sz="1150">
                <a:latin typeface="Arial MT"/>
                <a:cs typeface="Arial MT"/>
              </a:rPr>
              <a:t>RNA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later,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followed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by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craniotomy.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6836047" y="8498857"/>
            <a:ext cx="2537460" cy="933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-10" b="1">
                <a:solidFill>
                  <a:srgbClr val="DF3D36"/>
                </a:solidFill>
                <a:latin typeface="Arial"/>
                <a:cs typeface="Arial"/>
              </a:rPr>
              <a:t>Sequencing</a:t>
            </a:r>
            <a:endParaRPr sz="135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175">
                <a:latin typeface="Arial MT"/>
                <a:cs typeface="Arial MT"/>
              </a:rPr>
              <a:t>  </a:t>
            </a:r>
            <a:r>
              <a:rPr dirty="0" sz="1150">
                <a:latin typeface="Arial MT"/>
                <a:cs typeface="Arial MT"/>
              </a:rPr>
              <a:t>sequencing</a:t>
            </a:r>
            <a:r>
              <a:rPr dirty="0" sz="1150" spc="180">
                <a:latin typeface="Arial MT"/>
                <a:cs typeface="Arial MT"/>
              </a:rPr>
              <a:t> 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175">
                <a:latin typeface="Arial MT"/>
                <a:cs typeface="Arial MT"/>
              </a:rPr>
              <a:t>  </a:t>
            </a:r>
            <a:r>
              <a:rPr dirty="0" sz="1150">
                <a:latin typeface="Arial MT"/>
                <a:cs typeface="Arial MT"/>
              </a:rPr>
              <a:t>chip</a:t>
            </a:r>
            <a:r>
              <a:rPr dirty="0" sz="1150" spc="180">
                <a:latin typeface="Arial MT"/>
                <a:cs typeface="Arial MT"/>
              </a:rPr>
              <a:t>  </a:t>
            </a:r>
            <a:r>
              <a:rPr dirty="0" sz="1150" spc="-10">
                <a:latin typeface="Arial MT"/>
                <a:cs typeface="Arial MT"/>
              </a:rPr>
              <a:t>reading </a:t>
            </a:r>
            <a:r>
              <a:rPr dirty="0" sz="1150">
                <a:latin typeface="Arial MT"/>
                <a:cs typeface="Arial MT"/>
              </a:rPr>
              <a:t>were</a:t>
            </a:r>
            <a:r>
              <a:rPr dirty="0" sz="1150" spc="49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performed</a:t>
            </a:r>
            <a:r>
              <a:rPr dirty="0" sz="1150" spc="49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using</a:t>
            </a:r>
            <a:r>
              <a:rPr dirty="0" sz="1150" spc="49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49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Ion</a:t>
            </a:r>
            <a:r>
              <a:rPr dirty="0" sz="1150" spc="490">
                <a:latin typeface="Arial MT"/>
                <a:cs typeface="Arial MT"/>
              </a:rPr>
              <a:t> </a:t>
            </a:r>
            <a:r>
              <a:rPr dirty="0" sz="1150" spc="-25">
                <a:latin typeface="Arial MT"/>
                <a:cs typeface="Arial MT"/>
              </a:rPr>
              <a:t>540 </a:t>
            </a:r>
            <a:r>
              <a:rPr dirty="0" sz="1150">
                <a:latin typeface="Arial MT"/>
                <a:cs typeface="Arial MT"/>
              </a:rPr>
              <a:t>Chip</a:t>
            </a:r>
            <a:r>
              <a:rPr dirty="0" sz="1150" spc="155">
                <a:latin typeface="Arial MT"/>
                <a:cs typeface="Arial MT"/>
              </a:rPr>
              <a:t> 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160">
                <a:latin typeface="Arial MT"/>
                <a:cs typeface="Arial MT"/>
              </a:rPr>
              <a:t> 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155">
                <a:latin typeface="Arial MT"/>
                <a:cs typeface="Arial MT"/>
              </a:rPr>
              <a:t>  </a:t>
            </a:r>
            <a:r>
              <a:rPr dirty="0" sz="1150">
                <a:latin typeface="Arial MT"/>
                <a:cs typeface="Arial MT"/>
              </a:rPr>
              <a:t>Ion</a:t>
            </a:r>
            <a:r>
              <a:rPr dirty="0" sz="1150" spc="160">
                <a:latin typeface="Arial MT"/>
                <a:cs typeface="Arial MT"/>
              </a:rPr>
              <a:t>  </a:t>
            </a:r>
            <a:r>
              <a:rPr dirty="0" sz="1150">
                <a:latin typeface="Arial MT"/>
                <a:cs typeface="Arial MT"/>
              </a:rPr>
              <a:t>S5</a:t>
            </a:r>
            <a:r>
              <a:rPr dirty="0" sz="1150" spc="155">
                <a:latin typeface="Arial MT"/>
                <a:cs typeface="Arial MT"/>
              </a:rPr>
              <a:t>  </a:t>
            </a:r>
            <a:r>
              <a:rPr dirty="0" sz="1150" spc="-10">
                <a:latin typeface="Arial MT"/>
                <a:cs typeface="Arial MT"/>
              </a:rPr>
              <a:t>GeneStudio System.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6836047" y="9827580"/>
            <a:ext cx="253746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b="1">
                <a:solidFill>
                  <a:srgbClr val="5F5BA8"/>
                </a:solidFill>
                <a:latin typeface="Arial"/>
                <a:cs typeface="Arial"/>
              </a:rPr>
              <a:t>Virus</a:t>
            </a:r>
            <a:r>
              <a:rPr dirty="0" sz="1350" spc="-60" b="1">
                <a:solidFill>
                  <a:srgbClr val="5F5BA8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5F5BA8"/>
                </a:solidFill>
                <a:latin typeface="Arial"/>
                <a:cs typeface="Arial"/>
              </a:rPr>
              <a:t>Search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virus</a:t>
            </a:r>
            <a:r>
              <a:rPr dirty="0" sz="1150" spc="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search</a:t>
            </a:r>
            <a:r>
              <a:rPr dirty="0" sz="1150" spc="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was</a:t>
            </a:r>
            <a:r>
              <a:rPr dirty="0" sz="1150" spc="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conducted</a:t>
            </a:r>
            <a:r>
              <a:rPr dirty="0" sz="1150" spc="2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using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6836047" y="10208461"/>
            <a:ext cx="2538095" cy="377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  <a:tabLst>
                <a:tab pos="374015" algn="l"/>
                <a:tab pos="1162050" algn="l"/>
                <a:tab pos="1877695" algn="l"/>
                <a:tab pos="2308860" algn="l"/>
              </a:tabLst>
            </a:pPr>
            <a:r>
              <a:rPr dirty="0" sz="1150" spc="-25">
                <a:latin typeface="Arial MT"/>
                <a:cs typeface="Arial MT"/>
              </a:rPr>
              <a:t>the</a:t>
            </a:r>
            <a:r>
              <a:rPr dirty="0" sz="1150">
                <a:latin typeface="Arial MT"/>
                <a:cs typeface="Arial MT"/>
              </a:rPr>
              <a:t>	</a:t>
            </a:r>
            <a:r>
              <a:rPr dirty="0" sz="1150" spc="-10">
                <a:latin typeface="Arial MT"/>
                <a:cs typeface="Arial MT"/>
              </a:rPr>
              <a:t>VIRTUS2</a:t>
            </a:r>
            <a:r>
              <a:rPr dirty="0" sz="1150">
                <a:latin typeface="Arial MT"/>
                <a:cs typeface="Arial MT"/>
              </a:rPr>
              <a:t>	</a:t>
            </a:r>
            <a:r>
              <a:rPr dirty="0" sz="1150" spc="-10">
                <a:latin typeface="Arial MT"/>
                <a:cs typeface="Arial MT"/>
              </a:rPr>
              <a:t>pipeline,</a:t>
            </a:r>
            <a:r>
              <a:rPr dirty="0" sz="1150">
                <a:latin typeface="Arial MT"/>
                <a:cs typeface="Arial MT"/>
              </a:rPr>
              <a:t>	</a:t>
            </a:r>
            <a:r>
              <a:rPr dirty="0" sz="1150" spc="-20">
                <a:latin typeface="Arial MT"/>
                <a:cs typeface="Arial MT"/>
              </a:rPr>
              <a:t>with</a:t>
            </a:r>
            <a:r>
              <a:rPr dirty="0" sz="1150">
                <a:latin typeface="Arial MT"/>
                <a:cs typeface="Arial MT"/>
              </a:rPr>
              <a:t>	</a:t>
            </a:r>
            <a:r>
              <a:rPr dirty="0" sz="1150" spc="-25">
                <a:latin typeface="Arial MT"/>
                <a:cs typeface="Arial MT"/>
              </a:rPr>
              <a:t>the</a:t>
            </a:r>
            <a:endParaRPr sz="115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150" spc="-50">
                <a:latin typeface="Arial MT"/>
                <a:cs typeface="Arial MT"/>
              </a:rPr>
              <a:t>a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6836047" y="10384348"/>
            <a:ext cx="2324100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72465" algn="l"/>
                <a:tab pos="926465" algn="l"/>
                <a:tab pos="1544955" algn="l"/>
                <a:tab pos="2156460" algn="l"/>
              </a:tabLst>
            </a:pPr>
            <a:r>
              <a:rPr dirty="0" sz="1150" spc="-10">
                <a:latin typeface="Arial MT"/>
                <a:cs typeface="Arial MT"/>
              </a:rPr>
              <a:t>genome</a:t>
            </a:r>
            <a:r>
              <a:rPr dirty="0" sz="1150">
                <a:latin typeface="Arial MT"/>
                <a:cs typeface="Arial MT"/>
              </a:rPr>
              <a:t>	</a:t>
            </a:r>
            <a:r>
              <a:rPr dirty="0" sz="1150" spc="-25">
                <a:latin typeface="Arial MT"/>
                <a:cs typeface="Arial MT"/>
              </a:rPr>
              <a:t>of</a:t>
            </a:r>
            <a:r>
              <a:rPr dirty="0" sz="1150">
                <a:latin typeface="Arial MT"/>
                <a:cs typeface="Arial MT"/>
              </a:rPr>
              <a:t>	</a:t>
            </a:r>
            <a:r>
              <a:rPr dirty="0" sz="1150" spc="-10" i="1">
                <a:latin typeface="Arial"/>
                <a:cs typeface="Arial"/>
              </a:rPr>
              <a:t>Calidris</a:t>
            </a:r>
            <a:r>
              <a:rPr dirty="0" sz="1150" i="1">
                <a:latin typeface="Arial"/>
                <a:cs typeface="Arial"/>
              </a:rPr>
              <a:t>	</a:t>
            </a:r>
            <a:r>
              <a:rPr dirty="0" sz="1150" spc="-10" i="1">
                <a:latin typeface="Arial"/>
                <a:cs typeface="Arial"/>
              </a:rPr>
              <a:t>pugnax</a:t>
            </a:r>
            <a:r>
              <a:rPr dirty="0" sz="1150" i="1">
                <a:latin typeface="Arial"/>
                <a:cs typeface="Arial"/>
              </a:rPr>
              <a:t>	</a:t>
            </a:r>
            <a:r>
              <a:rPr dirty="0" sz="1150" spc="-25">
                <a:latin typeface="Arial MT"/>
                <a:cs typeface="Arial MT"/>
              </a:rPr>
              <a:t>as </a:t>
            </a:r>
            <a:r>
              <a:rPr dirty="0" sz="1150" spc="-10">
                <a:latin typeface="Arial MT"/>
                <a:cs typeface="Arial MT"/>
              </a:rPr>
              <a:t>reference.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6804904" y="11161037"/>
            <a:ext cx="255016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b="1">
                <a:solidFill>
                  <a:srgbClr val="008BA4"/>
                </a:solidFill>
                <a:latin typeface="Arial"/>
                <a:cs typeface="Arial"/>
              </a:rPr>
              <a:t>Virus</a:t>
            </a:r>
            <a:r>
              <a:rPr dirty="0" sz="1350" spc="-60" b="1">
                <a:solidFill>
                  <a:srgbClr val="008BA4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008BA4"/>
                </a:solidFill>
                <a:latin typeface="Arial"/>
                <a:cs typeface="Arial"/>
              </a:rPr>
              <a:t>Identification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91795" algn="l"/>
                <a:tab pos="868680" algn="l"/>
                <a:tab pos="1288415" algn="l"/>
                <a:tab pos="2049780" algn="l"/>
              </a:tabLst>
            </a:pPr>
            <a:r>
              <a:rPr dirty="0" sz="1150" spc="-25">
                <a:latin typeface="Arial MT"/>
                <a:cs typeface="Arial MT"/>
              </a:rPr>
              <a:t>The</a:t>
            </a:r>
            <a:r>
              <a:rPr dirty="0" sz="1150">
                <a:latin typeface="Arial MT"/>
                <a:cs typeface="Arial MT"/>
              </a:rPr>
              <a:t>	</a:t>
            </a:r>
            <a:r>
              <a:rPr dirty="0" sz="1150" spc="-20">
                <a:latin typeface="Arial MT"/>
                <a:cs typeface="Arial MT"/>
              </a:rPr>
              <a:t>NCBI</a:t>
            </a:r>
            <a:r>
              <a:rPr dirty="0" sz="1150">
                <a:latin typeface="Arial MT"/>
                <a:cs typeface="Arial MT"/>
              </a:rPr>
              <a:t>	</a:t>
            </a:r>
            <a:r>
              <a:rPr dirty="0" sz="1150" spc="-10">
                <a:latin typeface="Arial MT"/>
                <a:cs typeface="Arial MT"/>
              </a:rPr>
              <a:t>Viral</a:t>
            </a:r>
            <a:r>
              <a:rPr dirty="0" sz="1150">
                <a:latin typeface="Arial MT"/>
                <a:cs typeface="Arial MT"/>
              </a:rPr>
              <a:t>	</a:t>
            </a:r>
            <a:r>
              <a:rPr dirty="0" sz="1150" spc="-10">
                <a:latin typeface="Arial MT"/>
                <a:cs typeface="Arial MT"/>
              </a:rPr>
              <a:t>Genomes</a:t>
            </a:r>
            <a:r>
              <a:rPr dirty="0" sz="1150">
                <a:latin typeface="Arial MT"/>
                <a:cs typeface="Arial MT"/>
              </a:rPr>
              <a:t>	</a:t>
            </a:r>
            <a:r>
              <a:rPr dirty="0" sz="1150" spc="-10">
                <a:latin typeface="Arial MT"/>
                <a:cs typeface="Arial MT"/>
              </a:rPr>
              <a:t>RefSeq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6804904" y="11541917"/>
            <a:ext cx="255016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58190" algn="l"/>
                <a:tab pos="1162050" algn="l"/>
                <a:tab pos="1623060" algn="l"/>
                <a:tab pos="1921510" algn="l"/>
                <a:tab pos="2268855" algn="l"/>
              </a:tabLst>
            </a:pPr>
            <a:r>
              <a:rPr dirty="0" sz="1150" spc="-10">
                <a:latin typeface="Arial MT"/>
                <a:cs typeface="Arial MT"/>
              </a:rPr>
              <a:t>database</a:t>
            </a:r>
            <a:r>
              <a:rPr dirty="0" sz="1150">
                <a:latin typeface="Arial MT"/>
                <a:cs typeface="Arial MT"/>
              </a:rPr>
              <a:t>	</a:t>
            </a:r>
            <a:r>
              <a:rPr dirty="0" sz="1150" spc="-25">
                <a:latin typeface="Arial MT"/>
                <a:cs typeface="Arial MT"/>
              </a:rPr>
              <a:t>was</a:t>
            </a:r>
            <a:r>
              <a:rPr dirty="0" sz="1150">
                <a:latin typeface="Arial MT"/>
                <a:cs typeface="Arial MT"/>
              </a:rPr>
              <a:t>	</a:t>
            </a:r>
            <a:r>
              <a:rPr dirty="0" sz="1150" spc="-20">
                <a:latin typeface="Arial MT"/>
                <a:cs typeface="Arial MT"/>
              </a:rPr>
              <a:t>used</a:t>
            </a:r>
            <a:r>
              <a:rPr dirty="0" sz="1150">
                <a:latin typeface="Arial MT"/>
                <a:cs typeface="Arial MT"/>
              </a:rPr>
              <a:t>	</a:t>
            </a:r>
            <a:r>
              <a:rPr dirty="0" sz="1150" spc="-25">
                <a:latin typeface="Arial MT"/>
                <a:cs typeface="Arial MT"/>
              </a:rPr>
              <a:t>as</a:t>
            </a:r>
            <a:r>
              <a:rPr dirty="0" sz="1150">
                <a:latin typeface="Arial MT"/>
                <a:cs typeface="Arial MT"/>
              </a:rPr>
              <a:t>	</a:t>
            </a:r>
            <a:r>
              <a:rPr dirty="0" sz="1150" spc="-25">
                <a:latin typeface="Arial MT"/>
                <a:cs typeface="Arial MT"/>
              </a:rPr>
              <a:t>the</a:t>
            </a:r>
            <a:r>
              <a:rPr dirty="0" sz="1150">
                <a:latin typeface="Arial MT"/>
                <a:cs typeface="Arial MT"/>
              </a:rPr>
              <a:t>	</a:t>
            </a:r>
            <a:r>
              <a:rPr dirty="0" sz="1150" spc="-10">
                <a:latin typeface="Arial MT"/>
                <a:cs typeface="Arial MT"/>
              </a:rPr>
              <a:t>viral </a:t>
            </a:r>
            <a:r>
              <a:rPr dirty="0" sz="1150">
                <a:latin typeface="Arial MT"/>
                <a:cs typeface="Arial MT"/>
              </a:rPr>
              <a:t>sequence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repository.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11139864" y="9897911"/>
            <a:ext cx="4834890" cy="750570"/>
            <a:chOff x="11139864" y="9897911"/>
            <a:chExt cx="4834890" cy="750570"/>
          </a:xfrm>
        </p:grpSpPr>
        <p:pic>
          <p:nvPicPr>
            <p:cNvPr id="66" name="object 6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139864" y="9897911"/>
              <a:ext cx="4834487" cy="48318"/>
            </a:xfrm>
            <a:prstGeom prst="rect">
              <a:avLst/>
            </a:prstGeom>
          </p:spPr>
        </p:pic>
        <p:sp>
          <p:nvSpPr>
            <p:cNvPr id="67" name="object 67" descr=""/>
            <p:cNvSpPr/>
            <p:nvPr/>
          </p:nvSpPr>
          <p:spPr>
            <a:xfrm>
              <a:off x="11159785" y="9914184"/>
              <a:ext cx="4792345" cy="0"/>
            </a:xfrm>
            <a:custGeom>
              <a:avLst/>
              <a:gdLst/>
              <a:ahLst/>
              <a:cxnLst/>
              <a:rect l="l" t="t" r="r" b="b"/>
              <a:pathLst>
                <a:path w="4792344" h="0">
                  <a:moveTo>
                    <a:pt x="0" y="0"/>
                  </a:moveTo>
                  <a:lnTo>
                    <a:pt x="4792086" y="0"/>
                  </a:lnTo>
                </a:path>
              </a:pathLst>
            </a:custGeom>
            <a:ln w="12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139864" y="10599727"/>
              <a:ext cx="4834487" cy="48318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139864" y="10044122"/>
              <a:ext cx="4834487" cy="48318"/>
            </a:xfrm>
            <a:prstGeom prst="rect">
              <a:avLst/>
            </a:prstGeom>
          </p:spPr>
        </p:pic>
      </p:grpSp>
      <p:sp>
        <p:nvSpPr>
          <p:cNvPr id="70" name="object 70" descr=""/>
          <p:cNvSpPr txBox="1"/>
          <p:nvPr/>
        </p:nvSpPr>
        <p:spPr>
          <a:xfrm>
            <a:off x="11121686" y="9927985"/>
            <a:ext cx="4868545" cy="1276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2865755" algn="l"/>
                <a:tab pos="4375785" algn="l"/>
                <a:tab pos="4829810" algn="l"/>
              </a:tabLst>
            </a:pPr>
            <a:r>
              <a:rPr dirty="0" u="sng" baseline="4273" sz="975" spc="487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baseline="4273" sz="975" spc="-3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Name</a:t>
            </a:r>
            <a:r>
              <a:rPr dirty="0" u="sng" baseline="4273" sz="97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dirty="0" u="sng" baseline="8547" sz="97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Numreads</a:t>
            </a:r>
            <a:r>
              <a:rPr dirty="0" u="sng" baseline="8547" sz="975" spc="247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 </a:t>
            </a:r>
            <a:r>
              <a:rPr dirty="0" u="sng" sz="65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Covbases</a:t>
            </a:r>
            <a:r>
              <a:rPr dirty="0" u="sng" sz="650" spc="204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 </a:t>
            </a:r>
            <a:r>
              <a:rPr dirty="0" u="sng" baseline="8547" sz="975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Coverege</a:t>
            </a:r>
            <a:r>
              <a:rPr dirty="0" u="sng" baseline="8547" sz="97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dirty="0" u="sng" baseline="4273" sz="975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Rate_hit</a:t>
            </a:r>
            <a:r>
              <a:rPr dirty="0" u="sng" baseline="4273" sz="97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endParaRPr baseline="4273" sz="975">
              <a:latin typeface="Arial MT"/>
              <a:cs typeface="Arial MT"/>
            </a:endParaRPr>
          </a:p>
        </p:txBody>
      </p:sp>
      <p:graphicFrame>
        <p:nvGraphicFramePr>
          <p:cNvPr id="71" name="object 71" descr=""/>
          <p:cNvGraphicFramePr>
            <a:graphicFrameLocks noGrp="1"/>
          </p:cNvGraphicFramePr>
          <p:nvPr/>
        </p:nvGraphicFramePr>
        <p:xfrm>
          <a:off x="11159786" y="10090700"/>
          <a:ext cx="4868545" cy="524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455"/>
                <a:gridCol w="378459"/>
                <a:gridCol w="411479"/>
                <a:gridCol w="528954"/>
                <a:gridCol w="594360"/>
              </a:tblGrid>
              <a:tr h="129539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50">
                          <a:latin typeface="Arial MT"/>
                          <a:cs typeface="Arial MT"/>
                        </a:rPr>
                        <a:t>NC_009823.1</a:t>
                      </a:r>
                      <a:r>
                        <a:rPr dirty="0" sz="650" spc="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50">
                          <a:latin typeface="Arial MT"/>
                          <a:cs typeface="Arial MT"/>
                        </a:rPr>
                        <a:t>Hepatitis</a:t>
                      </a:r>
                      <a:r>
                        <a:rPr dirty="0" sz="650" spc="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50">
                          <a:latin typeface="Arial MT"/>
                          <a:cs typeface="Arial MT"/>
                        </a:rPr>
                        <a:t>C</a:t>
                      </a:r>
                      <a:r>
                        <a:rPr dirty="0" sz="650" spc="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50">
                          <a:latin typeface="Arial MT"/>
                          <a:cs typeface="Arial MT"/>
                        </a:rPr>
                        <a:t>virus</a:t>
                      </a:r>
                      <a:r>
                        <a:rPr dirty="0" sz="650" spc="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50">
                          <a:latin typeface="Arial MT"/>
                          <a:cs typeface="Arial MT"/>
                        </a:rPr>
                        <a:t>genotype</a:t>
                      </a:r>
                      <a:r>
                        <a:rPr dirty="0" sz="650" spc="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50">
                          <a:latin typeface="Arial MT"/>
                          <a:cs typeface="Arial MT"/>
                        </a:rPr>
                        <a:t>2,</a:t>
                      </a:r>
                      <a:r>
                        <a:rPr dirty="0" sz="650" spc="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50">
                          <a:latin typeface="Arial MT"/>
                          <a:cs typeface="Arial MT"/>
                        </a:rPr>
                        <a:t>Complete</a:t>
                      </a:r>
                      <a:r>
                        <a:rPr dirty="0" sz="650" spc="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50" spc="-10">
                          <a:latin typeface="Arial MT"/>
                          <a:cs typeface="Arial MT"/>
                        </a:rPr>
                        <a:t>genome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algn="ctr" marR="59055">
                        <a:lnSpc>
                          <a:spcPts val="735"/>
                        </a:lnSpc>
                      </a:pPr>
                      <a:r>
                        <a:rPr dirty="0" sz="650" spc="-50">
                          <a:latin typeface="Arial MT"/>
                          <a:cs typeface="Arial MT"/>
                        </a:rPr>
                        <a:t>1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9220">
                        <a:lnSpc>
                          <a:spcPts val="760"/>
                        </a:lnSpc>
                      </a:pPr>
                      <a:r>
                        <a:rPr dirty="0" sz="650" spc="-25">
                          <a:latin typeface="Arial MT"/>
                          <a:cs typeface="Arial MT"/>
                        </a:rPr>
                        <a:t>48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0960">
                        <a:lnSpc>
                          <a:spcPts val="735"/>
                        </a:lnSpc>
                      </a:pPr>
                      <a:r>
                        <a:rPr dirty="0" sz="650" spc="-10">
                          <a:latin typeface="Arial MT"/>
                          <a:cs typeface="Arial MT"/>
                        </a:rPr>
                        <a:t>0,494285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650">
                          <a:latin typeface="Arial MT"/>
                          <a:cs typeface="Arial MT"/>
                        </a:rPr>
                        <a:t>1,22978E-</a:t>
                      </a:r>
                      <a:r>
                        <a:rPr dirty="0" sz="650" spc="-25">
                          <a:latin typeface="Arial MT"/>
                          <a:cs typeface="Arial MT"/>
                        </a:rPr>
                        <a:t>08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B="0" marT="1905"/>
                </a:tc>
              </a:tr>
              <a:tr h="152400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650">
                          <a:latin typeface="Arial MT"/>
                          <a:cs typeface="Arial MT"/>
                        </a:rPr>
                        <a:t>NC_038882.1</a:t>
                      </a:r>
                      <a:r>
                        <a:rPr dirty="0" sz="650" spc="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50">
                          <a:latin typeface="Arial MT"/>
                          <a:cs typeface="Arial MT"/>
                        </a:rPr>
                        <a:t>Hepatitis</a:t>
                      </a:r>
                      <a:r>
                        <a:rPr dirty="0" sz="650" spc="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50">
                          <a:latin typeface="Arial MT"/>
                          <a:cs typeface="Arial MT"/>
                        </a:rPr>
                        <a:t>C</a:t>
                      </a:r>
                      <a:r>
                        <a:rPr dirty="0" sz="650" spc="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50">
                          <a:latin typeface="Arial MT"/>
                          <a:cs typeface="Arial MT"/>
                        </a:rPr>
                        <a:t>virus</a:t>
                      </a:r>
                      <a:r>
                        <a:rPr dirty="0" sz="650" spc="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50">
                          <a:latin typeface="Arial MT"/>
                          <a:cs typeface="Arial MT"/>
                        </a:rPr>
                        <a:t>(Isolate</a:t>
                      </a:r>
                      <a:r>
                        <a:rPr dirty="0" sz="650" spc="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50">
                          <a:latin typeface="Arial MT"/>
                          <a:cs typeface="Arial MT"/>
                        </a:rPr>
                        <a:t>H77)</a:t>
                      </a:r>
                      <a:r>
                        <a:rPr dirty="0" sz="650" spc="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50">
                          <a:latin typeface="Arial MT"/>
                          <a:cs typeface="Arial MT"/>
                        </a:rPr>
                        <a:t>genotype</a:t>
                      </a:r>
                      <a:r>
                        <a:rPr dirty="0" sz="650" spc="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50">
                          <a:latin typeface="Arial MT"/>
                          <a:cs typeface="Arial MT"/>
                        </a:rPr>
                        <a:t>1,</a:t>
                      </a:r>
                      <a:r>
                        <a:rPr dirty="0" sz="650" spc="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50">
                          <a:latin typeface="Arial MT"/>
                          <a:cs typeface="Arial MT"/>
                        </a:rPr>
                        <a:t>Complete</a:t>
                      </a:r>
                      <a:r>
                        <a:rPr dirty="0" sz="650" spc="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50" spc="-25">
                          <a:latin typeface="Arial MT"/>
                          <a:cs typeface="Arial MT"/>
                        </a:rPr>
                        <a:t>cds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B="0" marT="27305"/>
                </a:tc>
                <a:tc>
                  <a:txBody>
                    <a:bodyPr/>
                    <a:lstStyle/>
                    <a:p>
                      <a:pPr algn="ctr" marR="590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650" spc="-50">
                          <a:latin typeface="Arial MT"/>
                          <a:cs typeface="Arial MT"/>
                        </a:rPr>
                        <a:t>2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092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50" spc="-25">
                          <a:latin typeface="Arial MT"/>
                          <a:cs typeface="Arial MT"/>
                        </a:rPr>
                        <a:t>41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ctr" marL="609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650" spc="-10">
                          <a:latin typeface="Arial MT"/>
                          <a:cs typeface="Arial MT"/>
                        </a:rPr>
                        <a:t>0,427128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650">
                          <a:latin typeface="Arial MT"/>
                          <a:cs typeface="Arial MT"/>
                        </a:rPr>
                        <a:t>2,45957E-</a:t>
                      </a:r>
                      <a:r>
                        <a:rPr dirty="0" sz="650" spc="-25">
                          <a:latin typeface="Arial MT"/>
                          <a:cs typeface="Arial MT"/>
                        </a:rPr>
                        <a:t>08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B="0" marT="25400"/>
                </a:tc>
              </a:tr>
              <a:tr h="24257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650">
                          <a:latin typeface="Arial MT"/>
                          <a:cs typeface="Arial MT"/>
                        </a:rPr>
                        <a:t>NC_005950.1</a:t>
                      </a:r>
                      <a:r>
                        <a:rPr dirty="0" sz="650" spc="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50">
                          <a:latin typeface="Arial MT"/>
                          <a:cs typeface="Arial MT"/>
                        </a:rPr>
                        <a:t>Snow</a:t>
                      </a:r>
                      <a:r>
                        <a:rPr dirty="0" sz="650" spc="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50">
                          <a:latin typeface="Arial MT"/>
                          <a:cs typeface="Arial MT"/>
                        </a:rPr>
                        <a:t>goose</a:t>
                      </a:r>
                      <a:r>
                        <a:rPr dirty="0" sz="650" spc="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50">
                          <a:latin typeface="Arial MT"/>
                          <a:cs typeface="Arial MT"/>
                        </a:rPr>
                        <a:t>hepatitis</a:t>
                      </a:r>
                      <a:r>
                        <a:rPr dirty="0" sz="650" spc="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50">
                          <a:latin typeface="Arial MT"/>
                          <a:cs typeface="Arial MT"/>
                        </a:rPr>
                        <a:t>B</a:t>
                      </a:r>
                      <a:r>
                        <a:rPr dirty="0" sz="650" spc="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50">
                          <a:latin typeface="Arial MT"/>
                          <a:cs typeface="Arial MT"/>
                        </a:rPr>
                        <a:t>virus,</a:t>
                      </a:r>
                      <a:r>
                        <a:rPr dirty="0" sz="650" spc="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50">
                          <a:latin typeface="Arial MT"/>
                          <a:cs typeface="Arial MT"/>
                        </a:rPr>
                        <a:t>Complete</a:t>
                      </a:r>
                      <a:r>
                        <a:rPr dirty="0" sz="650" spc="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50" spc="-10">
                          <a:latin typeface="Arial MT"/>
                          <a:cs typeface="Arial MT"/>
                        </a:rPr>
                        <a:t>genome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90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650" spc="-50">
                          <a:latin typeface="Arial MT"/>
                          <a:cs typeface="Arial MT"/>
                        </a:rPr>
                        <a:t>2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B="0" marT="1905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92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50" spc="-25">
                          <a:latin typeface="Arial MT"/>
                          <a:cs typeface="Arial MT"/>
                        </a:rPr>
                        <a:t>87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B="0" marT="2159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09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650" spc="-10">
                          <a:latin typeface="Arial MT"/>
                          <a:cs typeface="Arial MT"/>
                        </a:rPr>
                        <a:t>2,876998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B="0" marT="1905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650">
                          <a:latin typeface="Arial MT"/>
                          <a:cs typeface="Arial MT"/>
                        </a:rPr>
                        <a:t>2,45957E-</a:t>
                      </a:r>
                      <a:r>
                        <a:rPr dirty="0" sz="650" spc="-25">
                          <a:latin typeface="Arial MT"/>
                          <a:cs typeface="Arial MT"/>
                        </a:rPr>
                        <a:t>08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72" name="object 72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2720467" y="14564745"/>
            <a:ext cx="1900095" cy="40329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Jussara Severo</dc:creator>
  <dc:subject>SILUBESA 2004</dc:subject>
  <dc:title>Apresentação do PowerPoint</dc:title>
  <dcterms:created xsi:type="dcterms:W3CDTF">2024-10-17T18:16:04Z</dcterms:created>
  <dcterms:modified xsi:type="dcterms:W3CDTF">2024-10-17T18:16:04Z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2024-08-19T00:00:00Z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2024-10-17T00:00:00Z</vt:filetime>
  </property>
  <property fmtid="{D5CDD505-2E9C-101B-9397-08002B2CF9AE}" pid="5" name="Producer">
    <vt:lpwstr>Microsoft® PowerPoint® LTSC</vt:lpwstr>
  </property>
</Properties>
</file>