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01" y="-12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5026" cy="199577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57048" y="17905023"/>
            <a:ext cx="1511442" cy="15117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22748" y="6205571"/>
            <a:ext cx="4302011" cy="76470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32491" y="11801557"/>
            <a:ext cx="4707263" cy="4173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796" y="2766117"/>
            <a:ext cx="13249657" cy="1275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hyperlink" Target="mailto:naramoraismagalhaes@gmail.com" TargetMode="External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5511" y="11840418"/>
            <a:ext cx="16440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188" y="14162174"/>
            <a:ext cx="4338583" cy="493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46818" y="14239642"/>
            <a:ext cx="3235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30" dirty="0">
                <a:latin typeface="Arial"/>
                <a:cs typeface="Arial"/>
              </a:rPr>
              <a:t>R</a:t>
            </a:r>
            <a:r>
              <a:rPr sz="1900" b="1" spc="-35" dirty="0">
                <a:latin typeface="Arial"/>
                <a:cs typeface="Arial"/>
              </a:rPr>
              <a:t>ES</a:t>
            </a:r>
            <a:r>
              <a:rPr sz="1900" b="1" spc="-30" dirty="0">
                <a:latin typeface="Arial"/>
                <a:cs typeface="Arial"/>
              </a:rPr>
              <a:t>U</a:t>
            </a:r>
            <a:r>
              <a:rPr sz="1900" b="1" spc="-170" dirty="0">
                <a:latin typeface="Arial"/>
                <a:cs typeface="Arial"/>
              </a:rPr>
              <a:t>L</a:t>
            </a:r>
            <a:r>
              <a:rPr sz="1900" b="1" spc="-25" dirty="0">
                <a:latin typeface="Arial"/>
                <a:cs typeface="Arial"/>
              </a:rPr>
              <a:t>T</a:t>
            </a:r>
            <a:r>
              <a:rPr sz="1900" b="1" spc="-5" dirty="0">
                <a:latin typeface="Arial"/>
                <a:cs typeface="Arial"/>
              </a:rPr>
              <a:t>S</a:t>
            </a:r>
            <a:r>
              <a:rPr sz="1900" b="1" spc="-19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AN</a:t>
            </a:r>
            <a:r>
              <a:rPr sz="1900" b="1" spc="-5" dirty="0">
                <a:latin typeface="Arial"/>
                <a:cs typeface="Arial"/>
              </a:rPr>
              <a:t>D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DISC</a:t>
            </a:r>
            <a:r>
              <a:rPr sz="1900" b="1" spc="-15" dirty="0">
                <a:latin typeface="Arial"/>
                <a:cs typeface="Arial"/>
              </a:rPr>
              <a:t>U</a:t>
            </a:r>
            <a:r>
              <a:rPr sz="1900" b="1" spc="-5" dirty="0">
                <a:latin typeface="Arial"/>
                <a:cs typeface="Arial"/>
              </a:rPr>
              <a:t>S</a:t>
            </a:r>
            <a:r>
              <a:rPr sz="1900" b="1" spc="-15" dirty="0">
                <a:latin typeface="Arial"/>
                <a:cs typeface="Arial"/>
              </a:rPr>
              <a:t>S</a:t>
            </a:r>
            <a:r>
              <a:rPr sz="1900" b="1" spc="-5" dirty="0">
                <a:latin typeface="Arial"/>
                <a:cs typeface="Arial"/>
              </a:rPr>
              <a:t>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5279" y="6978219"/>
            <a:ext cx="4773295" cy="560705"/>
            <a:chOff x="335279" y="6978219"/>
            <a:chExt cx="4773295" cy="5607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9" y="6978219"/>
              <a:ext cx="4773038" cy="560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6991935"/>
              <a:ext cx="4731891" cy="5178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7377" y="6992366"/>
            <a:ext cx="4732020" cy="518159"/>
          </a:xfrm>
          <a:prstGeom prst="rect">
            <a:avLst/>
          </a:prstGeom>
          <a:ln w="4431">
            <a:solidFill>
              <a:srgbClr val="A8C5B4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795"/>
              </a:spcBef>
            </a:pPr>
            <a:r>
              <a:rPr sz="1900" b="1" spc="-5" dirty="0">
                <a:latin typeface="Arial"/>
                <a:cs typeface="Arial"/>
              </a:rPr>
              <a:t>INTRODUCTION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769" y="4092599"/>
            <a:ext cx="1359852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Claissa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Socorro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Oliveira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Souza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(IFPA);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Mauro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André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Damasceno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Melo </a:t>
            </a:r>
            <a:r>
              <a:rPr sz="1800" b="1" spc="-50" dirty="0">
                <a:latin typeface="Arial"/>
                <a:cs typeface="Arial"/>
              </a:rPr>
              <a:t>(IFPA);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Patrick </a:t>
            </a:r>
            <a:r>
              <a:rPr sz="1800" b="1" dirty="0">
                <a:latin typeface="Arial"/>
                <a:cs typeface="Arial"/>
              </a:rPr>
              <a:t>Douglas </a:t>
            </a:r>
            <a:r>
              <a:rPr sz="1800" b="1" spc="-5" dirty="0">
                <a:latin typeface="Arial"/>
                <a:cs typeface="Arial"/>
              </a:rPr>
              <a:t>Corrêa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Pereira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(McGill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University),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Nara Gyzely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Moarais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Magalhães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(IFPA);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Cristovam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Guerreiro</a:t>
            </a:r>
            <a:r>
              <a:rPr sz="1800" b="1" dirty="0">
                <a:latin typeface="Arial"/>
                <a:cs typeface="Arial"/>
              </a:rPr>
              <a:t> Diniz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(IFPA)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Arial"/>
                <a:cs typeface="Arial"/>
              </a:rPr>
              <a:t>Author:</a:t>
            </a:r>
            <a:r>
              <a:rPr sz="1350" b="1" spc="25" dirty="0">
                <a:latin typeface="Arial"/>
                <a:cs typeface="Arial"/>
              </a:rPr>
              <a:t> </a:t>
            </a:r>
            <a:r>
              <a:rPr sz="13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naramoraismagalhaes@gmail.com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140" y="5542648"/>
            <a:ext cx="4699888" cy="5787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8711" y="5661262"/>
            <a:ext cx="3694429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THEM</a:t>
            </a:r>
            <a:r>
              <a:rPr sz="1900" b="1" spc="-310" dirty="0">
                <a:latin typeface="Arial"/>
                <a:cs typeface="Arial"/>
              </a:rPr>
              <a:t>A</a:t>
            </a:r>
            <a:r>
              <a:rPr sz="1900" b="1" spc="-5" dirty="0">
                <a:latin typeface="Arial"/>
                <a:cs typeface="Arial"/>
              </a:rPr>
              <a:t>TIC</a:t>
            </a:r>
            <a:r>
              <a:rPr sz="1900" b="1" spc="-16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AR</a:t>
            </a:r>
            <a:r>
              <a:rPr sz="1900" b="1" spc="-25" dirty="0">
                <a:latin typeface="Arial"/>
                <a:cs typeface="Arial"/>
              </a:rPr>
              <a:t>E</a:t>
            </a:r>
            <a:r>
              <a:rPr sz="1900" b="1" spc="-5" dirty="0">
                <a:latin typeface="Arial"/>
                <a:cs typeface="Arial"/>
              </a:rPr>
              <a:t>A</a:t>
            </a:r>
            <a:r>
              <a:rPr sz="1900" b="1" spc="-26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AN</a:t>
            </a:r>
            <a:r>
              <a:rPr sz="1900" b="1" spc="-5" dirty="0">
                <a:latin typeface="Arial"/>
                <a:cs typeface="Arial"/>
              </a:rPr>
              <a:t>D ODS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550" dirty="0">
                <a:latin typeface="Arial MT"/>
                <a:cs typeface="Arial MT"/>
              </a:rPr>
              <a:t>Field</a:t>
            </a:r>
            <a:r>
              <a:rPr sz="1550" spc="-6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-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Knowledge/Subfield:</a:t>
            </a:r>
            <a:endParaRPr sz="1550">
              <a:latin typeface="Arial MT"/>
              <a:cs typeface="Arial MT"/>
            </a:endParaRPr>
          </a:p>
          <a:p>
            <a:pPr marL="67310" marR="5080" indent="-55244">
              <a:lnSpc>
                <a:spcPts val="1800"/>
              </a:lnSpc>
              <a:spcBef>
                <a:spcPts val="265"/>
              </a:spcBef>
            </a:pPr>
            <a:r>
              <a:rPr sz="1550" spc="-5" dirty="0">
                <a:latin typeface="Arial MT"/>
                <a:cs typeface="Arial MT"/>
              </a:rPr>
              <a:t>Area </a:t>
            </a:r>
            <a:r>
              <a:rPr sz="1550" spc="-10" dirty="0">
                <a:latin typeface="Arial MT"/>
                <a:cs typeface="Arial MT"/>
              </a:rPr>
              <a:t>02 </a:t>
            </a:r>
            <a:r>
              <a:rPr sz="1550" spc="-15" dirty="0">
                <a:latin typeface="Arial MT"/>
                <a:cs typeface="Arial MT"/>
              </a:rPr>
              <a:t>Biological Sciences </a:t>
            </a:r>
            <a:r>
              <a:rPr sz="1550" spc="-5" dirty="0">
                <a:latin typeface="Arial MT"/>
                <a:cs typeface="Arial MT"/>
              </a:rPr>
              <a:t>- </a:t>
            </a:r>
            <a:r>
              <a:rPr sz="1550" spc="-15" dirty="0">
                <a:latin typeface="Arial MT"/>
                <a:cs typeface="Arial MT"/>
              </a:rPr>
              <a:t>Genetics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45" dirty="0">
                <a:latin typeface="Arial MT"/>
                <a:cs typeface="Arial MT"/>
              </a:rPr>
              <a:t>RELATED</a:t>
            </a:r>
            <a:r>
              <a:rPr sz="1550" spc="-15" dirty="0">
                <a:latin typeface="Arial MT"/>
                <a:cs typeface="Arial MT"/>
              </a:rPr>
              <a:t> ODS(s):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ODS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15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-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Life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on</a:t>
            </a:r>
            <a:r>
              <a:rPr sz="1550" spc="-15" dirty="0">
                <a:latin typeface="Arial MT"/>
                <a:cs typeface="Arial MT"/>
              </a:rPr>
              <a:t> Land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5220" marR="5080" indent="-10642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Viral</a:t>
            </a:r>
            <a:r>
              <a:rPr spc="-10" dirty="0"/>
              <a:t> </a:t>
            </a:r>
            <a:r>
              <a:rPr spc="-5" dirty="0"/>
              <a:t>Ecology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Long-Distance</a:t>
            </a:r>
            <a:r>
              <a:rPr spc="-45" dirty="0"/>
              <a:t> </a:t>
            </a:r>
            <a:r>
              <a:rPr spc="-5" dirty="0"/>
              <a:t>Migratory</a:t>
            </a:r>
            <a:r>
              <a:rPr spc="-40" dirty="0"/>
              <a:t> </a:t>
            </a:r>
            <a:r>
              <a:rPr dirty="0"/>
              <a:t>Birds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 </a:t>
            </a:r>
            <a:r>
              <a:rPr spc="-1125" dirty="0"/>
              <a:t> </a:t>
            </a:r>
            <a:r>
              <a:rPr spc="-5" dirty="0"/>
              <a:t>Coastal</a:t>
            </a:r>
            <a:r>
              <a:rPr spc="-200" dirty="0"/>
              <a:t> </a:t>
            </a:r>
            <a:r>
              <a:rPr dirty="0"/>
              <a:t>Amazon</a:t>
            </a:r>
            <a:r>
              <a:rPr spc="-60" dirty="0"/>
              <a:t> </a:t>
            </a:r>
            <a:r>
              <a:rPr dirty="0"/>
              <a:t>During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Wintering</a:t>
            </a:r>
            <a:r>
              <a:rPr spc="-50" dirty="0"/>
              <a:t> </a:t>
            </a:r>
            <a:r>
              <a:rPr dirty="0"/>
              <a:t>Period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2194" y="7594280"/>
            <a:ext cx="4386580" cy="50228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550" spc="-15" dirty="0">
                <a:latin typeface="Arial MT"/>
                <a:cs typeface="Arial MT"/>
              </a:rPr>
              <a:t>Recent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research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indicates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next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pandemic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may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resemble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current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one,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with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RNA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zoonotic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194" y="8064930"/>
            <a:ext cx="47288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8355" algn="l"/>
                <a:tab pos="1972310" algn="l"/>
                <a:tab pos="2540635" algn="l"/>
                <a:tab pos="3703320" algn="l"/>
                <a:tab pos="4554220" algn="l"/>
              </a:tabLst>
            </a:pPr>
            <a:r>
              <a:rPr sz="1550" spc="-5" dirty="0">
                <a:latin typeface="Arial MT"/>
                <a:cs typeface="Arial MT"/>
              </a:rPr>
              <a:t>viru</a:t>
            </a:r>
            <a:r>
              <a:rPr sz="1550" spc="5" dirty="0">
                <a:latin typeface="Arial MT"/>
                <a:cs typeface="Arial MT"/>
              </a:rPr>
              <a:t>s</a:t>
            </a:r>
            <a:r>
              <a:rPr sz="1550" spc="-3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tran</a:t>
            </a:r>
            <a:r>
              <a:rPr sz="1550" spc="-10" dirty="0">
                <a:latin typeface="Arial MT"/>
                <a:cs typeface="Arial MT"/>
              </a:rPr>
              <a:t>s</a:t>
            </a:r>
            <a:r>
              <a:rPr sz="1550" spc="-20" dirty="0">
                <a:latin typeface="Arial MT"/>
                <a:cs typeface="Arial MT"/>
              </a:rPr>
              <a:t>f</a:t>
            </a:r>
            <a:r>
              <a:rPr sz="1550" spc="-15" dirty="0">
                <a:latin typeface="Arial MT"/>
                <a:cs typeface="Arial MT"/>
              </a:rPr>
              <a:t>e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-5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i</a:t>
            </a:r>
            <a:r>
              <a:rPr sz="1550" spc="-30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from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30" dirty="0">
                <a:latin typeface="Arial MT"/>
                <a:cs typeface="Arial MT"/>
              </a:rPr>
              <a:t>n</a:t>
            </a:r>
            <a:r>
              <a:rPr sz="1550" spc="-15" dirty="0">
                <a:latin typeface="Arial MT"/>
                <a:cs typeface="Arial MT"/>
              </a:rPr>
              <a:t>on</a:t>
            </a:r>
            <a:r>
              <a:rPr sz="1550" spc="-5" dirty="0">
                <a:latin typeface="Arial MT"/>
                <a:cs typeface="Arial MT"/>
              </a:rPr>
              <a:t>-</a:t>
            </a:r>
            <a:r>
              <a:rPr sz="1550" spc="-15" dirty="0">
                <a:latin typeface="Arial MT"/>
                <a:cs typeface="Arial MT"/>
              </a:rPr>
              <a:t>hu</a:t>
            </a:r>
            <a:r>
              <a:rPr sz="1550" spc="-25" dirty="0">
                <a:latin typeface="Arial MT"/>
                <a:cs typeface="Arial MT"/>
              </a:rPr>
              <a:t>m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imals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0" dirty="0">
                <a:latin typeface="Arial MT"/>
                <a:cs typeface="Arial MT"/>
              </a:rPr>
              <a:t>to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194" y="8299621"/>
            <a:ext cx="47326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1391920" algn="l"/>
                <a:tab pos="2429510" algn="l"/>
                <a:tab pos="2999740" algn="l"/>
                <a:tab pos="3776979" algn="l"/>
                <a:tab pos="4119879" algn="l"/>
              </a:tabLst>
            </a:pPr>
            <a:r>
              <a:rPr sz="1550" spc="-15" dirty="0">
                <a:latin typeface="Arial MT"/>
                <a:cs typeface="Arial MT"/>
              </a:rPr>
              <a:t>hu</a:t>
            </a:r>
            <a:r>
              <a:rPr sz="1550" spc="-25" dirty="0">
                <a:latin typeface="Arial MT"/>
                <a:cs typeface="Arial MT"/>
              </a:rPr>
              <a:t>m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d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spr</a:t>
            </a:r>
            <a:r>
              <a:rPr sz="1550" dirty="0">
                <a:latin typeface="Arial MT"/>
                <a:cs typeface="Arial MT"/>
              </a:rPr>
              <a:t>e</a:t>
            </a:r>
            <a:r>
              <a:rPr sz="1550" spc="-15" dirty="0">
                <a:latin typeface="Arial MT"/>
                <a:cs typeface="Arial MT"/>
              </a:rPr>
              <a:t>ad</a:t>
            </a:r>
            <a:r>
              <a:rPr sz="1550" spc="-5" dirty="0">
                <a:latin typeface="Arial MT"/>
                <a:cs typeface="Arial MT"/>
              </a:rPr>
              <a:t>i</a:t>
            </a:r>
            <a:r>
              <a:rPr sz="1550" spc="-30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from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pe</a:t>
            </a:r>
            <a:r>
              <a:rPr sz="1550" spc="-5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so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pe</a:t>
            </a:r>
            <a:r>
              <a:rPr sz="1550" spc="-5" dirty="0">
                <a:latin typeface="Arial MT"/>
                <a:cs typeface="Arial MT"/>
              </a:rPr>
              <a:t>rson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194" y="8533041"/>
            <a:ext cx="4739640" cy="1197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15"/>
              </a:spcBef>
            </a:pPr>
            <a:r>
              <a:rPr sz="1550" spc="-15" dirty="0">
                <a:latin typeface="Arial MT"/>
                <a:cs typeface="Arial MT"/>
              </a:rPr>
              <a:t>(Thompson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&amp;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Paulson,</a:t>
            </a:r>
            <a:r>
              <a:rPr sz="1550" spc="-10" dirty="0">
                <a:latin typeface="Arial MT"/>
                <a:cs typeface="Arial MT"/>
              </a:rPr>
              <a:t> 2021;</a:t>
            </a:r>
            <a:r>
              <a:rPr sz="1550" spc="-5" dirty="0">
                <a:latin typeface="Arial MT"/>
                <a:cs typeface="Arial MT"/>
              </a:rPr>
              <a:t> Farlow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al.,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2023).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Understanding</a:t>
            </a:r>
            <a:r>
              <a:rPr sz="1550" spc="-10" dirty="0">
                <a:latin typeface="Arial MT"/>
                <a:cs typeface="Arial MT"/>
              </a:rPr>
              <a:t> the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dynamics</a:t>
            </a:r>
            <a:r>
              <a:rPr sz="1550" spc="-10" dirty="0">
                <a:latin typeface="Arial MT"/>
                <a:cs typeface="Arial MT"/>
              </a:rPr>
              <a:t> of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viral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transmission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between </a:t>
            </a:r>
            <a:r>
              <a:rPr sz="1550" spc="-10" dirty="0">
                <a:latin typeface="Arial MT"/>
                <a:cs typeface="Arial MT"/>
              </a:rPr>
              <a:t>species and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5" dirty="0">
                <a:latin typeface="Arial MT"/>
                <a:cs typeface="Arial MT"/>
              </a:rPr>
              <a:t>environmental </a:t>
            </a:r>
            <a:r>
              <a:rPr sz="1550" spc="-10" dirty="0">
                <a:latin typeface="Arial MT"/>
                <a:cs typeface="Arial MT"/>
              </a:rPr>
              <a:t>factors that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facilitate the spread of these diseases is </a:t>
            </a:r>
            <a:r>
              <a:rPr sz="1550" spc="-15" dirty="0">
                <a:latin typeface="Arial MT"/>
                <a:cs typeface="Arial MT"/>
              </a:rPr>
              <a:t>essential </a:t>
            </a:r>
            <a:r>
              <a:rPr sz="1550" spc="-1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preventing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future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outbreaks</a:t>
            </a:r>
            <a:r>
              <a:rPr sz="1550" spc="229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(Albery</a:t>
            </a:r>
            <a:r>
              <a:rPr sz="1550" spc="2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et</a:t>
            </a:r>
            <a:r>
              <a:rPr sz="1550" spc="2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al.,</a:t>
            </a:r>
            <a:r>
              <a:rPr sz="1550" spc="2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2020).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194" y="9706872"/>
            <a:ext cx="47282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6475" algn="l"/>
                <a:tab pos="1610995" algn="l"/>
                <a:tab pos="2073275" algn="l"/>
                <a:tab pos="2818130" algn="l"/>
                <a:tab pos="3161030" algn="l"/>
                <a:tab pos="3602990" algn="l"/>
                <a:tab pos="3990340" algn="l"/>
              </a:tabLst>
            </a:pPr>
            <a:r>
              <a:rPr sz="1550" spc="-15" dirty="0">
                <a:latin typeface="Arial MT"/>
                <a:cs typeface="Arial MT"/>
              </a:rPr>
              <a:t>Migratory	</a:t>
            </a:r>
            <a:r>
              <a:rPr sz="1550" spc="-10" dirty="0">
                <a:latin typeface="Arial MT"/>
                <a:cs typeface="Arial MT"/>
              </a:rPr>
              <a:t>birds	</a:t>
            </a:r>
            <a:r>
              <a:rPr sz="1550" spc="-5" dirty="0">
                <a:latin typeface="Arial MT"/>
                <a:cs typeface="Arial MT"/>
              </a:rPr>
              <a:t>are	</a:t>
            </a:r>
            <a:r>
              <a:rPr sz="1550" spc="-20" dirty="0">
                <a:latin typeface="Arial MT"/>
                <a:cs typeface="Arial MT"/>
              </a:rPr>
              <a:t>known	</a:t>
            </a:r>
            <a:r>
              <a:rPr sz="1550" spc="-5" dirty="0">
                <a:latin typeface="Arial MT"/>
                <a:cs typeface="Arial MT"/>
              </a:rPr>
              <a:t>to	</a:t>
            </a:r>
            <a:r>
              <a:rPr sz="1550" dirty="0">
                <a:latin typeface="Arial MT"/>
                <a:cs typeface="Arial MT"/>
              </a:rPr>
              <a:t>act	</a:t>
            </a:r>
            <a:r>
              <a:rPr sz="1550" spc="-10" dirty="0">
                <a:latin typeface="Arial MT"/>
                <a:cs typeface="Arial MT"/>
              </a:rPr>
              <a:t>as	</a:t>
            </a:r>
            <a:r>
              <a:rPr sz="1550" spc="-15" dirty="0">
                <a:latin typeface="Arial MT"/>
                <a:cs typeface="Arial MT"/>
              </a:rPr>
              <a:t>zoonotic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194" y="9940292"/>
            <a:ext cx="4739640" cy="96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550" spc="-15" dirty="0">
                <a:latin typeface="Arial MT"/>
                <a:cs typeface="Arial MT"/>
              </a:rPr>
              <a:t>reservoirs </a:t>
            </a:r>
            <a:r>
              <a:rPr sz="1550" spc="-10" dirty="0">
                <a:latin typeface="Arial MT"/>
                <a:cs typeface="Arial MT"/>
              </a:rPr>
              <a:t>and </a:t>
            </a:r>
            <a:r>
              <a:rPr sz="1550" spc="-15" dirty="0">
                <a:latin typeface="Arial MT"/>
                <a:cs typeface="Arial MT"/>
              </a:rPr>
              <a:t>vectors </a:t>
            </a:r>
            <a:r>
              <a:rPr sz="1550" spc="-5" dirty="0">
                <a:latin typeface="Arial MT"/>
                <a:cs typeface="Arial MT"/>
              </a:rPr>
              <a:t>for </a:t>
            </a:r>
            <a:r>
              <a:rPr sz="1550" spc="-15" dirty="0">
                <a:latin typeface="Arial MT"/>
                <a:cs typeface="Arial MT"/>
              </a:rPr>
              <a:t>viruses, contributing </a:t>
            </a:r>
            <a:r>
              <a:rPr sz="1550" spc="-10" dirty="0">
                <a:latin typeface="Arial MT"/>
                <a:cs typeface="Arial MT"/>
              </a:rPr>
              <a:t>to the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dissemination</a:t>
            </a:r>
            <a:r>
              <a:rPr sz="1550" spc="-10" dirty="0">
                <a:latin typeface="Arial MT"/>
                <a:cs typeface="Arial MT"/>
              </a:rPr>
              <a:t> of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pathogens</a:t>
            </a:r>
            <a:r>
              <a:rPr sz="1550" spc="-10" dirty="0">
                <a:latin typeface="Arial MT"/>
                <a:cs typeface="Arial MT"/>
              </a:rPr>
              <a:t> that</a:t>
            </a:r>
            <a:r>
              <a:rPr sz="1550" spc="-5" dirty="0">
                <a:latin typeface="Arial MT"/>
                <a:cs typeface="Arial MT"/>
              </a:rPr>
              <a:t> can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cause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severe </a:t>
            </a:r>
            <a:r>
              <a:rPr sz="1550" spc="-10" dirty="0">
                <a:latin typeface="Arial MT"/>
                <a:cs typeface="Arial MT"/>
              </a:rPr>
              <a:t> diseases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in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humans</a:t>
            </a:r>
            <a:r>
              <a:rPr sz="1550" spc="-10" dirty="0">
                <a:latin typeface="Arial MT"/>
                <a:cs typeface="Arial MT"/>
              </a:rPr>
              <a:t> and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other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species</a:t>
            </a:r>
            <a:r>
              <a:rPr sz="1550" spc="409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(Hubálek,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2004;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Chan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et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al.,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2015).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Recent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investigations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194" y="10876005"/>
            <a:ext cx="47377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3110" algn="l"/>
                <a:tab pos="1057910" algn="l"/>
                <a:tab pos="1547495" algn="l"/>
                <a:tab pos="2121535" algn="l"/>
                <a:tab pos="2696210" algn="l"/>
                <a:tab pos="3594100" algn="l"/>
                <a:tab pos="3855085" algn="l"/>
              </a:tabLst>
            </a:pPr>
            <a:r>
              <a:rPr sz="1550" spc="-10" dirty="0">
                <a:latin typeface="Arial MT"/>
                <a:cs typeface="Arial MT"/>
              </a:rPr>
              <a:t>virome	in	wild	birds	have	</a:t>
            </a:r>
            <a:r>
              <a:rPr sz="1550" spc="-15" dirty="0">
                <a:latin typeface="Arial MT"/>
                <a:cs typeface="Arial MT"/>
              </a:rPr>
              <a:t>revealed	</a:t>
            </a:r>
            <a:r>
              <a:rPr sz="1550" spc="-5" dirty="0">
                <a:latin typeface="Arial MT"/>
                <a:cs typeface="Arial MT"/>
              </a:rPr>
              <a:t>a	</a:t>
            </a:r>
            <a:r>
              <a:rPr sz="1550" spc="-10" dirty="0">
                <a:latin typeface="Arial MT"/>
                <a:cs typeface="Arial MT"/>
              </a:rPr>
              <a:t>significant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194" y="11109170"/>
            <a:ext cx="4739005" cy="1197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15"/>
              </a:spcBef>
            </a:pPr>
            <a:r>
              <a:rPr sz="1550" spc="-5" dirty="0">
                <a:latin typeface="Arial MT"/>
                <a:cs typeface="Arial MT"/>
              </a:rPr>
              <a:t>diversity </a:t>
            </a:r>
            <a:r>
              <a:rPr sz="1550" spc="-10" dirty="0">
                <a:latin typeface="Arial MT"/>
                <a:cs typeface="Arial MT"/>
              </a:rPr>
              <a:t>of viruses, including </a:t>
            </a:r>
            <a:r>
              <a:rPr sz="1550" spc="-5" dirty="0">
                <a:latin typeface="Arial MT"/>
                <a:cs typeface="Arial MT"/>
              </a:rPr>
              <a:t>novel viral </a:t>
            </a:r>
            <a:r>
              <a:rPr sz="1550" spc="-15" dirty="0">
                <a:latin typeface="Arial MT"/>
                <a:cs typeface="Arial MT"/>
              </a:rPr>
              <a:t>genomes </a:t>
            </a:r>
            <a:r>
              <a:rPr sz="1550" spc="-10" dirty="0">
                <a:latin typeface="Arial MT"/>
                <a:cs typeface="Arial MT"/>
              </a:rPr>
              <a:t>that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may have </a:t>
            </a:r>
            <a:r>
              <a:rPr sz="1550" spc="-15" dirty="0">
                <a:latin typeface="Arial MT"/>
                <a:cs typeface="Arial MT"/>
              </a:rPr>
              <a:t>zoonotic </a:t>
            </a:r>
            <a:r>
              <a:rPr sz="1550" spc="-10" dirty="0">
                <a:latin typeface="Arial MT"/>
                <a:cs typeface="Arial MT"/>
              </a:rPr>
              <a:t>potential </a:t>
            </a:r>
            <a:r>
              <a:rPr sz="1550" spc="-15" dirty="0">
                <a:latin typeface="Arial MT"/>
                <a:cs typeface="Arial MT"/>
              </a:rPr>
              <a:t>(Shan </a:t>
            </a:r>
            <a:r>
              <a:rPr sz="1550" spc="-10" dirty="0">
                <a:latin typeface="Arial MT"/>
                <a:cs typeface="Arial MT"/>
              </a:rPr>
              <a:t>et al., </a:t>
            </a:r>
            <a:r>
              <a:rPr sz="1550" spc="-15" dirty="0">
                <a:latin typeface="Arial MT"/>
                <a:cs typeface="Arial MT"/>
              </a:rPr>
              <a:t>2022). </a:t>
            </a:r>
            <a:r>
              <a:rPr sz="1550" spc="-10" dirty="0">
                <a:latin typeface="Arial MT"/>
                <a:cs typeface="Arial MT"/>
              </a:rPr>
              <a:t>This </a:t>
            </a:r>
            <a:r>
              <a:rPr sz="1550" spc="-5" dirty="0">
                <a:latin typeface="Arial MT"/>
                <a:cs typeface="Arial MT"/>
              </a:rPr>
              <a:t> study </a:t>
            </a:r>
            <a:r>
              <a:rPr sz="1550" spc="-15" dirty="0">
                <a:latin typeface="Arial MT"/>
                <a:cs typeface="Arial MT"/>
              </a:rPr>
              <a:t>focuses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5" dirty="0">
                <a:latin typeface="Arial MT"/>
                <a:cs typeface="Arial MT"/>
              </a:rPr>
              <a:t>analysis</a:t>
            </a:r>
            <a:r>
              <a:rPr sz="1550" spc="-10" dirty="0">
                <a:latin typeface="Arial MT"/>
                <a:cs typeface="Arial MT"/>
              </a:rPr>
              <a:t> of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0" dirty="0">
                <a:latin typeface="Arial MT"/>
                <a:cs typeface="Arial MT"/>
              </a:rPr>
              <a:t>virome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 the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migratory </a:t>
            </a:r>
            <a:r>
              <a:rPr sz="1550" spc="-5" dirty="0">
                <a:latin typeface="Arial MT"/>
                <a:cs typeface="Arial MT"/>
              </a:rPr>
              <a:t>bird </a:t>
            </a:r>
            <a:r>
              <a:rPr sz="1550" spc="-10" dirty="0">
                <a:latin typeface="Arial MT"/>
                <a:cs typeface="Arial MT"/>
              </a:rPr>
              <a:t>Actitis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macularius, aiming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 </a:t>
            </a:r>
            <a:r>
              <a:rPr sz="1550" spc="-10" dirty="0">
                <a:latin typeface="Arial MT"/>
                <a:cs typeface="Arial MT"/>
              </a:rPr>
              <a:t>advance </a:t>
            </a:r>
            <a:r>
              <a:rPr sz="1550" spc="-5" dirty="0">
                <a:latin typeface="Arial MT"/>
                <a:cs typeface="Arial MT"/>
              </a:rPr>
              <a:t> the</a:t>
            </a:r>
            <a:r>
              <a:rPr sz="1550" spc="8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understanding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resistance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tolerance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viral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194" y="12287193"/>
            <a:ext cx="4729480" cy="4965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165"/>
              </a:spcBef>
              <a:tabLst>
                <a:tab pos="925194" algn="l"/>
                <a:tab pos="1435735" algn="l"/>
                <a:tab pos="2478405" algn="l"/>
                <a:tab pos="2825750" algn="l"/>
                <a:tab pos="3281679" algn="l"/>
                <a:tab pos="4554220" algn="l"/>
              </a:tabLst>
            </a:pPr>
            <a:r>
              <a:rPr sz="1550" spc="-5" dirty="0">
                <a:latin typeface="Arial MT"/>
                <a:cs typeface="Arial MT"/>
              </a:rPr>
              <a:t>i</a:t>
            </a:r>
            <a:r>
              <a:rPr sz="1550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f</a:t>
            </a:r>
            <a:r>
              <a:rPr sz="1550" spc="-15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c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i</a:t>
            </a:r>
            <a:r>
              <a:rPr sz="1550" dirty="0">
                <a:latin typeface="Arial MT"/>
                <a:cs typeface="Arial MT"/>
              </a:rPr>
              <a:t>o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d</a:t>
            </a:r>
            <a:r>
              <a:rPr sz="1550" dirty="0">
                <a:latin typeface="Arial MT"/>
                <a:cs typeface="Arial MT"/>
              </a:rPr>
              <a:t>	c</a:t>
            </a:r>
            <a:r>
              <a:rPr sz="1550" spc="-5" dirty="0">
                <a:latin typeface="Arial MT"/>
                <a:cs typeface="Arial MT"/>
              </a:rPr>
              <a:t>o</a:t>
            </a:r>
            <a:r>
              <a:rPr sz="1550" spc="-15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tri</a:t>
            </a:r>
            <a:r>
              <a:rPr sz="1550" spc="-15" dirty="0">
                <a:latin typeface="Arial MT"/>
                <a:cs typeface="Arial MT"/>
              </a:rPr>
              <a:t>b</a:t>
            </a:r>
            <a:r>
              <a:rPr sz="1550" spc="-5" dirty="0">
                <a:latin typeface="Arial MT"/>
                <a:cs typeface="Arial MT"/>
              </a:rPr>
              <a:t>u</a:t>
            </a:r>
            <a:r>
              <a:rPr sz="1550" spc="-15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e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id</a:t>
            </a:r>
            <a:r>
              <a:rPr sz="1550" spc="-3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ntif</a:t>
            </a:r>
            <a:r>
              <a:rPr sz="1550" spc="-15" dirty="0">
                <a:latin typeface="Arial MT"/>
                <a:cs typeface="Arial MT"/>
              </a:rPr>
              <a:t>i</a:t>
            </a:r>
            <a:r>
              <a:rPr sz="1550" spc="-5" dirty="0">
                <a:latin typeface="Arial MT"/>
                <a:cs typeface="Arial MT"/>
              </a:rPr>
              <a:t>c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ion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of  potential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risks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human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health.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6395" y="14572119"/>
            <a:ext cx="4713359" cy="4189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060685" y="14611869"/>
            <a:ext cx="16694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REFER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-5" dirty="0">
                <a:latin typeface="Arial"/>
                <a:cs typeface="Arial"/>
              </a:rPr>
              <a:t>NC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-5" dirty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51703" y="5545696"/>
            <a:ext cx="4338585" cy="57875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284335" y="5664692"/>
            <a:ext cx="32143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Arial"/>
                <a:cs typeface="Arial"/>
              </a:rPr>
              <a:t>M</a:t>
            </a:r>
            <a:r>
              <a:rPr sz="1900" b="1" spc="-175" dirty="0">
                <a:latin typeface="Arial"/>
                <a:cs typeface="Arial"/>
              </a:rPr>
              <a:t>A</a:t>
            </a:r>
            <a:r>
              <a:rPr sz="1900" b="1" spc="-25" dirty="0">
                <a:latin typeface="Arial"/>
                <a:cs typeface="Arial"/>
              </a:rPr>
              <a:t>T</a:t>
            </a:r>
            <a:r>
              <a:rPr sz="1900" b="1" spc="-35" dirty="0">
                <a:latin typeface="Arial"/>
                <a:cs typeface="Arial"/>
              </a:rPr>
              <a:t>E</a:t>
            </a:r>
            <a:r>
              <a:rPr sz="1900" b="1" spc="-30" dirty="0">
                <a:latin typeface="Arial"/>
                <a:cs typeface="Arial"/>
              </a:rPr>
              <a:t>RIA</a:t>
            </a:r>
            <a:r>
              <a:rPr sz="1900" b="1" spc="-25" dirty="0">
                <a:latin typeface="Arial"/>
                <a:cs typeface="Arial"/>
              </a:rPr>
              <a:t>L</a:t>
            </a:r>
            <a:r>
              <a:rPr sz="1900" b="1" spc="-5" dirty="0">
                <a:latin typeface="Arial"/>
                <a:cs typeface="Arial"/>
              </a:rPr>
              <a:t>S</a:t>
            </a:r>
            <a:r>
              <a:rPr sz="1900" b="1" spc="-17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AN</a:t>
            </a:r>
            <a:r>
              <a:rPr sz="1900" b="1" spc="-5" dirty="0">
                <a:latin typeface="Arial"/>
                <a:cs typeface="Arial"/>
              </a:rPr>
              <a:t>D </a:t>
            </a:r>
            <a:r>
              <a:rPr sz="1900" b="1" spc="-15" dirty="0">
                <a:latin typeface="Arial"/>
                <a:cs typeface="Arial"/>
              </a:rPr>
              <a:t>M</a:t>
            </a:r>
            <a:r>
              <a:rPr sz="1900" b="1" spc="-25" dirty="0">
                <a:latin typeface="Arial"/>
                <a:cs typeface="Arial"/>
              </a:rPr>
              <a:t>E</a:t>
            </a:r>
            <a:r>
              <a:rPr sz="1900" b="1" spc="-15" dirty="0">
                <a:latin typeface="Arial"/>
                <a:cs typeface="Arial"/>
              </a:rPr>
              <a:t>T</a:t>
            </a:r>
            <a:r>
              <a:rPr sz="1900" b="1" spc="-20" dirty="0">
                <a:latin typeface="Arial"/>
                <a:cs typeface="Arial"/>
              </a:rPr>
              <a:t>HOD</a:t>
            </a:r>
            <a:r>
              <a:rPr sz="1900" b="1" spc="-5" dirty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99981" y="12368598"/>
            <a:ext cx="4845685" cy="1665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4"/>
              </a:spcBef>
            </a:pPr>
            <a:r>
              <a:rPr sz="1550" spc="-15" dirty="0">
                <a:latin typeface="Arial MT"/>
                <a:cs typeface="Arial MT"/>
              </a:rPr>
              <a:t>The</a:t>
            </a:r>
            <a:r>
              <a:rPr sz="1550" spc="-10" dirty="0">
                <a:latin typeface="Arial MT"/>
                <a:cs typeface="Arial MT"/>
              </a:rPr>
              <a:t> analysis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-5" dirty="0">
                <a:latin typeface="Arial MT"/>
                <a:cs typeface="Arial MT"/>
              </a:rPr>
              <a:t> the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virome</a:t>
            </a:r>
            <a:r>
              <a:rPr sz="1550" spc="-10" dirty="0">
                <a:latin typeface="Arial MT"/>
                <a:cs typeface="Arial MT"/>
              </a:rPr>
              <a:t> of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i="1" spc="-10" dirty="0">
                <a:latin typeface="Arial"/>
                <a:cs typeface="Arial"/>
              </a:rPr>
              <a:t>Actitis</a:t>
            </a:r>
            <a:r>
              <a:rPr sz="1550" i="1" spc="41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macularius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spc="-5" dirty="0">
                <a:latin typeface="Arial MT"/>
                <a:cs typeface="Arial MT"/>
              </a:rPr>
              <a:t>identified </a:t>
            </a:r>
            <a:r>
              <a:rPr sz="1550" spc="-15" dirty="0">
                <a:latin typeface="Arial MT"/>
                <a:cs typeface="Arial MT"/>
              </a:rPr>
              <a:t>zoonotic viruses, </a:t>
            </a:r>
            <a:r>
              <a:rPr sz="1550" spc="-10" dirty="0">
                <a:latin typeface="Arial MT"/>
                <a:cs typeface="Arial MT"/>
              </a:rPr>
              <a:t>including </a:t>
            </a:r>
            <a:r>
              <a:rPr sz="1550" spc="-15" dirty="0">
                <a:latin typeface="Arial MT"/>
                <a:cs typeface="Arial MT"/>
              </a:rPr>
              <a:t>herpesviruses </a:t>
            </a:r>
            <a:r>
              <a:rPr sz="1550" spc="-10" dirty="0">
                <a:latin typeface="Arial MT"/>
                <a:cs typeface="Arial MT"/>
              </a:rPr>
              <a:t>that </a:t>
            </a:r>
            <a:r>
              <a:rPr sz="1550" spc="-5" dirty="0">
                <a:latin typeface="Arial MT"/>
                <a:cs typeface="Arial MT"/>
              </a:rPr>
              <a:t> can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infect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humans.</a:t>
            </a:r>
            <a:r>
              <a:rPr sz="1550" spc="-10" dirty="0">
                <a:latin typeface="Arial MT"/>
                <a:cs typeface="Arial MT"/>
              </a:rPr>
              <a:t> These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results</a:t>
            </a:r>
            <a:r>
              <a:rPr sz="1550" spc="-10" dirty="0">
                <a:latin typeface="Arial MT"/>
                <a:cs typeface="Arial MT"/>
              </a:rPr>
              <a:t> highlight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migratory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birds as </a:t>
            </a:r>
            <a:r>
              <a:rPr sz="1550" spc="-15" dirty="0">
                <a:latin typeface="Arial MT"/>
                <a:cs typeface="Arial MT"/>
              </a:rPr>
              <a:t>reservoirs </a:t>
            </a:r>
            <a:r>
              <a:rPr sz="1550" spc="-10" dirty="0">
                <a:latin typeface="Arial MT"/>
                <a:cs typeface="Arial MT"/>
              </a:rPr>
              <a:t>of </a:t>
            </a:r>
            <a:r>
              <a:rPr sz="1550" spc="-15" dirty="0">
                <a:latin typeface="Arial MT"/>
                <a:cs typeface="Arial MT"/>
              </a:rPr>
              <a:t>viruses. The findings emphasize </a:t>
            </a:r>
            <a:r>
              <a:rPr sz="1550" spc="-10" dirty="0">
                <a:latin typeface="Arial MT"/>
                <a:cs typeface="Arial MT"/>
              </a:rPr>
              <a:t> the </a:t>
            </a:r>
            <a:r>
              <a:rPr sz="1550" spc="-15" dirty="0">
                <a:latin typeface="Arial MT"/>
                <a:cs typeface="Arial MT"/>
              </a:rPr>
              <a:t>importance of monitoring </a:t>
            </a:r>
            <a:r>
              <a:rPr sz="1550" spc="-10" dirty="0">
                <a:latin typeface="Arial MT"/>
                <a:cs typeface="Arial MT"/>
              </a:rPr>
              <a:t>these birds to </a:t>
            </a:r>
            <a:r>
              <a:rPr sz="1550" spc="-15" dirty="0">
                <a:latin typeface="Arial MT"/>
                <a:cs typeface="Arial MT"/>
              </a:rPr>
              <a:t>predict and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prevent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outbreaks,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maintaining</a:t>
            </a:r>
            <a:r>
              <a:rPr sz="1550" spc="-10" dirty="0">
                <a:latin typeface="Arial MT"/>
                <a:cs typeface="Arial MT"/>
              </a:rPr>
              <a:t> global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surveillance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in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areas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contact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between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humans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birds.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6248" y="14723372"/>
            <a:ext cx="428688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  <a:tab pos="2435860" algn="l"/>
                <a:tab pos="2798445" algn="l"/>
                <a:tab pos="3258820" algn="l"/>
              </a:tabLst>
            </a:pPr>
            <a:r>
              <a:rPr sz="1550" spc="-15" dirty="0">
                <a:latin typeface="Arial MT"/>
                <a:cs typeface="Arial MT"/>
              </a:rPr>
              <a:t>The	neurotranscriptome	</a:t>
            </a:r>
            <a:r>
              <a:rPr sz="1550" spc="-10" dirty="0">
                <a:latin typeface="Arial MT"/>
                <a:cs typeface="Arial MT"/>
              </a:rPr>
              <a:t>of	</a:t>
            </a:r>
            <a:r>
              <a:rPr sz="1550" spc="-15" dirty="0">
                <a:latin typeface="Arial MT"/>
                <a:cs typeface="Arial MT"/>
              </a:rPr>
              <a:t>*A.	macularius*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6248" y="14958443"/>
            <a:ext cx="425958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indicated</a:t>
            </a:r>
            <a:r>
              <a:rPr sz="1550" spc="39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that</a:t>
            </a:r>
            <a:r>
              <a:rPr sz="1550" spc="380" dirty="0">
                <a:latin typeface="Arial MT"/>
                <a:cs typeface="Arial MT"/>
              </a:rPr>
              <a:t> </a:t>
            </a:r>
            <a:r>
              <a:rPr sz="1550" spc="-95" dirty="0">
                <a:latin typeface="Arial MT"/>
                <a:cs typeface="Arial MT"/>
              </a:rPr>
              <a:t>11</a:t>
            </a:r>
            <a:r>
              <a:rPr sz="1550" spc="3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viral</a:t>
            </a:r>
            <a:r>
              <a:rPr sz="1550" spc="3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particles</a:t>
            </a:r>
            <a:r>
              <a:rPr sz="1550" spc="38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may</a:t>
            </a:r>
            <a:r>
              <a:rPr sz="1550" spc="39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belong</a:t>
            </a:r>
            <a:r>
              <a:rPr sz="1550" spc="40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5392" y="15181831"/>
            <a:ext cx="42913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925" algn="l"/>
                <a:tab pos="1527175" algn="l"/>
                <a:tab pos="1856739" algn="l"/>
                <a:tab pos="2490470" algn="l"/>
                <a:tab pos="3351529" algn="l"/>
                <a:tab pos="4049395" algn="l"/>
              </a:tabLst>
            </a:pPr>
            <a:r>
              <a:rPr sz="1550" spc="-5" dirty="0">
                <a:latin typeface="Arial MT"/>
                <a:cs typeface="Arial MT"/>
              </a:rPr>
              <a:t>viru</a:t>
            </a:r>
            <a:r>
              <a:rPr sz="1550" spc="5" dirty="0">
                <a:latin typeface="Arial MT"/>
                <a:cs typeface="Arial MT"/>
              </a:rPr>
              <a:t>s</a:t>
            </a:r>
            <a:r>
              <a:rPr sz="1550" spc="-3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k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spc="-15" dirty="0">
                <a:latin typeface="Arial MT"/>
                <a:cs typeface="Arial MT"/>
              </a:rPr>
              <a:t>o</a:t>
            </a:r>
            <a:r>
              <a:rPr sz="1550" spc="-45" dirty="0">
                <a:latin typeface="Arial MT"/>
                <a:cs typeface="Arial MT"/>
              </a:rPr>
              <a:t>w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i</a:t>
            </a:r>
            <a:r>
              <a:rPr sz="1550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fect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hu</a:t>
            </a:r>
            <a:r>
              <a:rPr sz="1550" spc="-25" dirty="0">
                <a:latin typeface="Arial MT"/>
                <a:cs typeface="Arial MT"/>
              </a:rPr>
              <a:t>m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(</a:t>
            </a:r>
            <a:r>
              <a:rPr sz="1550" spc="-365" dirty="0">
                <a:latin typeface="Arial MT"/>
                <a:cs typeface="Arial MT"/>
              </a:rPr>
              <a:t>T</a:t>
            </a:r>
            <a:r>
              <a:rPr sz="1550" spc="-15" dirty="0">
                <a:latin typeface="Arial MT"/>
                <a:cs typeface="Arial MT"/>
              </a:rPr>
              <a:t>ab</a:t>
            </a:r>
            <a:r>
              <a:rPr sz="1550" spc="-5" dirty="0">
                <a:latin typeface="Arial MT"/>
                <a:cs typeface="Arial MT"/>
              </a:rPr>
              <a:t>le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1</a:t>
            </a:r>
            <a:r>
              <a:rPr sz="1550" spc="-5" dirty="0">
                <a:latin typeface="Arial MT"/>
                <a:cs typeface="Arial MT"/>
              </a:rPr>
              <a:t>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6248" y="15427188"/>
            <a:ext cx="4303395" cy="2132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4"/>
              </a:spcBef>
            </a:pPr>
            <a:r>
              <a:rPr sz="1550" spc="-5" dirty="0">
                <a:latin typeface="Arial MT"/>
                <a:cs typeface="Arial MT"/>
              </a:rPr>
              <a:t>Therefore,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there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are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viral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2325" spc="-7" baseline="1792" dirty="0">
                <a:latin typeface="Arial MT"/>
                <a:cs typeface="Arial MT"/>
              </a:rPr>
              <a:t>strains</a:t>
            </a:r>
            <a:r>
              <a:rPr sz="2325" spc="630" baseline="1792" dirty="0">
                <a:latin typeface="Arial MT"/>
                <a:cs typeface="Arial MT"/>
              </a:rPr>
              <a:t> </a:t>
            </a:r>
            <a:r>
              <a:rPr sz="2325" spc="-30" baseline="1792" dirty="0">
                <a:latin typeface="Arial MT"/>
                <a:cs typeface="Arial MT"/>
              </a:rPr>
              <a:t>within</a:t>
            </a:r>
            <a:r>
              <a:rPr sz="2325" spc="592" baseline="1792" dirty="0">
                <a:latin typeface="Arial MT"/>
                <a:cs typeface="Arial MT"/>
              </a:rPr>
              <a:t> </a:t>
            </a:r>
            <a:r>
              <a:rPr sz="2325" spc="-7" baseline="1792" dirty="0">
                <a:latin typeface="Arial MT"/>
                <a:cs typeface="Arial MT"/>
              </a:rPr>
              <a:t>the </a:t>
            </a:r>
            <a:r>
              <a:rPr sz="2325" baseline="1792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animal </a:t>
            </a:r>
            <a:r>
              <a:rPr sz="1550" spc="-10" dirty="0">
                <a:latin typeface="Arial MT"/>
                <a:cs typeface="Arial MT"/>
              </a:rPr>
              <a:t>under </a:t>
            </a:r>
            <a:r>
              <a:rPr sz="1550" spc="-5" dirty="0">
                <a:latin typeface="Arial MT"/>
                <a:cs typeface="Arial MT"/>
              </a:rPr>
              <a:t>study </a:t>
            </a:r>
            <a:r>
              <a:rPr sz="1550" spc="-10" dirty="0">
                <a:latin typeface="Arial MT"/>
                <a:cs typeface="Arial MT"/>
              </a:rPr>
              <a:t>that </a:t>
            </a:r>
            <a:r>
              <a:rPr sz="1550" spc="-15" dirty="0">
                <a:latin typeface="Arial MT"/>
                <a:cs typeface="Arial MT"/>
              </a:rPr>
              <a:t>may </a:t>
            </a:r>
            <a:r>
              <a:rPr sz="1550" spc="-10" dirty="0">
                <a:latin typeface="Arial MT"/>
                <a:cs typeface="Arial MT"/>
              </a:rPr>
              <a:t>reveal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0" dirty="0">
                <a:latin typeface="Arial MT"/>
                <a:cs typeface="Arial MT"/>
              </a:rPr>
              <a:t>history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related </a:t>
            </a:r>
            <a:r>
              <a:rPr sz="1550" spc="-10" dirty="0">
                <a:latin typeface="Arial MT"/>
                <a:cs typeface="Arial MT"/>
              </a:rPr>
              <a:t>to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5" dirty="0">
                <a:latin typeface="Arial MT"/>
                <a:cs typeface="Arial MT"/>
              </a:rPr>
              <a:t>migratory </a:t>
            </a:r>
            <a:r>
              <a:rPr sz="1550" spc="-10" dirty="0">
                <a:latin typeface="Arial MT"/>
                <a:cs typeface="Arial MT"/>
              </a:rPr>
              <a:t>patterns of the species,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considering </a:t>
            </a:r>
            <a:r>
              <a:rPr sz="1550" spc="-5" dirty="0">
                <a:latin typeface="Arial MT"/>
                <a:cs typeface="Arial MT"/>
              </a:rPr>
              <a:t>its </a:t>
            </a:r>
            <a:r>
              <a:rPr sz="1550" spc="-15" dirty="0">
                <a:latin typeface="Arial MT"/>
                <a:cs typeface="Arial MT"/>
              </a:rPr>
              <a:t>multiple </a:t>
            </a:r>
            <a:r>
              <a:rPr sz="1550" spc="-10" dirty="0">
                <a:latin typeface="Arial MT"/>
                <a:cs typeface="Arial MT"/>
              </a:rPr>
              <a:t>stops along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30" dirty="0">
                <a:latin typeface="Arial MT"/>
                <a:cs typeface="Arial MT"/>
              </a:rPr>
              <a:t>trajectory. 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Furthermore, it is </a:t>
            </a:r>
            <a:r>
              <a:rPr sz="1550" spc="-20" dirty="0">
                <a:latin typeface="Arial MT"/>
                <a:cs typeface="Arial MT"/>
              </a:rPr>
              <a:t>worth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noting</a:t>
            </a:r>
            <a:r>
              <a:rPr sz="1550" spc="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that the </a:t>
            </a:r>
            <a:r>
              <a:rPr sz="1550" spc="-15" dirty="0">
                <a:latin typeface="Arial MT"/>
                <a:cs typeface="Arial MT"/>
              </a:rPr>
              <a:t>pauses </a:t>
            </a:r>
            <a:r>
              <a:rPr sz="1550" spc="-10" dirty="0">
                <a:latin typeface="Arial MT"/>
                <a:cs typeface="Arial MT"/>
              </a:rPr>
              <a:t> for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rest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during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migration</a:t>
            </a:r>
            <a:r>
              <a:rPr sz="1550" spc="-10" dirty="0">
                <a:latin typeface="Arial MT"/>
                <a:cs typeface="Arial MT"/>
              </a:rPr>
              <a:t> may</a:t>
            </a:r>
            <a:r>
              <a:rPr sz="1550" spc="-5" dirty="0">
                <a:latin typeface="Arial MT"/>
                <a:cs typeface="Arial MT"/>
              </a:rPr>
              <a:t> help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restore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the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constitutive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immune</a:t>
            </a:r>
            <a:r>
              <a:rPr sz="1550" spc="-10" dirty="0">
                <a:latin typeface="Arial MT"/>
                <a:cs typeface="Arial MT"/>
              </a:rPr>
              <a:t> function,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which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can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be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compromised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during</a:t>
            </a:r>
            <a:r>
              <a:rPr sz="1550" spc="-10" dirty="0">
                <a:latin typeface="Arial MT"/>
                <a:cs typeface="Arial MT"/>
              </a:rPr>
              <a:t> the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migratory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process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(Eikenaar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et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al.,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2020).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1856" y="297172"/>
            <a:ext cx="14445615" cy="18906490"/>
            <a:chOff x="371856" y="297172"/>
            <a:chExt cx="14445615" cy="1890649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4464" y="18119902"/>
              <a:ext cx="4163445" cy="10835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5867" y="297172"/>
              <a:ext cx="1962580" cy="19608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856" y="12939957"/>
              <a:ext cx="4748654" cy="18971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60863" y="6158328"/>
              <a:ext cx="4856613" cy="328996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975343" y="9501137"/>
            <a:ext cx="483171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During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6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analysis</a:t>
            </a:r>
            <a:r>
              <a:rPr sz="1550" spc="16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the</a:t>
            </a:r>
            <a:r>
              <a:rPr sz="1550" spc="16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virome</a:t>
            </a:r>
            <a:r>
              <a:rPr sz="1550" spc="1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165" dirty="0">
                <a:latin typeface="Arial MT"/>
                <a:cs typeface="Arial MT"/>
              </a:rPr>
              <a:t> </a:t>
            </a:r>
            <a:r>
              <a:rPr sz="1550" i="1" spc="-5" dirty="0">
                <a:latin typeface="Arial"/>
                <a:cs typeface="Arial"/>
              </a:rPr>
              <a:t>Actitis</a:t>
            </a:r>
            <a:r>
              <a:rPr sz="1550" spc="-5" dirty="0">
                <a:latin typeface="Arial MT"/>
                <a:cs typeface="Arial MT"/>
              </a:rPr>
              <a:t>,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out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of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5134" algn="l"/>
                <a:tab pos="1273175" algn="l"/>
                <a:tab pos="2120265" algn="l"/>
                <a:tab pos="2893060" algn="l"/>
                <a:tab pos="3230880" algn="l"/>
                <a:tab pos="3743325" algn="l"/>
                <a:tab pos="4656455" algn="l"/>
              </a:tabLst>
            </a:pPr>
            <a:r>
              <a:rPr sz="1550" spc="-240" dirty="0">
                <a:latin typeface="Arial MT"/>
                <a:cs typeface="Arial MT"/>
              </a:rPr>
              <a:t>1</a:t>
            </a:r>
            <a:r>
              <a:rPr sz="1550" spc="-5" dirty="0">
                <a:latin typeface="Arial MT"/>
                <a:cs typeface="Arial MT"/>
              </a:rPr>
              <a:t>1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hu</a:t>
            </a:r>
            <a:r>
              <a:rPr sz="1550" spc="-25" dirty="0">
                <a:latin typeface="Arial MT"/>
                <a:cs typeface="Arial MT"/>
              </a:rPr>
              <a:t>m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v</a:t>
            </a:r>
            <a:r>
              <a:rPr sz="1550" spc="-5" dirty="0">
                <a:latin typeface="Arial MT"/>
                <a:cs typeface="Arial MT"/>
              </a:rPr>
              <a:t>iru</a:t>
            </a:r>
            <a:r>
              <a:rPr sz="1550" spc="5" dirty="0">
                <a:latin typeface="Arial MT"/>
                <a:cs typeface="Arial MT"/>
              </a:rPr>
              <a:t>s</a:t>
            </a:r>
            <a:r>
              <a:rPr sz="1550" spc="-15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fo</a:t>
            </a:r>
            <a:r>
              <a:rPr sz="1550" dirty="0">
                <a:latin typeface="Arial MT"/>
                <a:cs typeface="Arial MT"/>
              </a:rPr>
              <a:t>u</a:t>
            </a:r>
            <a:r>
              <a:rPr sz="1550" spc="-15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d,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5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are</a:t>
            </a:r>
            <a:r>
              <a:rPr sz="1550" dirty="0">
                <a:latin typeface="Arial MT"/>
                <a:cs typeface="Arial MT"/>
              </a:rPr>
              <a:t>	v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5" dirty="0">
                <a:latin typeface="Arial MT"/>
                <a:cs typeface="Arial MT"/>
              </a:rPr>
              <a:t>ri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30" dirty="0">
                <a:latin typeface="Arial MT"/>
                <a:cs typeface="Arial MT"/>
              </a:rPr>
              <a:t>n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of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75343" y="9980804"/>
            <a:ext cx="48228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4795" algn="l"/>
                <a:tab pos="2559050" algn="l"/>
                <a:tab pos="3408045" algn="l"/>
              </a:tabLst>
            </a:pPr>
            <a:r>
              <a:rPr sz="1550" spc="-15" dirty="0">
                <a:latin typeface="Arial MT"/>
                <a:cs typeface="Arial MT"/>
              </a:rPr>
              <a:t>herpesviruses,	</a:t>
            </a:r>
            <a:r>
              <a:rPr sz="1550" spc="-10" dirty="0">
                <a:latin typeface="Arial MT"/>
                <a:cs typeface="Arial MT"/>
              </a:rPr>
              <a:t>including	</a:t>
            </a:r>
            <a:r>
              <a:rPr sz="1550" spc="-15" dirty="0">
                <a:latin typeface="Arial MT"/>
                <a:cs typeface="Arial MT"/>
              </a:rPr>
              <a:t>human	cytomegalovirus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75343" y="10215495"/>
            <a:ext cx="48139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associated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with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Kaposi's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sarcoma,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herpes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simplex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75343" y="10450184"/>
            <a:ext cx="48317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2635" algn="l"/>
                <a:tab pos="1262380" algn="l"/>
                <a:tab pos="1503045" algn="l"/>
                <a:tab pos="1960245" algn="l"/>
                <a:tab pos="2254250" algn="l"/>
                <a:tab pos="2950845" algn="l"/>
                <a:tab pos="3310890" algn="l"/>
                <a:tab pos="4115435" algn="l"/>
              </a:tabLst>
            </a:pPr>
            <a:r>
              <a:rPr sz="1550" spc="-15" dirty="0">
                <a:latin typeface="Arial MT"/>
                <a:cs typeface="Arial MT"/>
              </a:rPr>
              <a:t>vi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use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t</a:t>
            </a:r>
            <a:r>
              <a:rPr sz="1550" spc="-25" dirty="0">
                <a:latin typeface="Arial MT"/>
                <a:cs typeface="Arial MT"/>
              </a:rPr>
              <a:t>y</a:t>
            </a:r>
            <a:r>
              <a:rPr sz="1550" spc="-5" dirty="0">
                <a:latin typeface="Arial MT"/>
                <a:cs typeface="Arial MT"/>
              </a:rPr>
              <a:t>pe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1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an</a:t>
            </a:r>
            <a:r>
              <a:rPr sz="1550" spc="-5" dirty="0">
                <a:latin typeface="Arial MT"/>
                <a:cs typeface="Arial MT"/>
              </a:rPr>
              <a:t>d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2</a:t>
            </a:r>
            <a:r>
              <a:rPr sz="1550" spc="-5" dirty="0">
                <a:latin typeface="Arial MT"/>
                <a:cs typeface="Arial MT"/>
              </a:rPr>
              <a:t>,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kno</a:t>
            </a:r>
            <a:r>
              <a:rPr sz="1550" spc="-45" dirty="0">
                <a:latin typeface="Arial MT"/>
                <a:cs typeface="Arial MT"/>
              </a:rPr>
              <a:t>w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for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causin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5" dirty="0">
                <a:latin typeface="Arial MT"/>
                <a:cs typeface="Arial MT"/>
              </a:rPr>
              <a:t>sexuall</a:t>
            </a:r>
            <a:r>
              <a:rPr sz="1550" spc="-5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75343" y="10684240"/>
            <a:ext cx="48380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3005" algn="l"/>
                <a:tab pos="2268220" algn="l"/>
                <a:tab pos="2591435" algn="l"/>
                <a:tab pos="3910965" algn="l"/>
                <a:tab pos="4462780" algn="l"/>
              </a:tabLst>
            </a:pPr>
            <a:r>
              <a:rPr sz="1550" spc="-5" dirty="0">
                <a:latin typeface="Arial MT"/>
                <a:cs typeface="Arial MT"/>
              </a:rPr>
              <a:t>trans</a:t>
            </a:r>
            <a:r>
              <a:rPr sz="1550" spc="-15" dirty="0">
                <a:latin typeface="Arial MT"/>
                <a:cs typeface="Arial MT"/>
              </a:rPr>
              <a:t>m</a:t>
            </a:r>
            <a:r>
              <a:rPr sz="1550" dirty="0">
                <a:latin typeface="Arial MT"/>
                <a:cs typeface="Arial MT"/>
              </a:rPr>
              <a:t>i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ed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i</a:t>
            </a:r>
            <a:r>
              <a:rPr sz="1550" dirty="0">
                <a:latin typeface="Arial MT"/>
                <a:cs typeface="Arial MT"/>
              </a:rPr>
              <a:t>n</a:t>
            </a:r>
            <a:r>
              <a:rPr sz="1550" spc="-5" dirty="0">
                <a:latin typeface="Arial MT"/>
                <a:cs typeface="Arial MT"/>
              </a:rPr>
              <a:t>fec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io</a:t>
            </a:r>
            <a:r>
              <a:rPr sz="1550" spc="-15" dirty="0">
                <a:latin typeface="Arial MT"/>
                <a:cs typeface="Arial MT"/>
              </a:rPr>
              <a:t>ns</a:t>
            </a:r>
            <a:r>
              <a:rPr sz="1550" spc="-5" dirty="0">
                <a:latin typeface="Arial MT"/>
                <a:cs typeface="Arial MT"/>
              </a:rPr>
              <a:t>.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A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30" dirty="0">
                <a:latin typeface="Arial MT"/>
                <a:cs typeface="Arial MT"/>
              </a:rPr>
              <a:t>p</a:t>
            </a:r>
            <a:r>
              <a:rPr sz="1550" spc="-15" dirty="0">
                <a:latin typeface="Arial MT"/>
                <a:cs typeface="Arial MT"/>
              </a:rPr>
              <a:t>neu</a:t>
            </a:r>
            <a:r>
              <a:rPr sz="1550" spc="-25" dirty="0">
                <a:latin typeface="Arial MT"/>
                <a:cs typeface="Arial MT"/>
              </a:rPr>
              <a:t>m</a:t>
            </a:r>
            <a:r>
              <a:rPr sz="1550" spc="-15" dirty="0">
                <a:latin typeface="Arial MT"/>
                <a:cs typeface="Arial MT"/>
              </a:rPr>
              <a:t>o</a:t>
            </a:r>
            <a:r>
              <a:rPr sz="1550" spc="-25" dirty="0">
                <a:latin typeface="Arial MT"/>
                <a:cs typeface="Arial MT"/>
              </a:rPr>
              <a:t>v</a:t>
            </a:r>
            <a:r>
              <a:rPr sz="1550" spc="-5" dirty="0">
                <a:latin typeface="Arial MT"/>
                <a:cs typeface="Arial MT"/>
              </a:rPr>
              <a:t>irus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45" dirty="0">
                <a:latin typeface="Arial MT"/>
                <a:cs typeface="Arial MT"/>
              </a:rPr>
              <a:t>w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5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" dirty="0">
                <a:latin typeface="Arial MT"/>
                <a:cs typeface="Arial MT"/>
              </a:rPr>
              <a:t>a</a:t>
            </a:r>
            <a:r>
              <a:rPr sz="1550" dirty="0">
                <a:latin typeface="Arial MT"/>
                <a:cs typeface="Arial MT"/>
              </a:rPr>
              <a:t>l</a:t>
            </a:r>
            <a:r>
              <a:rPr sz="1550" spc="-5" dirty="0">
                <a:latin typeface="Arial MT"/>
                <a:cs typeface="Arial MT"/>
              </a:rPr>
              <a:t>so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75343" y="10918929"/>
            <a:ext cx="482727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060" algn="l"/>
                <a:tab pos="1974214" algn="l"/>
                <a:tab pos="2275840" algn="l"/>
                <a:tab pos="2685415" algn="l"/>
                <a:tab pos="3280410" algn="l"/>
              </a:tabLst>
            </a:pPr>
            <a:r>
              <a:rPr sz="1550" spc="-5" dirty="0">
                <a:latin typeface="Arial MT"/>
                <a:cs typeface="Arial MT"/>
              </a:rPr>
              <a:t>identified,	belonging	to	the	</a:t>
            </a:r>
            <a:r>
              <a:rPr sz="1550" spc="-15" dirty="0">
                <a:latin typeface="Arial MT"/>
                <a:cs typeface="Arial MT"/>
              </a:rPr>
              <a:t>order	Mononegavirales,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75343" y="11156413"/>
            <a:ext cx="4503420" cy="4902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04"/>
              </a:spcBef>
            </a:pPr>
            <a:r>
              <a:rPr sz="1550" spc="-20" dirty="0">
                <a:latin typeface="Arial MT"/>
                <a:cs typeface="Arial MT"/>
              </a:rPr>
              <a:t>which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are </a:t>
            </a:r>
            <a:r>
              <a:rPr sz="1550" spc="-20" dirty="0">
                <a:latin typeface="Arial MT"/>
                <a:cs typeface="Arial MT"/>
              </a:rPr>
              <a:t>known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 </a:t>
            </a:r>
            <a:r>
              <a:rPr sz="1550" spc="-10" dirty="0">
                <a:latin typeface="Arial MT"/>
                <a:cs typeface="Arial MT"/>
              </a:rPr>
              <a:t>cause </a:t>
            </a:r>
            <a:r>
              <a:rPr sz="1550" spc="-5" dirty="0">
                <a:latin typeface="Arial MT"/>
                <a:cs typeface="Arial MT"/>
              </a:rPr>
              <a:t>respiratory </a:t>
            </a:r>
            <a:r>
              <a:rPr sz="1550" spc="-15" dirty="0">
                <a:latin typeface="Arial MT"/>
                <a:cs typeface="Arial MT"/>
              </a:rPr>
              <a:t>infections</a:t>
            </a:r>
            <a:r>
              <a:rPr sz="1550" spc="-10" dirty="0">
                <a:latin typeface="Arial MT"/>
                <a:cs typeface="Arial MT"/>
              </a:rPr>
              <a:t> in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humans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animals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60" dirty="0">
                <a:latin typeface="Arial MT"/>
                <a:cs typeface="Arial MT"/>
              </a:rPr>
              <a:t>(Van</a:t>
            </a:r>
            <a:r>
              <a:rPr sz="1550" spc="-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den</a:t>
            </a:r>
            <a:r>
              <a:rPr sz="1550" spc="-15" dirty="0">
                <a:latin typeface="Arial MT"/>
                <a:cs typeface="Arial MT"/>
              </a:rPr>
              <a:t> Hoogen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et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al.,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2020).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6461" y="14944094"/>
            <a:ext cx="4688840" cy="50228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550" b="1" spc="-5" dirty="0">
                <a:latin typeface="Arial"/>
                <a:cs typeface="Arial"/>
              </a:rPr>
              <a:t>Figure</a:t>
            </a:r>
            <a:r>
              <a:rPr sz="1550" b="1" spc="23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1</a:t>
            </a:r>
            <a:r>
              <a:rPr sz="1550" b="1" spc="254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-</a:t>
            </a:r>
            <a:r>
              <a:rPr sz="1550" b="1" spc="270" dirty="0">
                <a:latin typeface="Arial"/>
                <a:cs typeface="Arial"/>
              </a:rPr>
              <a:t> </a:t>
            </a:r>
            <a:r>
              <a:rPr sz="1550" b="1" i="1" spc="-5" dirty="0">
                <a:latin typeface="Arial"/>
                <a:cs typeface="Arial"/>
              </a:rPr>
              <a:t>Actitis</a:t>
            </a:r>
            <a:r>
              <a:rPr sz="1550" b="1" i="1" spc="229" dirty="0">
                <a:latin typeface="Arial"/>
                <a:cs typeface="Arial"/>
              </a:rPr>
              <a:t> </a:t>
            </a:r>
            <a:r>
              <a:rPr sz="1550" b="1" i="1" spc="-15" dirty="0">
                <a:latin typeface="Arial"/>
                <a:cs typeface="Arial"/>
              </a:rPr>
              <a:t>macularius</a:t>
            </a:r>
            <a:r>
              <a:rPr sz="1550" b="1" spc="-15" dirty="0">
                <a:latin typeface="Arial"/>
                <a:cs typeface="Arial"/>
              </a:rPr>
              <a:t>.</a:t>
            </a:r>
            <a:r>
              <a:rPr sz="1550" b="1" spc="24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In</a:t>
            </a:r>
            <a:r>
              <a:rPr sz="1550" b="1" spc="20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A,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non-breeding </a:t>
            </a:r>
            <a:r>
              <a:rPr sz="1550" b="1" spc="-415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plumage;</a:t>
            </a:r>
            <a:r>
              <a:rPr sz="1550" b="1" spc="-2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in </a:t>
            </a:r>
            <a:r>
              <a:rPr sz="1550" b="1" spc="-10" dirty="0">
                <a:latin typeface="Arial"/>
                <a:cs typeface="Arial"/>
              </a:rPr>
              <a:t>B,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breeding</a:t>
            </a:r>
            <a:r>
              <a:rPr sz="1550" b="1" spc="1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plumage,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Da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Cunha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et </a:t>
            </a:r>
            <a:r>
              <a:rPr sz="1550" b="1" spc="-5" dirty="0">
                <a:latin typeface="Arial"/>
                <a:cs typeface="Arial"/>
              </a:rPr>
              <a:t>al.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26522" y="5516867"/>
            <a:ext cx="474281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45" dirty="0">
                <a:latin typeface="Arial"/>
                <a:cs typeface="Arial"/>
              </a:rPr>
              <a:t>Table</a:t>
            </a:r>
            <a:r>
              <a:rPr sz="1550" b="1" spc="19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1</a:t>
            </a:r>
            <a:r>
              <a:rPr sz="1550" b="1" spc="229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-</a:t>
            </a:r>
            <a:r>
              <a:rPr sz="1550" b="1" spc="24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Human</a:t>
            </a:r>
            <a:r>
              <a:rPr sz="1550" b="1" spc="254" dirty="0">
                <a:latin typeface="Arial"/>
                <a:cs typeface="Arial"/>
              </a:rPr>
              <a:t> </a:t>
            </a:r>
            <a:r>
              <a:rPr sz="1550" b="1" spc="-20" dirty="0">
                <a:latin typeface="Arial"/>
                <a:cs typeface="Arial"/>
              </a:rPr>
              <a:t>viruses</a:t>
            </a:r>
            <a:r>
              <a:rPr sz="1550" b="1" spc="26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found</a:t>
            </a:r>
            <a:r>
              <a:rPr sz="1550" b="1" spc="23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in</a:t>
            </a:r>
            <a:r>
              <a:rPr sz="1550" b="1" spc="24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the</a:t>
            </a:r>
            <a:r>
              <a:rPr sz="1550" b="1" spc="229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genome</a:t>
            </a:r>
            <a:r>
              <a:rPr sz="1550" b="1" spc="25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of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i="1" spc="-5" dirty="0">
                <a:latin typeface="Arial"/>
                <a:cs typeface="Arial"/>
              </a:rPr>
              <a:t>Actit</a:t>
            </a:r>
            <a:r>
              <a:rPr sz="1550" i="1" dirty="0">
                <a:latin typeface="Arial"/>
                <a:cs typeface="Arial"/>
              </a:rPr>
              <a:t>i</a:t>
            </a:r>
            <a:r>
              <a:rPr sz="1550" i="1" spc="-25" dirty="0">
                <a:latin typeface="Arial"/>
                <a:cs typeface="Arial"/>
              </a:rPr>
              <a:t>s</a:t>
            </a:r>
            <a:r>
              <a:rPr sz="1550" b="1" spc="-5" dirty="0">
                <a:latin typeface="Arial"/>
                <a:cs typeface="Arial"/>
              </a:rPr>
              <a:t>,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IF</a:t>
            </a:r>
            <a:r>
              <a:rPr sz="1550" b="1" spc="-250" dirty="0">
                <a:latin typeface="Arial"/>
                <a:cs typeface="Arial"/>
              </a:rPr>
              <a:t>P</a:t>
            </a:r>
            <a:r>
              <a:rPr sz="1550" b="1" spc="-5" dirty="0">
                <a:latin typeface="Arial"/>
                <a:cs typeface="Arial"/>
              </a:rPr>
              <a:t>A</a:t>
            </a:r>
            <a:r>
              <a:rPr sz="1550" b="1" spc="-145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2023</a:t>
            </a:r>
            <a:r>
              <a:rPr sz="1550" b="1" spc="-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0183" y="8049945"/>
            <a:ext cx="2756535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4"/>
              </a:spcBef>
            </a:pPr>
            <a:r>
              <a:rPr sz="1550" spc="-5" dirty="0">
                <a:latin typeface="Arial MT"/>
                <a:cs typeface="Arial MT"/>
              </a:rPr>
              <a:t>Care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was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taken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avoid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damaging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tissue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-5" dirty="0">
                <a:latin typeface="Arial MT"/>
                <a:cs typeface="Arial MT"/>
              </a:rPr>
              <a:t> to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separate</a:t>
            </a:r>
            <a:r>
              <a:rPr sz="1550" spc="-7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telencephalon.</a:t>
            </a:r>
            <a:endParaRPr sz="1550">
              <a:latin typeface="Arial MT"/>
              <a:cs typeface="Arial MT"/>
            </a:endParaRPr>
          </a:p>
          <a:p>
            <a:pPr marL="596265">
              <a:lnSpc>
                <a:spcPct val="100000"/>
              </a:lnSpc>
              <a:spcBef>
                <a:spcPts val="1200"/>
              </a:spcBef>
            </a:pPr>
            <a:r>
              <a:rPr sz="1550" spc="-20" dirty="0">
                <a:latin typeface="Arial MT"/>
                <a:cs typeface="Arial MT"/>
              </a:rPr>
              <a:t>RN</a:t>
            </a:r>
            <a:r>
              <a:rPr sz="1550" spc="-5" dirty="0">
                <a:latin typeface="Arial MT"/>
                <a:cs typeface="Arial MT"/>
              </a:rPr>
              <a:t>A</a:t>
            </a:r>
            <a:r>
              <a:rPr sz="1550" spc="-17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</a:t>
            </a:r>
            <a:r>
              <a:rPr sz="1550" dirty="0">
                <a:latin typeface="Arial MT"/>
                <a:cs typeface="Arial MT"/>
              </a:rPr>
              <a:t>x</a:t>
            </a:r>
            <a:r>
              <a:rPr sz="1550" spc="-5" dirty="0">
                <a:latin typeface="Arial MT"/>
                <a:cs typeface="Arial MT"/>
              </a:rPr>
              <a:t>tr</a:t>
            </a:r>
            <a:r>
              <a:rPr sz="1550" spc="-15" dirty="0">
                <a:latin typeface="Arial MT"/>
                <a:cs typeface="Arial MT"/>
              </a:rPr>
              <a:t>ac</a:t>
            </a:r>
            <a:r>
              <a:rPr sz="1550" spc="-20" dirty="0">
                <a:latin typeface="Arial MT"/>
                <a:cs typeface="Arial MT"/>
              </a:rPr>
              <a:t>t</a:t>
            </a:r>
            <a:r>
              <a:rPr sz="1550" dirty="0">
                <a:latin typeface="Arial MT"/>
                <a:cs typeface="Arial MT"/>
              </a:rPr>
              <a:t>i</a:t>
            </a:r>
            <a:r>
              <a:rPr sz="1550" spc="-15" dirty="0">
                <a:latin typeface="Arial MT"/>
                <a:cs typeface="Arial MT"/>
              </a:rPr>
              <a:t>o</a:t>
            </a:r>
            <a:r>
              <a:rPr sz="1550" spc="-5" dirty="0">
                <a:latin typeface="Arial MT"/>
                <a:cs typeface="Arial MT"/>
              </a:rPr>
              <a:t>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00183" y="9320294"/>
            <a:ext cx="27343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TRIzol™</a:t>
            </a:r>
            <a:r>
              <a:rPr sz="1550" spc="50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protocol.</a:t>
            </a:r>
            <a:r>
              <a:rPr sz="1550" spc="4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Purification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00183" y="9554984"/>
            <a:ext cx="27425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1178560" algn="l"/>
                <a:tab pos="1722755" algn="l"/>
              </a:tabLst>
            </a:pPr>
            <a:r>
              <a:rPr sz="1550" spc="-10" dirty="0">
                <a:latin typeface="Arial MT"/>
                <a:cs typeface="Arial MT"/>
              </a:rPr>
              <a:t>of	</a:t>
            </a:r>
            <a:r>
              <a:rPr sz="1550" spc="-15" dirty="0">
                <a:latin typeface="Arial MT"/>
                <a:cs typeface="Arial MT"/>
              </a:rPr>
              <a:t>mRNA	</a:t>
            </a:r>
            <a:r>
              <a:rPr sz="1550" spc="-10" dirty="0">
                <a:latin typeface="Arial MT"/>
                <a:cs typeface="Arial MT"/>
              </a:rPr>
              <a:t>and	</a:t>
            </a:r>
            <a:r>
              <a:rPr sz="1550" spc="-15" dirty="0">
                <a:latin typeface="Arial MT"/>
                <a:cs typeface="Arial MT"/>
              </a:rPr>
              <a:t>subsequent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00183" y="9742431"/>
            <a:ext cx="179641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conversion</a:t>
            </a:r>
            <a:r>
              <a:rPr sz="1550" spc="-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cDNA.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87269" y="10112754"/>
            <a:ext cx="16548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20" dirty="0">
                <a:latin typeface="Arial MT"/>
                <a:cs typeface="Arial MT"/>
              </a:rPr>
              <a:t>S</a:t>
            </a:r>
            <a:r>
              <a:rPr sz="1550" spc="-15" dirty="0">
                <a:latin typeface="Arial MT"/>
                <a:cs typeface="Arial MT"/>
              </a:rPr>
              <a:t>equencin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(N</a:t>
            </a:r>
            <a:r>
              <a:rPr sz="1550" spc="-15" dirty="0">
                <a:latin typeface="Arial MT"/>
                <a:cs typeface="Arial MT"/>
              </a:rPr>
              <a:t>G</a:t>
            </a:r>
            <a:r>
              <a:rPr sz="1550" spc="-5" dirty="0">
                <a:latin typeface="Arial MT"/>
                <a:cs typeface="Arial MT"/>
              </a:rPr>
              <a:t>S)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98913" y="10587721"/>
            <a:ext cx="2724785" cy="23495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550" spc="-5" dirty="0">
                <a:latin typeface="Arial MT"/>
                <a:cs typeface="Arial MT"/>
              </a:rPr>
              <a:t>Ion</a:t>
            </a:r>
            <a:r>
              <a:rPr sz="1550" spc="15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Chef,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Ion</a:t>
            </a:r>
            <a:r>
              <a:rPr sz="1550" spc="16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540™</a:t>
            </a:r>
            <a:r>
              <a:rPr sz="1550" spc="18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Chip,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and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Ion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S5</a:t>
            </a:r>
            <a:r>
              <a:rPr sz="1550" spc="-15" dirty="0">
                <a:latin typeface="Arial MT"/>
                <a:cs typeface="Arial MT"/>
              </a:rPr>
              <a:t> GeneStudio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System.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550" spc="-114" dirty="0">
                <a:latin typeface="Arial MT"/>
                <a:cs typeface="Arial MT"/>
              </a:rPr>
              <a:t>F</a:t>
            </a:r>
            <a:r>
              <a:rPr sz="1550" spc="-30" dirty="0">
                <a:latin typeface="Arial MT"/>
                <a:cs typeface="Arial MT"/>
              </a:rPr>
              <a:t>AS</a:t>
            </a:r>
            <a:r>
              <a:rPr sz="1550" spc="-40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Q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fil</a:t>
            </a:r>
            <a:r>
              <a:rPr sz="155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s.</a:t>
            </a:r>
            <a:endParaRPr sz="1550">
              <a:latin typeface="Arial MT"/>
              <a:cs typeface="Arial MT"/>
            </a:endParaRPr>
          </a:p>
          <a:p>
            <a:pPr marL="12700" indent="909319">
              <a:lnSpc>
                <a:spcPct val="100000"/>
              </a:lnSpc>
              <a:spcBef>
                <a:spcPts val="1010"/>
              </a:spcBef>
            </a:pPr>
            <a:r>
              <a:rPr sz="1550" spc="-5" dirty="0">
                <a:latin typeface="Arial MT"/>
                <a:cs typeface="Arial MT"/>
              </a:rPr>
              <a:t>Filtration</a:t>
            </a:r>
            <a:endParaRPr sz="1550">
              <a:latin typeface="Arial MT"/>
              <a:cs typeface="Arial MT"/>
            </a:endParaRPr>
          </a:p>
          <a:p>
            <a:pPr marL="12700" marR="713740">
              <a:lnSpc>
                <a:spcPct val="99000"/>
              </a:lnSpc>
              <a:spcBef>
                <a:spcPts val="1100"/>
              </a:spcBef>
            </a:pPr>
            <a:r>
              <a:rPr sz="1550" spc="-5" dirty="0">
                <a:latin typeface="Arial MT"/>
                <a:cs typeface="Arial MT"/>
              </a:rPr>
              <a:t>Software </a:t>
            </a:r>
            <a:r>
              <a:rPr sz="1550" spc="-40" dirty="0">
                <a:latin typeface="Arial MT"/>
                <a:cs typeface="Arial MT"/>
              </a:rPr>
              <a:t>FASTQC. 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Soft</a:t>
            </a:r>
            <a:r>
              <a:rPr sz="1550" spc="-35" dirty="0">
                <a:latin typeface="Arial MT"/>
                <a:cs typeface="Arial MT"/>
              </a:rPr>
              <a:t>w</a:t>
            </a:r>
            <a:r>
              <a:rPr sz="1550" spc="-5" dirty="0">
                <a:latin typeface="Arial MT"/>
                <a:cs typeface="Arial MT"/>
              </a:rPr>
              <a:t>are</a:t>
            </a:r>
            <a:r>
              <a:rPr sz="1550" spc="-90" dirty="0">
                <a:latin typeface="Arial MT"/>
                <a:cs typeface="Arial MT"/>
              </a:rPr>
              <a:t> </a:t>
            </a:r>
            <a:r>
              <a:rPr sz="1550" spc="-135" dirty="0">
                <a:latin typeface="Arial MT"/>
                <a:cs typeface="Arial MT"/>
              </a:rPr>
              <a:t>T</a:t>
            </a:r>
            <a:r>
              <a:rPr sz="1550" spc="-5" dirty="0">
                <a:latin typeface="Arial MT"/>
                <a:cs typeface="Arial MT"/>
              </a:rPr>
              <a:t>ri</a:t>
            </a:r>
            <a:r>
              <a:rPr sz="1550" spc="-15" dirty="0">
                <a:latin typeface="Arial MT"/>
                <a:cs typeface="Arial MT"/>
              </a:rPr>
              <a:t>mm</a:t>
            </a:r>
            <a:r>
              <a:rPr sz="1550" spc="-5" dirty="0">
                <a:latin typeface="Arial MT"/>
                <a:cs typeface="Arial MT"/>
              </a:rPr>
              <a:t>omat</a:t>
            </a:r>
            <a:r>
              <a:rPr sz="1550" spc="5" dirty="0">
                <a:latin typeface="Arial MT"/>
                <a:cs typeface="Arial MT"/>
              </a:rPr>
              <a:t>i</a:t>
            </a:r>
            <a:r>
              <a:rPr sz="1550" spc="-15" dirty="0">
                <a:latin typeface="Arial MT"/>
                <a:cs typeface="Arial MT"/>
              </a:rPr>
              <a:t>c</a:t>
            </a:r>
            <a:r>
              <a:rPr sz="1550" spc="-5" dirty="0">
                <a:latin typeface="Arial MT"/>
                <a:cs typeface="Arial MT"/>
              </a:rPr>
              <a:t>.  </a:t>
            </a:r>
            <a:r>
              <a:rPr sz="1550" spc="-235" dirty="0">
                <a:latin typeface="Arial MT"/>
                <a:cs typeface="Arial MT"/>
              </a:rPr>
              <a:t>T</a:t>
            </a:r>
            <a:r>
              <a:rPr sz="1550" spc="-50" dirty="0">
                <a:latin typeface="Arial MT"/>
                <a:cs typeface="Arial MT"/>
              </a:rPr>
              <a:t>abl</a:t>
            </a:r>
            <a:r>
              <a:rPr sz="1550" spc="-5" dirty="0">
                <a:latin typeface="Arial MT"/>
                <a:cs typeface="Arial MT"/>
              </a:rPr>
              <a:t>e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PHREAD</a:t>
            </a:r>
            <a:r>
              <a:rPr sz="1550" spc="-5" dirty="0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  <a:p>
            <a:pPr marL="595630">
              <a:lnSpc>
                <a:spcPct val="100000"/>
              </a:lnSpc>
              <a:spcBef>
                <a:spcPts val="1270"/>
              </a:spcBef>
            </a:pPr>
            <a:r>
              <a:rPr sz="1550" spc="-45" dirty="0">
                <a:latin typeface="Arial MT"/>
                <a:cs typeface="Arial MT"/>
              </a:rPr>
              <a:t>V</a:t>
            </a:r>
            <a:r>
              <a:rPr sz="1550" spc="-15" dirty="0">
                <a:latin typeface="Arial MT"/>
                <a:cs typeface="Arial MT"/>
              </a:rPr>
              <a:t>i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a</a:t>
            </a:r>
            <a:r>
              <a:rPr sz="1550" spc="-5" dirty="0">
                <a:latin typeface="Arial MT"/>
                <a:cs typeface="Arial MT"/>
              </a:rPr>
              <a:t>l</a:t>
            </a:r>
            <a:r>
              <a:rPr sz="1550" spc="-9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Ident</a:t>
            </a:r>
            <a:r>
              <a:rPr sz="1550" spc="-15" dirty="0">
                <a:latin typeface="Arial MT"/>
                <a:cs typeface="Arial MT"/>
              </a:rPr>
              <a:t>i</a:t>
            </a:r>
            <a:r>
              <a:rPr sz="1550" spc="-20" dirty="0">
                <a:latin typeface="Arial MT"/>
                <a:cs typeface="Arial MT"/>
              </a:rPr>
              <a:t>f</a:t>
            </a:r>
            <a:r>
              <a:rPr sz="1550" spc="-5" dirty="0">
                <a:latin typeface="Arial MT"/>
                <a:cs typeface="Arial MT"/>
              </a:rPr>
              <a:t>ica</a:t>
            </a:r>
            <a:r>
              <a:rPr sz="1550" spc="-15" dirty="0">
                <a:latin typeface="Arial MT"/>
                <a:cs typeface="Arial MT"/>
              </a:rPr>
              <a:t>ti</a:t>
            </a:r>
            <a:r>
              <a:rPr sz="1550" spc="-5" dirty="0">
                <a:latin typeface="Arial MT"/>
                <a:cs typeface="Arial MT"/>
              </a:rPr>
              <a:t>on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6090" y="13109243"/>
            <a:ext cx="1666875" cy="746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50">
              <a:lnSpc>
                <a:spcPct val="101899"/>
              </a:lnSpc>
              <a:spcBef>
                <a:spcPts val="60"/>
              </a:spcBef>
            </a:pP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eadin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VI</a:t>
            </a:r>
            <a:r>
              <a:rPr sz="1550" spc="-45" dirty="0">
                <a:latin typeface="Arial MT"/>
                <a:cs typeface="Arial MT"/>
              </a:rPr>
              <a:t>R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-20" dirty="0">
                <a:latin typeface="Arial MT"/>
                <a:cs typeface="Arial MT"/>
              </a:rPr>
              <a:t>US</a:t>
            </a:r>
            <a:r>
              <a:rPr sz="1550" spc="-15" dirty="0">
                <a:latin typeface="Arial MT"/>
                <a:cs typeface="Arial MT"/>
              </a:rPr>
              <a:t>2</a:t>
            </a:r>
            <a:r>
              <a:rPr sz="1550" spc="-5" dirty="0">
                <a:latin typeface="Arial MT"/>
                <a:cs typeface="Arial MT"/>
              </a:rPr>
              <a:t>.  </a:t>
            </a:r>
            <a:r>
              <a:rPr sz="1550" spc="-15" dirty="0">
                <a:latin typeface="Arial MT"/>
                <a:cs typeface="Arial MT"/>
              </a:rPr>
              <a:t>NCBI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database.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-15" dirty="0">
                <a:latin typeface="Arial MT"/>
                <a:cs typeface="Arial MT"/>
              </a:rPr>
              <a:t>eadin</a:t>
            </a:r>
            <a:r>
              <a:rPr sz="1550" spc="-5" dirty="0">
                <a:latin typeface="Arial MT"/>
                <a:cs typeface="Arial MT"/>
              </a:rPr>
              <a:t>g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VI</a:t>
            </a:r>
            <a:r>
              <a:rPr sz="1550" spc="-45" dirty="0">
                <a:latin typeface="Arial MT"/>
                <a:cs typeface="Arial MT"/>
              </a:rPr>
              <a:t>R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-20" dirty="0">
                <a:latin typeface="Arial MT"/>
                <a:cs typeface="Arial MT"/>
              </a:rPr>
              <a:t>US</a:t>
            </a:r>
            <a:r>
              <a:rPr sz="1550" spc="-15" dirty="0">
                <a:latin typeface="Arial MT"/>
                <a:cs typeface="Arial MT"/>
              </a:rPr>
              <a:t>1</a:t>
            </a:r>
            <a:r>
              <a:rPr sz="1550" spc="-5" dirty="0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86871" y="6185408"/>
            <a:ext cx="699770" cy="147955"/>
          </a:xfrm>
          <a:prstGeom prst="rect">
            <a:avLst/>
          </a:prstGeom>
          <a:solidFill>
            <a:srgbClr val="E8D2AC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165"/>
              </a:lnSpc>
            </a:pPr>
            <a:r>
              <a:rPr sz="1050" spc="-5" dirty="0">
                <a:latin typeface="Tahoma"/>
                <a:cs typeface="Tahoma"/>
              </a:rPr>
              <a:t>Family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746992" y="6181188"/>
            <a:ext cx="737870" cy="186055"/>
            <a:chOff x="11746992" y="6181188"/>
            <a:chExt cx="737870" cy="186055"/>
          </a:xfrm>
        </p:grpSpPr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6992" y="6181188"/>
              <a:ext cx="737300" cy="1855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766804" y="6191554"/>
              <a:ext cx="701040" cy="147955"/>
            </a:xfrm>
            <a:custGeom>
              <a:avLst/>
              <a:gdLst/>
              <a:ahLst/>
              <a:cxnLst/>
              <a:rect l="l" t="t" r="r" b="b"/>
              <a:pathLst>
                <a:path w="701040" h="147954">
                  <a:moveTo>
                    <a:pt x="700318" y="351"/>
                  </a:moveTo>
                  <a:lnTo>
                    <a:pt x="-297" y="351"/>
                  </a:lnTo>
                  <a:lnTo>
                    <a:pt x="-297" y="147744"/>
                  </a:lnTo>
                  <a:lnTo>
                    <a:pt x="700318" y="147744"/>
                  </a:lnTo>
                  <a:lnTo>
                    <a:pt x="700318" y="351"/>
                  </a:lnTo>
                  <a:close/>
                </a:path>
              </a:pathLst>
            </a:custGeom>
            <a:solidFill>
              <a:srgbClr val="D2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66804" y="6191554"/>
            <a:ext cx="70104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05"/>
              </a:lnSpc>
            </a:pPr>
            <a:r>
              <a:rPr sz="1050" dirty="0">
                <a:latin typeface="Tahoma"/>
                <a:cs typeface="Tahoma"/>
              </a:rPr>
              <a:t>Genus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941807" y="6186932"/>
            <a:ext cx="701040" cy="173990"/>
          </a:xfrm>
          <a:prstGeom prst="rect">
            <a:avLst/>
          </a:prstGeom>
          <a:solidFill>
            <a:srgbClr val="C2D4D4"/>
          </a:solidFill>
          <a:ln w="11819">
            <a:solidFill>
              <a:srgbClr val="ACC8B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55"/>
              </a:spcBef>
            </a:pPr>
            <a:r>
              <a:rPr sz="1050" dirty="0">
                <a:latin typeface="Tahoma"/>
                <a:cs typeface="Tahoma"/>
              </a:rPr>
              <a:t>Name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4119860" y="6136993"/>
            <a:ext cx="638810" cy="323215"/>
            <a:chOff x="14119860" y="6136993"/>
            <a:chExt cx="638810" cy="323215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9860" y="6193379"/>
              <a:ext cx="638182" cy="16728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02156" y="6136993"/>
              <a:ext cx="473592" cy="32273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4139672" y="6203695"/>
              <a:ext cx="600710" cy="129539"/>
            </a:xfrm>
            <a:custGeom>
              <a:avLst/>
              <a:gdLst/>
              <a:ahLst/>
              <a:cxnLst/>
              <a:rect l="l" t="t" r="r" b="b"/>
              <a:pathLst>
                <a:path w="600709" h="129539">
                  <a:moveTo>
                    <a:pt x="600007" y="351"/>
                  </a:moveTo>
                  <a:lnTo>
                    <a:pt x="-357" y="351"/>
                  </a:lnTo>
                  <a:lnTo>
                    <a:pt x="-357" y="129507"/>
                  </a:lnTo>
                  <a:lnTo>
                    <a:pt x="600007" y="129507"/>
                  </a:lnTo>
                  <a:lnTo>
                    <a:pt x="600007" y="351"/>
                  </a:lnTo>
                  <a:close/>
                </a:path>
              </a:pathLst>
            </a:custGeom>
            <a:solidFill>
              <a:srgbClr val="FFC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4139671" y="6203696"/>
            <a:ext cx="60071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000"/>
              </a:lnSpc>
            </a:pPr>
            <a:r>
              <a:rPr sz="1050" dirty="0">
                <a:latin typeface="Tahoma"/>
                <a:cs typeface="Tahoma"/>
              </a:rPr>
              <a:t>Host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443716" y="15227424"/>
            <a:ext cx="1878755" cy="1880492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6233383" y="6403178"/>
            <a:ext cx="3218180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latin typeface="Arial MT"/>
                <a:cs typeface="Arial MT"/>
              </a:rPr>
              <a:t>Collection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Perfusion</a:t>
            </a:r>
            <a:endParaRPr sz="1550" dirty="0">
              <a:latin typeface="Arial MT"/>
              <a:cs typeface="Arial MT"/>
            </a:endParaRPr>
          </a:p>
          <a:p>
            <a:pPr marL="12700" marR="5080" algn="just">
              <a:lnSpc>
                <a:spcPct val="99000"/>
              </a:lnSpc>
              <a:spcBef>
                <a:spcPts val="1235"/>
              </a:spcBef>
            </a:pPr>
            <a:r>
              <a:rPr sz="1550" spc="-10" dirty="0">
                <a:latin typeface="Arial MT"/>
                <a:cs typeface="Arial MT"/>
              </a:rPr>
              <a:t>Collection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was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conducted</a:t>
            </a:r>
            <a:r>
              <a:rPr sz="1550" spc="-10" dirty="0">
                <a:latin typeface="Arial MT"/>
                <a:cs typeface="Arial MT"/>
              </a:rPr>
              <a:t> using</a:t>
            </a:r>
            <a:r>
              <a:rPr sz="1550" spc="-5" dirty="0">
                <a:latin typeface="Arial MT"/>
                <a:cs typeface="Arial MT"/>
              </a:rPr>
              <a:t> a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mist </a:t>
            </a:r>
            <a:r>
              <a:rPr sz="1550" spc="-10" dirty="0">
                <a:latin typeface="Arial MT"/>
                <a:cs typeface="Arial MT"/>
              </a:rPr>
              <a:t>net, followed </a:t>
            </a:r>
            <a:r>
              <a:rPr sz="1550" spc="-5" dirty="0">
                <a:latin typeface="Arial MT"/>
                <a:cs typeface="Arial MT"/>
              </a:rPr>
              <a:t>by </a:t>
            </a:r>
            <a:r>
              <a:rPr sz="1550" spc="-15" dirty="0">
                <a:latin typeface="Arial MT"/>
                <a:cs typeface="Arial MT"/>
              </a:rPr>
              <a:t>perfusion with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lang="pt-BR" sz="1550" spc="-15">
                <a:latin typeface="Arial MT"/>
                <a:cs typeface="Arial MT"/>
              </a:rPr>
              <a:t>saline</a:t>
            </a:r>
            <a:r>
              <a:rPr sz="155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and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RNA</a:t>
            </a:r>
            <a:r>
              <a:rPr sz="1550" spc="-9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Later.</a:t>
            </a:r>
            <a:endParaRPr sz="1550" dirty="0">
              <a:latin typeface="Arial MT"/>
              <a:cs typeface="Arial MT"/>
            </a:endParaRPr>
          </a:p>
          <a:p>
            <a:pPr marL="944244">
              <a:lnSpc>
                <a:spcPct val="100000"/>
              </a:lnSpc>
              <a:spcBef>
                <a:spcPts val="1140"/>
              </a:spcBef>
            </a:pPr>
            <a:r>
              <a:rPr sz="1550" spc="-15" dirty="0">
                <a:latin typeface="Arial MT"/>
                <a:cs typeface="Arial MT"/>
              </a:rPr>
              <a:t>Craniotomy</a:t>
            </a:r>
            <a:endParaRPr sz="1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Personalizar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Tahoma</vt:lpstr>
      <vt:lpstr>Office Theme</vt:lpstr>
      <vt:lpstr>Viral Ecology of Long-Distance Migratory Birds in the  Coastal Amazon During the Wintering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1</cp:revision>
  <dcterms:created xsi:type="dcterms:W3CDTF">2024-10-17T17:54:13Z</dcterms:created>
  <dcterms:modified xsi:type="dcterms:W3CDTF">2024-10-17T17:55:27Z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</Properties>
</file>