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</p:sldIdLst>
  <p:sldSz cy="43200625" cx="32399275"/>
  <p:notesSz cx="6858000" cy="90281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g5R4epxMMynteuWmdqwMK8GTtA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7" orient="horz"/>
        <p:guide pos="102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60588" y="677863"/>
            <a:ext cx="2536825" cy="338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2160588" y="677863"/>
            <a:ext cx="2536825" cy="338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350860" y="30240447"/>
            <a:ext cx="19439573" cy="3570598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9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/>
          <p:nvPr>
            <p:ph idx="2" type="pic"/>
          </p:nvPr>
        </p:nvSpPr>
        <p:spPr>
          <a:xfrm>
            <a:off x="6350860" y="3860239"/>
            <a:ext cx="19439573" cy="25920383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6350860" y="33811046"/>
            <a:ext cx="19439573" cy="506952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1pPr>
            <a:lvl2pPr indent="-228600" lvl="1" marL="9144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4"/>
              <a:buFont typeface="Times New Roman"/>
              <a:buNone/>
              <a:defRPr sz="1134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5"/>
              <a:buFont typeface="Times New Roman"/>
              <a:buNone/>
              <a:defRPr sz="945"/>
            </a:lvl3pPr>
            <a:lvl4pPr indent="-228600" lvl="3" marL="18288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4pPr>
            <a:lvl5pPr indent="-228600" lvl="4" marL="22860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5pPr>
            <a:lvl6pPr indent="-228600" lvl="5" marL="27432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6pPr>
            <a:lvl7pPr indent="-228600" lvl="6" marL="32004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7pPr>
            <a:lvl8pPr indent="-228600" lvl="7" marL="36576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8pPr>
            <a:lvl9pPr indent="-228600" lvl="8" marL="41148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3238635" y="11667270"/>
            <a:ext cx="25922019" cy="27542395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 rot="5400000">
            <a:off x="9248163" y="17676797"/>
            <a:ext cx="34560510" cy="6884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-4595033" y="10862447"/>
            <a:ext cx="34560510" cy="2051354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2429947" y="13420017"/>
            <a:ext cx="27539395" cy="926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4859893" y="24480362"/>
            <a:ext cx="22679502" cy="1104070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3553"/>
              </a:spcBef>
              <a:spcAft>
                <a:spcPts val="0"/>
              </a:spcAft>
              <a:buClr>
                <a:schemeClr val="dk1"/>
              </a:buClr>
              <a:buSzPts val="17764"/>
              <a:buFont typeface="Times New Roman"/>
              <a:buNone/>
              <a:defRPr/>
            </a:lvl1pPr>
            <a:lvl2pPr lvl="1" algn="ctr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2"/>
              <a:buFont typeface="Times New Roman"/>
              <a:buNone/>
              <a:defRPr/>
            </a:lvl2pPr>
            <a:lvl3pPr lvl="2" algn="ctr">
              <a:spcBef>
                <a:spcPts val="2646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Times New Roman"/>
              <a:buNone/>
              <a:defRPr/>
            </a:lvl3pPr>
            <a:lvl4pPr lvl="3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4pPr>
            <a:lvl5pPr lvl="4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5pPr>
            <a:lvl6pPr lvl="5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6pPr>
            <a:lvl7pPr lvl="6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7pPr>
            <a:lvl8pPr lvl="7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8pPr>
            <a:lvl9pPr lvl="8" algn="ctr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428447" y="12477458"/>
            <a:ext cx="27542395" cy="25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558944" y="27759683"/>
            <a:ext cx="27539395" cy="858121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8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558944" y="18309544"/>
            <a:ext cx="27539395" cy="9450139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None/>
              <a:defRPr sz="189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None/>
              <a:defRPr sz="1701"/>
            </a:lvl2pPr>
            <a:lvl3pPr indent="-228600" lvl="2" marL="13716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sz="1512"/>
            </a:lvl3pPr>
            <a:lvl4pPr indent="-228600" lvl="3" marL="18288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4pPr>
            <a:lvl5pPr indent="-228600" lvl="4" marL="22860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5pPr>
            <a:lvl6pPr indent="-228600" lvl="5" marL="27432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6pPr>
            <a:lvl7pPr indent="-228600" lvl="6" marL="32004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7pPr>
            <a:lvl8pPr indent="-228600" lvl="7" marL="3657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8pPr>
            <a:lvl9pPr indent="-228600" lvl="8" marL="41148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428448" y="12477458"/>
            <a:ext cx="13699198" cy="25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96621" lvl="0" marL="457200" algn="l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2646"/>
              <a:buFont typeface="Times New Roman"/>
              <a:buChar char="•"/>
              <a:defRPr sz="2646"/>
            </a:lvl1pPr>
            <a:lvl2pPr indent="-372618" lvl="1" marL="9144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Char char="–"/>
              <a:defRPr sz="2268"/>
            </a:lvl2pPr>
            <a:lvl3pPr indent="-348614" lvl="2" marL="13716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•"/>
              <a:defRPr sz="1890"/>
            </a:lvl3pPr>
            <a:lvl4pPr indent="-336613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–"/>
              <a:defRPr sz="1701"/>
            </a:lvl4pPr>
            <a:lvl5pPr indent="-336613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5pPr>
            <a:lvl6pPr indent="-336613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6pPr>
            <a:lvl7pPr indent="-336613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7pPr>
            <a:lvl8pPr indent="-336613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8pPr>
            <a:lvl9pPr indent="-336613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16271643" y="12477458"/>
            <a:ext cx="13699199" cy="25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96621" lvl="0" marL="457200" algn="l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2646"/>
              <a:buFont typeface="Times New Roman"/>
              <a:buChar char="•"/>
              <a:defRPr sz="2646"/>
            </a:lvl1pPr>
            <a:lvl2pPr indent="-372618" lvl="1" marL="9144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Char char="–"/>
              <a:defRPr sz="2268"/>
            </a:lvl2pPr>
            <a:lvl3pPr indent="-348614" lvl="2" marL="13716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•"/>
              <a:defRPr sz="1890"/>
            </a:lvl3pPr>
            <a:lvl4pPr indent="-336613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–"/>
              <a:defRPr sz="1701"/>
            </a:lvl4pPr>
            <a:lvl5pPr indent="-336613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5pPr>
            <a:lvl6pPr indent="-336613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6pPr>
            <a:lvl7pPr indent="-336613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7pPr>
            <a:lvl8pPr indent="-336613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8pPr>
            <a:lvl9pPr indent="-336613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»"/>
              <a:defRPr sz="1701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619965" y="1729663"/>
            <a:ext cx="29159359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619965" y="9669416"/>
            <a:ext cx="14315685" cy="4030423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None/>
              <a:defRPr b="1" sz="2268"/>
            </a:lvl1pPr>
            <a:lvl2pPr indent="-228600" lvl="1" marL="9144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None/>
              <a:defRPr b="1" sz="189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None/>
              <a:defRPr b="1" sz="1701"/>
            </a:lvl3pPr>
            <a:lvl4pPr indent="-228600" lvl="3" marL="1828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4pPr>
            <a:lvl5pPr indent="-228600" lvl="4" marL="22860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5pPr>
            <a:lvl6pPr indent="-228600" lvl="5" marL="27432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6pPr>
            <a:lvl7pPr indent="-228600" lvl="6" marL="32004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7pPr>
            <a:lvl8pPr indent="-228600" lvl="7" marL="36576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8pPr>
            <a:lvl9pPr indent="-228600" lvl="8" marL="4114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1619965" y="13699839"/>
            <a:ext cx="14315685" cy="24891095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72618" lvl="0" marL="4572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Char char="•"/>
              <a:defRPr sz="2268"/>
            </a:lvl1pPr>
            <a:lvl2pPr indent="-348615" lvl="1" marL="9144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–"/>
              <a:defRPr sz="1890"/>
            </a:lvl2pPr>
            <a:lvl3pPr indent="-336613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•"/>
              <a:defRPr sz="1701"/>
            </a:lvl3pPr>
            <a:lvl4pPr indent="-324611" lvl="3" marL="1828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–"/>
              <a:defRPr sz="1512"/>
            </a:lvl4pPr>
            <a:lvl5pPr indent="-324611" lvl="4" marL="22860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5pPr>
            <a:lvl6pPr indent="-324611" lvl="5" marL="27432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6pPr>
            <a:lvl7pPr indent="-324611" lvl="6" marL="32004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7pPr>
            <a:lvl8pPr indent="-324611" lvl="7" marL="36576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8pPr>
            <a:lvl9pPr indent="-324611" lvl="8" marL="4114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6459139" y="9669416"/>
            <a:ext cx="14320185" cy="4030423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None/>
              <a:defRPr b="1" sz="2268"/>
            </a:lvl1pPr>
            <a:lvl2pPr indent="-228600" lvl="1" marL="9144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None/>
              <a:defRPr b="1" sz="189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None/>
              <a:defRPr b="1" sz="1701"/>
            </a:lvl3pPr>
            <a:lvl4pPr indent="-228600" lvl="3" marL="1828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4pPr>
            <a:lvl5pPr indent="-228600" lvl="4" marL="22860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5pPr>
            <a:lvl6pPr indent="-228600" lvl="5" marL="27432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6pPr>
            <a:lvl7pPr indent="-228600" lvl="6" marL="32004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7pPr>
            <a:lvl8pPr indent="-228600" lvl="7" marL="36576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8pPr>
            <a:lvl9pPr indent="-228600" lvl="8" marL="4114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None/>
              <a:defRPr b="1" sz="1512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16459139" y="13699839"/>
            <a:ext cx="14320185" cy="24891095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72618" lvl="0" marL="4572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Char char="•"/>
              <a:defRPr sz="2268"/>
            </a:lvl1pPr>
            <a:lvl2pPr indent="-348615" lvl="1" marL="9144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–"/>
              <a:defRPr sz="1890"/>
            </a:lvl2pPr>
            <a:lvl3pPr indent="-336613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1"/>
              <a:buFont typeface="Times New Roman"/>
              <a:buChar char="•"/>
              <a:defRPr sz="1701"/>
            </a:lvl3pPr>
            <a:lvl4pPr indent="-324611" lvl="3" marL="1828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–"/>
              <a:defRPr sz="1512"/>
            </a:lvl4pPr>
            <a:lvl5pPr indent="-324611" lvl="4" marL="22860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5pPr>
            <a:lvl6pPr indent="-324611" lvl="5" marL="27432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6pPr>
            <a:lvl7pPr indent="-324611" lvl="6" marL="32004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7pPr>
            <a:lvl8pPr indent="-324611" lvl="7" marL="36576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8pPr>
            <a:lvl9pPr indent="-324611" lvl="8" marL="4114800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512"/>
              <a:buFont typeface="Times New Roman"/>
              <a:buChar char="»"/>
              <a:defRPr sz="1512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19965" y="1719845"/>
            <a:ext cx="10658766" cy="7319562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9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2667222" y="1719844"/>
            <a:ext cx="18112101" cy="36871090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420624" lvl="0" marL="457200" algn="l"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024"/>
              <a:buFont typeface="Times New Roman"/>
              <a:buChar char="•"/>
              <a:defRPr sz="3024"/>
            </a:lvl1pPr>
            <a:lvl2pPr indent="-396621" lvl="1" marL="914400" algn="l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2646"/>
              <a:buFont typeface="Times New Roman"/>
              <a:buChar char="–"/>
              <a:defRPr sz="2646"/>
            </a:lvl2pPr>
            <a:lvl3pPr indent="-372617" lvl="2" marL="1371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68"/>
              <a:buFont typeface="Times New Roman"/>
              <a:buChar char="•"/>
              <a:defRPr sz="2268"/>
            </a:lvl3pPr>
            <a:lvl4pPr indent="-348614" lvl="3" marL="18288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–"/>
              <a:defRPr sz="1890"/>
            </a:lvl4pPr>
            <a:lvl5pPr indent="-348614" lvl="4" marL="22860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»"/>
              <a:defRPr sz="1890"/>
            </a:lvl5pPr>
            <a:lvl6pPr indent="-348614" lvl="5" marL="27432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»"/>
              <a:defRPr sz="1890"/>
            </a:lvl6pPr>
            <a:lvl7pPr indent="-348614" lvl="6" marL="32004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»"/>
              <a:defRPr sz="1890"/>
            </a:lvl7pPr>
            <a:lvl8pPr indent="-348615" lvl="7" marL="36576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»"/>
              <a:defRPr sz="1890"/>
            </a:lvl8pPr>
            <a:lvl9pPr indent="-348615" lvl="8" marL="4114800" algn="l"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1890"/>
              <a:buFont typeface="Times New Roman"/>
              <a:buChar char="»"/>
              <a:defRPr sz="189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1619965" y="9039407"/>
            <a:ext cx="10658766" cy="2955152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3"/>
              <a:buFont typeface="Times New Roman"/>
              <a:buNone/>
              <a:defRPr sz="1323"/>
            </a:lvl1pPr>
            <a:lvl2pPr indent="-228600" lvl="1" marL="914400" algn="l"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34"/>
              <a:buFont typeface="Times New Roman"/>
              <a:buNone/>
              <a:defRPr sz="1134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945"/>
              <a:buFont typeface="Times New Roman"/>
              <a:buNone/>
              <a:defRPr sz="945"/>
            </a:lvl3pPr>
            <a:lvl4pPr indent="-228600" lvl="3" marL="18288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4pPr>
            <a:lvl5pPr indent="-228600" lvl="4" marL="22860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5pPr>
            <a:lvl6pPr indent="-228600" lvl="5" marL="27432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6pPr>
            <a:lvl7pPr indent="-228600" lvl="6" marL="32004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7pPr>
            <a:lvl8pPr indent="-228600" lvl="7" marL="36576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8pPr>
            <a:lvl9pPr indent="-228600" lvl="8" marL="411480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850"/>
              <a:buFont typeface="Times New Roman"/>
              <a:buNone/>
              <a:defRPr sz="85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428447" y="12477458"/>
            <a:ext cx="27542395" cy="25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1356614" lvl="0" marL="457200" marR="0" rtl="0" algn="l">
              <a:spcBef>
                <a:spcPts val="3553"/>
              </a:spcBef>
              <a:spcAft>
                <a:spcPts val="0"/>
              </a:spcAft>
              <a:buClr>
                <a:schemeClr val="dk1"/>
              </a:buClr>
              <a:buSzPts val="17764"/>
              <a:buFont typeface="Times New Roman"/>
              <a:buChar char="•"/>
              <a:defRPr b="0" i="0" sz="1776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06627" lvl="1" marL="9144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2"/>
              <a:buFont typeface="Times New Roman"/>
              <a:buChar char="–"/>
              <a:defRPr b="0" i="0" sz="154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68641" lvl="2" marL="1371600" marR="0" rtl="0" algn="l">
              <a:spcBef>
                <a:spcPts val="2646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Times New Roman"/>
              <a:buChar char="•"/>
              <a:defRPr b="0" i="0" sz="1322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930592" lvl="3" marL="18288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–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930592" lvl="4" marL="22860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930592" lvl="5" marL="27432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930592" lvl="6" marL="32004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930592" lvl="7" marL="36576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930592" lvl="8" marL="41148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765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2428447" y="3838966"/>
            <a:ext cx="27542395" cy="72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1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428447" y="12477458"/>
            <a:ext cx="27542395" cy="25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1356614" lvl="0" marL="457200" marR="0" rtl="0" algn="l">
              <a:spcBef>
                <a:spcPts val="3553"/>
              </a:spcBef>
              <a:spcAft>
                <a:spcPts val="0"/>
              </a:spcAft>
              <a:buClr>
                <a:schemeClr val="dk1"/>
              </a:buClr>
              <a:buSzPts val="17764"/>
              <a:buFont typeface="Times New Roman"/>
              <a:buChar char="•"/>
              <a:defRPr b="0" i="0" sz="1776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06627" lvl="1" marL="9144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2"/>
              <a:buFont typeface="Times New Roman"/>
              <a:buChar char="–"/>
              <a:defRPr b="0" i="0" sz="154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68641" lvl="2" marL="1371600" marR="0" rtl="0" algn="l">
              <a:spcBef>
                <a:spcPts val="2646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Times New Roman"/>
              <a:buChar char="•"/>
              <a:defRPr b="0" i="0" sz="1322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930592" lvl="3" marL="18288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–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930592" lvl="4" marL="22860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930592" lvl="5" marL="27432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930592" lvl="6" marL="32004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930592" lvl="7" marL="36576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930592" lvl="8" marL="4114800" marR="0" rtl="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5"/>
              <a:buFont typeface="Times New Roman"/>
              <a:buChar char="»"/>
              <a:defRPr b="0" i="0" sz="110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428447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1069757" y="39361672"/>
            <a:ext cx="10259775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65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23217991" y="39361672"/>
            <a:ext cx="6752852" cy="28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7654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jpg"/><Relationship Id="rId11" Type="http://schemas.openxmlformats.org/officeDocument/2006/relationships/image" Target="../media/image1.png"/><Relationship Id="rId22" Type="http://schemas.openxmlformats.org/officeDocument/2006/relationships/image" Target="../media/image18.png"/><Relationship Id="rId10" Type="http://schemas.openxmlformats.org/officeDocument/2006/relationships/image" Target="../media/image2.png"/><Relationship Id="rId21" Type="http://schemas.openxmlformats.org/officeDocument/2006/relationships/image" Target="../media/image9.jpg"/><Relationship Id="rId13" Type="http://schemas.openxmlformats.org/officeDocument/2006/relationships/image" Target="../media/image13.png"/><Relationship Id="rId24" Type="http://schemas.openxmlformats.org/officeDocument/2006/relationships/image" Target="../media/image16.png"/><Relationship Id="rId12" Type="http://schemas.openxmlformats.org/officeDocument/2006/relationships/image" Target="../media/image8.png"/><Relationship Id="rId23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5" Type="http://schemas.openxmlformats.org/officeDocument/2006/relationships/image" Target="../media/image10.png"/><Relationship Id="rId14" Type="http://schemas.openxmlformats.org/officeDocument/2006/relationships/image" Target="../media/image11.png"/><Relationship Id="rId17" Type="http://schemas.openxmlformats.org/officeDocument/2006/relationships/image" Target="../media/image7.png"/><Relationship Id="rId16" Type="http://schemas.openxmlformats.org/officeDocument/2006/relationships/image" Target="../media/image12.png"/><Relationship Id="rId5" Type="http://schemas.openxmlformats.org/officeDocument/2006/relationships/image" Target="../media/image15.png"/><Relationship Id="rId19" Type="http://schemas.openxmlformats.org/officeDocument/2006/relationships/image" Target="../media/image20.jpg"/><Relationship Id="rId6" Type="http://schemas.openxmlformats.org/officeDocument/2006/relationships/image" Target="../media/image3.png"/><Relationship Id="rId18" Type="http://schemas.openxmlformats.org/officeDocument/2006/relationships/image" Target="../media/image19.jp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724288" y="11735223"/>
            <a:ext cx="10097777" cy="264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25" spcFirstLastPara="1" rIns="96525" wrap="square" tIns="482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 de conhecimento/Subárea: 02 Ciência biológicas / fisiologia e imunologia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ODS vinculado(s): ODS14: Vida na água - Conservação e uso sustentável dos oceanos, dos mares, e dos recursos marinhos para o desenvolvimento sustentável. 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1365348" y="10299220"/>
            <a:ext cx="9323788" cy="1133787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6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Coleta de sangue e preparação das amostras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448698" y="8092204"/>
            <a:ext cx="30074339" cy="172601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50" spcFirstLastPara="1" rIns="82050" wrap="square" tIns="41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87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Flávia Ribeiro dos Santos (IFPA), Andressa Nayha do Carmo Reis (IFPA); Patrick Douglas Corrêa Pereira (McGill); Mauro André Damasceno de Melo (IFPA), Nara Gyzely Morais Magalhães (SEDUC); Cristovam Guerreiro Diniz</a:t>
            </a:r>
            <a:r>
              <a:rPr b="0" i="0" lang="pt-BR" sz="387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t-BR" sz="387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(IFPA)</a:t>
            </a:r>
            <a:endParaRPr b="0" i="0" sz="387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92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 correspondente: </a:t>
            </a:r>
            <a:r>
              <a:rPr b="0" i="0" lang="pt-BR" sz="292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santosflavia814@gmail.com</a:t>
            </a:r>
            <a:endParaRPr b="1" i="0" sz="2929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38482" y="10291371"/>
            <a:ext cx="10097778" cy="1244674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6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 temática e ODS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-55119" y="5770283"/>
            <a:ext cx="31764770" cy="218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3425" lIns="86850" spcFirstLastPara="1" rIns="86850" wrap="square" tIns="43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8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EFEITOS DO EXERCÍCIO FÍSICO NA HEMATOLOGIA DO TAMBAQUI </a:t>
            </a:r>
            <a:r>
              <a:rPr b="0" i="1" lang="pt-BR" sz="68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macropomum.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6112371" y="2223388"/>
            <a:ext cx="174548" cy="421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3175" lIns="86375" spcFirstLastPara="1" rIns="86375" wrap="square" tIns="431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85302" y="31030950"/>
            <a:ext cx="10150958" cy="720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Neste estudo, foram utilizados tambaquis adultos provenientes de dois ambientes de cativeiro. O primeiro ambiente, com estímulo ao exercício físico, tinha uma ilha centralizada e medidas de 8,0 metros de diâmetro e 1,60 metros de profundidade. O segundo ambiente, sem estímulo ao exercício físico, ligeiramente maior, com 8,58 metros de diâmetro e 1,70 metros de profundidade, e não possuía ilha central.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Ambos os tanques tinham filtros biológicos compostos por leitos de pedras britadas, que suportavam microrganismos aeróbios para converter e oxidar a matéria orgânica. Esses filtros, operados em série, foram configurados para maximizar a nitrificação e garantir a qualidade da água.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1491193" y="29017143"/>
            <a:ext cx="10031844" cy="36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Em resumo, nossos resultados sugerem que o estímulo ao exercício físico pode induzir alterações morfológicas nos eritrócitos e leucócitos, aumentar o conteúdo de DNA e RNA e promover a hiperpolarização das membranas. Essas mudanças podem refletir uma melhora no transporte de oxigênio e um fortalecimento da resposta imunológica em tambaqui (</a:t>
            </a:r>
            <a:r>
              <a:rPr b="0" i="1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25626145" y="37302637"/>
            <a:ext cx="1761941" cy="49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Selo ODS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-1801759" y="38445220"/>
            <a:ext cx="7158941" cy="49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Organização:</a:t>
            </a:r>
            <a:endParaRPr/>
          </a:p>
        </p:txBody>
      </p:sp>
      <p:pic>
        <p:nvPicPr>
          <p:cNvPr descr="Logotipo&#10;&#10;Descrição gerada automaticamente"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302" y="39284988"/>
            <a:ext cx="7156953" cy="1862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s Summary" id="110" name="Google Shape;110;p1"/>
          <p:cNvPicPr preferRelativeResize="0"/>
          <p:nvPr/>
        </p:nvPicPr>
        <p:blipFill rotWithShape="1">
          <a:blip r:embed="rId5">
            <a:alphaModFix/>
          </a:blip>
          <a:srcRect b="11739" l="0" r="1680" t="6416"/>
          <a:stretch/>
        </p:blipFill>
        <p:spPr>
          <a:xfrm flipH="1" rot="-152644">
            <a:off x="2873949" y="26261007"/>
            <a:ext cx="5912650" cy="2986423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  <p:sp>
        <p:nvSpPr>
          <p:cNvPr id="111" name="Google Shape;111;p1"/>
          <p:cNvSpPr txBox="1"/>
          <p:nvPr/>
        </p:nvSpPr>
        <p:spPr>
          <a:xfrm>
            <a:off x="1838766" y="29377183"/>
            <a:ext cx="7983016" cy="53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 – Tambaqui (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b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1321342" y="30732321"/>
            <a:ext cx="9323788" cy="85560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RESULTADOS E DISCUSSÃO</a:t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>
            <a:off x="16214651" y="16892627"/>
            <a:ext cx="0" cy="3963206"/>
          </a:xfrm>
          <a:prstGeom prst="straightConnector1">
            <a:avLst/>
          </a:prstGeom>
          <a:solidFill>
            <a:srgbClr val="CCFFFF"/>
          </a:solidFill>
          <a:ln>
            <a:noFill/>
          </a:ln>
        </p:spPr>
      </p:cxnSp>
      <p:grpSp>
        <p:nvGrpSpPr>
          <p:cNvPr id="114" name="Google Shape;114;p1"/>
          <p:cNvGrpSpPr/>
          <p:nvPr/>
        </p:nvGrpSpPr>
        <p:grpSpPr>
          <a:xfrm>
            <a:off x="11941559" y="11411006"/>
            <a:ext cx="7732687" cy="7886232"/>
            <a:chOff x="11983540" y="12217197"/>
            <a:chExt cx="8647627" cy="8819340"/>
          </a:xfrm>
        </p:grpSpPr>
        <p:grpSp>
          <p:nvGrpSpPr>
            <p:cNvPr id="115" name="Google Shape;115;p1"/>
            <p:cNvGrpSpPr/>
            <p:nvPr/>
          </p:nvGrpSpPr>
          <p:grpSpPr>
            <a:xfrm>
              <a:off x="11983543" y="12217197"/>
              <a:ext cx="8625110" cy="2205392"/>
              <a:chOff x="12107128" y="12611659"/>
              <a:chExt cx="9248659" cy="2364831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12107128" y="12611659"/>
                <a:ext cx="9224520" cy="2364831"/>
              </a:xfrm>
              <a:custGeom>
                <a:rect b="b" l="l" r="r" t="t"/>
                <a:pathLst>
                  <a:path extrusionOk="0" h="1875351" w="7315200">
                    <a:moveTo>
                      <a:pt x="0" y="0"/>
                    </a:moveTo>
                    <a:lnTo>
                      <a:pt x="7315200" y="0"/>
                    </a:lnTo>
                    <a:lnTo>
                      <a:pt x="7315200" y="1875351"/>
                    </a:lnTo>
                    <a:lnTo>
                      <a:pt x="0" y="1875351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</p:sp>
          <p:grpSp>
            <p:nvGrpSpPr>
              <p:cNvPr id="117" name="Google Shape;117;p1"/>
              <p:cNvGrpSpPr/>
              <p:nvPr/>
            </p:nvGrpSpPr>
            <p:grpSpPr>
              <a:xfrm>
                <a:off x="12616881" y="13044608"/>
                <a:ext cx="8738906" cy="1423277"/>
                <a:chOff x="12616881" y="13044608"/>
                <a:chExt cx="8738906" cy="1423277"/>
              </a:xfrm>
            </p:grpSpPr>
            <p:sp>
              <p:nvSpPr>
                <p:cNvPr id="118" name="Google Shape;118;p1"/>
                <p:cNvSpPr txBox="1"/>
                <p:nvPr/>
              </p:nvSpPr>
              <p:spPr>
                <a:xfrm>
                  <a:off x="14054871" y="13136595"/>
                  <a:ext cx="7300916" cy="1331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307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Anestesia com Eugenol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307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0,40 mL\L e Punção intracardíaca</a:t>
                  </a:r>
                  <a:endParaRPr sz="3307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12616881" y="13175545"/>
                  <a:ext cx="604938" cy="1114050"/>
                </a:xfrm>
                <a:custGeom>
                  <a:rect b="b" l="l" r="r" t="t"/>
                  <a:pathLst>
                    <a:path extrusionOk="0" h="5288412" w="3007785">
                      <a:moveTo>
                        <a:pt x="0" y="0"/>
                      </a:moveTo>
                      <a:lnTo>
                        <a:pt x="3007785" y="0"/>
                      </a:lnTo>
                      <a:lnTo>
                        <a:pt x="3007785" y="5288412"/>
                      </a:lnTo>
                      <a:lnTo>
                        <a:pt x="0" y="5288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7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</p:sp>
            <p:grpSp>
              <p:nvGrpSpPr>
                <p:cNvPr id="120" name="Google Shape;120;p1"/>
                <p:cNvGrpSpPr/>
                <p:nvPr/>
              </p:nvGrpSpPr>
              <p:grpSpPr>
                <a:xfrm>
                  <a:off x="13252846" y="13044608"/>
                  <a:ext cx="556333" cy="1403224"/>
                  <a:chOff x="8992514" y="3086100"/>
                  <a:chExt cx="1631385" cy="4114800"/>
                </a:xfrm>
              </p:grpSpPr>
              <p:sp>
                <p:nvSpPr>
                  <p:cNvPr id="121" name="Google Shape;121;p1"/>
                  <p:cNvSpPr/>
                  <p:nvPr/>
                </p:nvSpPr>
                <p:spPr>
                  <a:xfrm>
                    <a:off x="8992514" y="3086100"/>
                    <a:ext cx="763108" cy="4114800"/>
                  </a:xfrm>
                  <a:custGeom>
                    <a:rect b="b" l="l" r="r" t="t"/>
                    <a:pathLst>
                      <a:path extrusionOk="0" h="4114800" w="763108">
                        <a:moveTo>
                          <a:pt x="0" y="0"/>
                        </a:moveTo>
                        <a:lnTo>
                          <a:pt x="763108" y="0"/>
                        </a:lnTo>
                        <a:lnTo>
                          <a:pt x="763108" y="4114800"/>
                        </a:lnTo>
                        <a:lnTo>
                          <a:pt x="0" y="4114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1">
                    <a:blip r:embed="rId8">
                      <a:alphaModFix/>
                    </a:blip>
                    <a:stretch>
                      <a:fillRect b="0" l="0" r="0" t="0"/>
                    </a:stretch>
                  </a:blipFill>
                  <a:ln>
                    <a:noFill/>
                  </a:ln>
                </p:spPr>
              </p:sp>
              <p:sp>
                <p:nvSpPr>
                  <p:cNvPr id="122" name="Google Shape;122;p1"/>
                  <p:cNvSpPr/>
                  <p:nvPr/>
                </p:nvSpPr>
                <p:spPr>
                  <a:xfrm>
                    <a:off x="9682638" y="3086100"/>
                    <a:ext cx="941261" cy="4114800"/>
                  </a:xfrm>
                  <a:custGeom>
                    <a:rect b="b" l="l" r="r" t="t"/>
                    <a:pathLst>
                      <a:path extrusionOk="0" h="4114800" w="941261">
                        <a:moveTo>
                          <a:pt x="0" y="0"/>
                        </a:moveTo>
                        <a:lnTo>
                          <a:pt x="941261" y="0"/>
                        </a:lnTo>
                        <a:lnTo>
                          <a:pt x="941261" y="4114800"/>
                        </a:lnTo>
                        <a:lnTo>
                          <a:pt x="0" y="4114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blipFill rotWithShape="1">
                    <a:blip r:embed="rId9">
                      <a:alphaModFix/>
                    </a:blip>
                    <a:stretch>
                      <a:fillRect b="0" l="0" r="0" t="0"/>
                    </a:stretch>
                  </a:blipFill>
                  <a:ln>
                    <a:noFill/>
                  </a:ln>
                </p:spPr>
              </p:sp>
            </p:grpSp>
          </p:grpSp>
        </p:grpSp>
        <p:grpSp>
          <p:nvGrpSpPr>
            <p:cNvPr id="123" name="Google Shape;123;p1"/>
            <p:cNvGrpSpPr/>
            <p:nvPr/>
          </p:nvGrpSpPr>
          <p:grpSpPr>
            <a:xfrm>
              <a:off x="11983540" y="14422589"/>
              <a:ext cx="8602597" cy="2205393"/>
              <a:chOff x="11983540" y="14562335"/>
              <a:chExt cx="9420392" cy="2415046"/>
            </a:xfrm>
          </p:grpSpPr>
          <p:grpSp>
            <p:nvGrpSpPr>
              <p:cNvPr id="124" name="Google Shape;124;p1"/>
              <p:cNvGrpSpPr/>
              <p:nvPr/>
            </p:nvGrpSpPr>
            <p:grpSpPr>
              <a:xfrm>
                <a:off x="11983540" y="14562335"/>
                <a:ext cx="9420392" cy="2415046"/>
                <a:chOff x="12065265" y="14958667"/>
                <a:chExt cx="9631789" cy="2469240"/>
              </a:xfrm>
            </p:grpSpPr>
            <p:sp>
              <p:nvSpPr>
                <p:cNvPr id="125" name="Google Shape;125;p1"/>
                <p:cNvSpPr/>
                <p:nvPr/>
              </p:nvSpPr>
              <p:spPr>
                <a:xfrm>
                  <a:off x="12065265" y="14958667"/>
                  <a:ext cx="9631789" cy="2469240"/>
                </a:xfrm>
                <a:custGeom>
                  <a:rect b="b" l="l" r="r" t="t"/>
                  <a:pathLst>
                    <a:path extrusionOk="0" h="1875351" w="7315200">
                      <a:moveTo>
                        <a:pt x="0" y="0"/>
                      </a:moveTo>
                      <a:lnTo>
                        <a:pt x="7315200" y="0"/>
                      </a:lnTo>
                      <a:lnTo>
                        <a:pt x="7315200" y="1875351"/>
                      </a:lnTo>
                      <a:lnTo>
                        <a:pt x="0" y="1875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0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</p:sp>
            <p:sp>
              <p:nvSpPr>
                <p:cNvPr id="126" name="Google Shape;126;p1"/>
                <p:cNvSpPr txBox="1"/>
                <p:nvPr/>
              </p:nvSpPr>
              <p:spPr>
                <a:xfrm>
                  <a:off x="14429496" y="15487525"/>
                  <a:ext cx="6820283" cy="13900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307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 mg de DiOC6 (3) em 1, 747 mL de dimetilsulfóxido </a:t>
                  </a:r>
                  <a:endParaRPr/>
                </a:p>
              </p:txBody>
            </p:sp>
          </p:grpSp>
          <p:sp>
            <p:nvSpPr>
              <p:cNvPr id="127" name="Google Shape;127;p1"/>
              <p:cNvSpPr/>
              <p:nvPr/>
            </p:nvSpPr>
            <p:spPr>
              <a:xfrm>
                <a:off x="12617085" y="14844774"/>
                <a:ext cx="488086" cy="1640624"/>
              </a:xfrm>
              <a:custGeom>
                <a:rect b="b" l="l" r="r" t="t"/>
                <a:pathLst>
                  <a:path extrusionOk="0" h="4114800" w="1224153">
                    <a:moveTo>
                      <a:pt x="0" y="0"/>
                    </a:moveTo>
                    <a:lnTo>
                      <a:pt x="1224153" y="0"/>
                    </a:lnTo>
                    <a:lnTo>
                      <a:pt x="1224153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13105171" y="14804661"/>
                <a:ext cx="390364" cy="1881136"/>
              </a:xfrm>
              <a:custGeom>
                <a:rect b="b" l="l" r="r" t="t"/>
                <a:pathLst>
                  <a:path extrusionOk="0" h="4114800" w="833247">
                    <a:moveTo>
                      <a:pt x="0" y="0"/>
                    </a:moveTo>
                    <a:lnTo>
                      <a:pt x="833247" y="0"/>
                    </a:lnTo>
                    <a:lnTo>
                      <a:pt x="833247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  <p:grpSp>
          <p:nvGrpSpPr>
            <p:cNvPr id="129" name="Google Shape;129;p1"/>
            <p:cNvGrpSpPr/>
            <p:nvPr/>
          </p:nvGrpSpPr>
          <p:grpSpPr>
            <a:xfrm>
              <a:off x="12028571" y="16589386"/>
              <a:ext cx="8602596" cy="2205392"/>
              <a:chOff x="11983540" y="16917798"/>
              <a:chExt cx="9415279" cy="2413734"/>
            </a:xfrm>
          </p:grpSpPr>
          <p:grpSp>
            <p:nvGrpSpPr>
              <p:cNvPr id="130" name="Google Shape;130;p1"/>
              <p:cNvGrpSpPr/>
              <p:nvPr/>
            </p:nvGrpSpPr>
            <p:grpSpPr>
              <a:xfrm>
                <a:off x="11983540" y="16917798"/>
                <a:ext cx="9415279" cy="2413734"/>
                <a:chOff x="12034666" y="17091667"/>
                <a:chExt cx="9415279" cy="2413734"/>
              </a:xfrm>
            </p:grpSpPr>
            <p:sp>
              <p:nvSpPr>
                <p:cNvPr id="131" name="Google Shape;131;p1"/>
                <p:cNvSpPr/>
                <p:nvPr/>
              </p:nvSpPr>
              <p:spPr>
                <a:xfrm>
                  <a:off x="12034666" y="17091667"/>
                  <a:ext cx="9415279" cy="2413734"/>
                </a:xfrm>
                <a:custGeom>
                  <a:rect b="b" l="l" r="r" t="t"/>
                  <a:pathLst>
                    <a:path extrusionOk="0" h="1875351" w="7315200">
                      <a:moveTo>
                        <a:pt x="0" y="0"/>
                      </a:moveTo>
                      <a:lnTo>
                        <a:pt x="7315200" y="0"/>
                      </a:lnTo>
                      <a:lnTo>
                        <a:pt x="7315200" y="1875351"/>
                      </a:lnTo>
                      <a:lnTo>
                        <a:pt x="0" y="1875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3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</p:sp>
            <p:sp>
              <p:nvSpPr>
                <p:cNvPr id="132" name="Google Shape;132;p1"/>
                <p:cNvSpPr txBox="1"/>
                <p:nvPr/>
              </p:nvSpPr>
              <p:spPr>
                <a:xfrm>
                  <a:off x="14343006" y="17575521"/>
                  <a:ext cx="6731886" cy="13588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307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400 µg de Laranja de Acridina  a 1 ml da solução de DiOC6</a:t>
                  </a:r>
                  <a:endParaRPr/>
                </a:p>
              </p:txBody>
            </p:sp>
          </p:grpSp>
          <p:sp>
            <p:nvSpPr>
              <p:cNvPr id="133" name="Google Shape;133;p1"/>
              <p:cNvSpPr/>
              <p:nvPr/>
            </p:nvSpPr>
            <p:spPr>
              <a:xfrm>
                <a:off x="12694355" y="17392027"/>
                <a:ext cx="485459" cy="1638679"/>
              </a:xfrm>
              <a:custGeom>
                <a:rect b="b" l="l" r="r" t="t"/>
                <a:pathLst>
                  <a:path extrusionOk="0" h="4114800" w="1219010">
                    <a:moveTo>
                      <a:pt x="0" y="0"/>
                    </a:moveTo>
                    <a:lnTo>
                      <a:pt x="1219009" y="0"/>
                    </a:lnTo>
                    <a:lnTo>
                      <a:pt x="1219009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34" name="Google Shape;134;p1"/>
              <p:cNvSpPr/>
              <p:nvPr/>
            </p:nvSpPr>
            <p:spPr>
              <a:xfrm rot="-2932394">
                <a:off x="12605631" y="17555510"/>
                <a:ext cx="1533806" cy="1228226"/>
              </a:xfrm>
              <a:custGeom>
                <a:rect b="b" l="l" r="r" t="t"/>
                <a:pathLst>
                  <a:path extrusionOk="0" h="4114800" w="4836200">
                    <a:moveTo>
                      <a:pt x="0" y="0"/>
                    </a:moveTo>
                    <a:lnTo>
                      <a:pt x="4836200" y="0"/>
                    </a:lnTo>
                    <a:lnTo>
                      <a:pt x="4836200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  <p:grpSp>
          <p:nvGrpSpPr>
            <p:cNvPr id="135" name="Google Shape;135;p1"/>
            <p:cNvGrpSpPr/>
            <p:nvPr/>
          </p:nvGrpSpPr>
          <p:grpSpPr>
            <a:xfrm>
              <a:off x="11983541" y="18831144"/>
              <a:ext cx="8602596" cy="2205393"/>
              <a:chOff x="11983540" y="19276559"/>
              <a:chExt cx="9415279" cy="2413735"/>
            </a:xfrm>
          </p:grpSpPr>
          <p:grpSp>
            <p:nvGrpSpPr>
              <p:cNvPr id="136" name="Google Shape;136;p1"/>
              <p:cNvGrpSpPr/>
              <p:nvPr/>
            </p:nvGrpSpPr>
            <p:grpSpPr>
              <a:xfrm>
                <a:off x="11983540" y="19276559"/>
                <a:ext cx="9415279" cy="2413735"/>
                <a:chOff x="12031329" y="20244403"/>
                <a:chExt cx="9415279" cy="2413735"/>
              </a:xfrm>
            </p:grpSpPr>
            <p:sp>
              <p:nvSpPr>
                <p:cNvPr id="137" name="Google Shape;137;p1"/>
                <p:cNvSpPr/>
                <p:nvPr/>
              </p:nvSpPr>
              <p:spPr>
                <a:xfrm>
                  <a:off x="12031329" y="20244403"/>
                  <a:ext cx="9415279" cy="2413735"/>
                </a:xfrm>
                <a:custGeom>
                  <a:rect b="b" l="l" r="r" t="t"/>
                  <a:pathLst>
                    <a:path extrusionOk="0" h="1875351" w="7315200">
                      <a:moveTo>
                        <a:pt x="0" y="0"/>
                      </a:moveTo>
                      <a:lnTo>
                        <a:pt x="7315200" y="0"/>
                      </a:lnTo>
                      <a:lnTo>
                        <a:pt x="7315200" y="1875352"/>
                      </a:lnTo>
                      <a:lnTo>
                        <a:pt x="0" y="18753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1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</p:sp>
            <p:sp>
              <p:nvSpPr>
                <p:cNvPr id="138" name="Google Shape;138;p1"/>
                <p:cNvSpPr txBox="1"/>
                <p:nvPr/>
              </p:nvSpPr>
              <p:spPr>
                <a:xfrm>
                  <a:off x="14101735" y="20805854"/>
                  <a:ext cx="7287128" cy="13588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307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10µl de sangue + 1,950ml DPBS + 40µl de coquetel de corantes</a:t>
                  </a:r>
                  <a:endParaRPr/>
                </a:p>
              </p:txBody>
            </p:sp>
          </p:grpSp>
          <p:sp>
            <p:nvSpPr>
              <p:cNvPr id="139" name="Google Shape;139;p1"/>
              <p:cNvSpPr/>
              <p:nvPr/>
            </p:nvSpPr>
            <p:spPr>
              <a:xfrm>
                <a:off x="12524306" y="19856448"/>
                <a:ext cx="1338033" cy="1121831"/>
              </a:xfrm>
              <a:custGeom>
                <a:rect b="b" l="l" r="r" t="t"/>
                <a:pathLst>
                  <a:path extrusionOk="0" h="4114800" w="5143500">
                    <a:moveTo>
                      <a:pt x="0" y="0"/>
                    </a:moveTo>
                    <a:lnTo>
                      <a:pt x="5143500" y="0"/>
                    </a:lnTo>
                    <a:lnTo>
                      <a:pt x="5143500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</p:grpSp>
      <p:sp>
        <p:nvSpPr>
          <p:cNvPr id="140" name="Google Shape;140;p1"/>
          <p:cNvSpPr txBox="1"/>
          <p:nvPr/>
        </p:nvSpPr>
        <p:spPr>
          <a:xfrm>
            <a:off x="11321342" y="27208955"/>
            <a:ext cx="9323788" cy="75334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Análise estatística 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11321341" y="28024374"/>
            <a:ext cx="9323787" cy="2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Teste de Shapiro-Wilk: Verificar a normalidade dos dados. Teste T de Student: Comparar dois grupos com distribuição normal. Teste U de Mann-Whitney: Comparar dois grupos com distribuição não normal.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07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nível de significância adotado foi p &lt; 0,05.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18">
            <a:alphaModFix/>
          </a:blip>
          <a:srcRect b="13277" l="21060" r="19672" t="11948"/>
          <a:stretch/>
        </p:blipFill>
        <p:spPr>
          <a:xfrm>
            <a:off x="11832630" y="31695219"/>
            <a:ext cx="7989272" cy="604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/>
          <p:cNvPicPr preferRelativeResize="0"/>
          <p:nvPr/>
        </p:nvPicPr>
        <p:blipFill rotWithShape="1">
          <a:blip r:embed="rId19">
            <a:alphaModFix/>
          </a:blip>
          <a:srcRect b="9667" l="19479" r="17422" t="11993"/>
          <a:stretch/>
        </p:blipFill>
        <p:spPr>
          <a:xfrm>
            <a:off x="22018085" y="10291371"/>
            <a:ext cx="8086801" cy="602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"/>
          <p:cNvPicPr preferRelativeResize="0"/>
          <p:nvPr/>
        </p:nvPicPr>
        <p:blipFill rotWithShape="1">
          <a:blip r:embed="rId20">
            <a:alphaModFix/>
          </a:blip>
          <a:srcRect b="9666" l="19056" r="17846" t="10719"/>
          <a:stretch/>
        </p:blipFill>
        <p:spPr>
          <a:xfrm>
            <a:off x="21992573" y="19060949"/>
            <a:ext cx="8706819" cy="659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11321344" y="37857267"/>
            <a:ext cx="9323788" cy="1863421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1 – Estimativa do tamanho celular (FSC) (A), complexidade (SSC) (B) e intensidade de fluorescência verde (FITC) (C) dos eritrócitos dos grupos experimentais de </a:t>
            </a:r>
            <a:r>
              <a:rPr b="0" i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macropomum.. 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1491193" y="16496538"/>
            <a:ext cx="10190856" cy="2309698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2 – Estimativa da complexidade celular (A), intensidade relativa de fluorescência verde (B) e intensidade relativa de fluorescência emitida pelo RNA (C) dos leucócitos agranulares dos grupos experimentais de </a:t>
            </a:r>
            <a:r>
              <a:rPr b="0" i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b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147" name="Google Shape;147;p1"/>
          <p:cNvSpPr txBox="1"/>
          <p:nvPr/>
        </p:nvSpPr>
        <p:spPr>
          <a:xfrm>
            <a:off x="21491193" y="25868773"/>
            <a:ext cx="10190856" cy="127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8775" lIns="77550" spcFirstLastPara="1" rIns="77550" wrap="square" tIns="38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 3 – Estimativa do tamanho celular (A), intensidade relativa de fluorescência verde (B) e intensidade relativa de fluorescência emitida pelo RNA (C) dos leucócitos granulares grupos experimentais de </a:t>
            </a:r>
            <a:r>
              <a:rPr b="0" i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b="1" lang="pt-BR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724288" y="15611569"/>
            <a:ext cx="10212000" cy="10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hematologia é fundamental para entender a saúde, a resposta imunológica e a adaptação a estímulos, fornecendo informações essenciais sobre as células sanguíneas (De Paiva 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2013). O exercício físico, embora inicialmente possa desestabilizar a homeostase, promove adaptações que beneficiam a saúde e o desempenho físico, evidenciando a importância de combinar o conhecimento hematológico com os efeitos do exercício para otimizar o desenvolvimento dos organismos (Araujo, 2013; Kyu 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2016; Lavie 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2021).</a:t>
            </a:r>
            <a:endParaRPr/>
          </a:p>
          <a:p>
            <a:pPr indent="0" lvl="0" marL="0" marR="0" rtl="0" algn="just">
              <a:spcBef>
                <a:spcPts val="1654"/>
              </a:spcBef>
              <a:spcAft>
                <a:spcPts val="0"/>
              </a:spcAft>
              <a:buNone/>
            </a:pP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Para o tambaqui (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um peixe significativo na aquicultura devido à sua rápida taxa de crescimento e adaptabilidade, compreender os efeitos do exercício em sua hematologia é crucial, especialmente pela escassez de estudos nessa área. O tambaqui é valioso economicamente e oferece insights sobre estratégias de sobrevivência e adaptação a desafios ambientais (De Paiva 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2013; Val; De Oliveira, 2021). Assim, este estudo visa avaliar os efeitos do exercício físico na hematologia do tambaqui (</a:t>
            </a:r>
            <a:r>
              <a:rPr i="1"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lang="pt-BR" sz="33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pic>
        <p:nvPicPr>
          <p:cNvPr descr="IFPA campus Bragança - YouTube" id="149" name="Google Shape;149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4012727" y="324753"/>
            <a:ext cx="4688106" cy="468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2671252" y="19172133"/>
            <a:ext cx="6446742" cy="4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11321341" y="23967099"/>
            <a:ext cx="9323786" cy="3537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2 – Análise por citometria de fluxo por meio do software CytExpert 2.4 (Beckman Coulter, Inc.), exibindo a distribuição de diferentes populações celulares em uma amostra de sangue de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Colossoma macropomum</a:t>
            </a:r>
            <a:r>
              <a:rPr b="1"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SSC (Side Scatter) no eixo Y e FSC (Forward Scatter) no eixo X, referente à complexidade e ao tamanho celular, respectivamente.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838482" y="30105759"/>
            <a:ext cx="10097778" cy="85560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MATERIAL E MÉTODOS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838482" y="14615543"/>
            <a:ext cx="10097777" cy="85560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INTRODUÇÃO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21491193" y="28081039"/>
            <a:ext cx="10031845" cy="85560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CONCLUSÕES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21491193" y="32761559"/>
            <a:ext cx="10031845" cy="855600"/>
          </a:xfrm>
          <a:prstGeom prst="rect">
            <a:avLst/>
          </a:prstGeom>
          <a:gradFill>
            <a:gsLst>
              <a:gs pos="0">
                <a:srgbClr val="B8959F"/>
              </a:gs>
              <a:gs pos="50000">
                <a:srgbClr val="D2BFC4"/>
              </a:gs>
              <a:gs pos="100000">
                <a:srgbClr val="E8E0E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8250" lIns="96525" spcFirstLastPara="1" rIns="96525" wrap="square" tIns="48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REFERÊNCIAS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5382919" y="37946135"/>
            <a:ext cx="2248392" cy="224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4806365" y="33841679"/>
            <a:ext cx="3401500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trutura padrão">
  <a:themeElements>
    <a:clrScheme name="">
      <a:dk1>
        <a:srgbClr val="000000"/>
      </a:dk1>
      <a:lt1>
        <a:srgbClr val="339966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CAB8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2003-06-01T18:10:39Z</dcterms:created>
  <dc:creator>Jussara Severo</dc:creator>
</cp:coreProperties>
</file>