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5074900" cy="20104100"/>
  <p:notesSz cx="150749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071810" cy="199601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062" y="804164"/>
            <a:ext cx="1357312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mailto:santosflavia814@gmail.com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jpg"/><Relationship Id="rId26" Type="http://schemas.openxmlformats.org/officeDocument/2006/relationships/image" Target="../media/image25.jpg"/><Relationship Id="rId27" Type="http://schemas.openxmlformats.org/officeDocument/2006/relationships/image" Target="../media/image26.jpg"/><Relationship Id="rId28" Type="http://schemas.openxmlformats.org/officeDocument/2006/relationships/image" Target="../media/image27.jp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jpg"/><Relationship Id="rId34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9282" y="5469940"/>
            <a:ext cx="4635500" cy="119888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160"/>
              </a:spcBef>
            </a:pPr>
            <a:r>
              <a:rPr dirty="0" sz="1550">
                <a:latin typeface="Times New Roman"/>
                <a:cs typeface="Times New Roman"/>
              </a:rPr>
              <a:t>Field</a:t>
            </a:r>
            <a:r>
              <a:rPr dirty="0" sz="1550" spc="3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36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Knowledge/Subfield:</a:t>
            </a:r>
            <a:r>
              <a:rPr dirty="0" sz="1550" spc="36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02</a:t>
            </a:r>
            <a:r>
              <a:rPr dirty="0" sz="1550" spc="36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Biological</a:t>
            </a:r>
            <a:r>
              <a:rPr dirty="0" sz="1550" spc="3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Sciences</a:t>
            </a:r>
            <a:r>
              <a:rPr dirty="0" sz="1550" spc="365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Times New Roman"/>
                <a:cs typeface="Times New Roman"/>
              </a:rPr>
              <a:t>/ </a:t>
            </a:r>
            <a:r>
              <a:rPr dirty="0" sz="1550">
                <a:latin typeface="Times New Roman"/>
                <a:cs typeface="Times New Roman"/>
              </a:rPr>
              <a:t>Physiology</a:t>
            </a:r>
            <a:r>
              <a:rPr dirty="0" sz="1550" spc="-7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Immunology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5"/>
              </a:spcBef>
              <a:tabLst>
                <a:tab pos="422275" algn="l"/>
                <a:tab pos="1417320" algn="l"/>
                <a:tab pos="2461895" algn="l"/>
                <a:tab pos="3169285" algn="l"/>
                <a:tab pos="4080510" algn="l"/>
              </a:tabLst>
            </a:pPr>
            <a:r>
              <a:rPr dirty="0" sz="1550">
                <a:latin typeface="Times New Roman"/>
                <a:cs typeface="Times New Roman"/>
              </a:rPr>
              <a:t>Related</a:t>
            </a:r>
            <a:r>
              <a:rPr dirty="0" sz="1550" spc="1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ODS:</a:t>
            </a:r>
            <a:r>
              <a:rPr dirty="0" sz="1550" spc="1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ODS14:</a:t>
            </a:r>
            <a:r>
              <a:rPr dirty="0" sz="1550" spc="1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Life</a:t>
            </a:r>
            <a:r>
              <a:rPr dirty="0" sz="1550" spc="1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Below</a:t>
            </a:r>
            <a:r>
              <a:rPr dirty="0" sz="1550" spc="1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Water</a:t>
            </a:r>
            <a:r>
              <a:rPr dirty="0" sz="1550" spc="1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-</a:t>
            </a:r>
            <a:r>
              <a:rPr dirty="0" sz="1550" spc="13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Conservation </a:t>
            </a:r>
            <a:r>
              <a:rPr dirty="0" sz="1550" spc="-25">
                <a:latin typeface="Times New Roman"/>
                <a:cs typeface="Times New Roman"/>
              </a:rPr>
              <a:t>and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sustainable</a:t>
            </a:r>
            <a:r>
              <a:rPr dirty="0" sz="1550">
                <a:latin typeface="Times New Roman"/>
                <a:cs typeface="Times New Roman"/>
              </a:rPr>
              <a:t>	use</a:t>
            </a:r>
            <a:r>
              <a:rPr dirty="0" sz="1550" spc="100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105">
                <a:latin typeface="Times New Roman"/>
                <a:cs typeface="Times New Roman"/>
              </a:rPr>
              <a:t>  </a:t>
            </a:r>
            <a:r>
              <a:rPr dirty="0" sz="1550" spc="-25">
                <a:latin typeface="Times New Roman"/>
                <a:cs typeface="Times New Roman"/>
              </a:rPr>
              <a:t>the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oceans,</a:t>
            </a:r>
            <a:r>
              <a:rPr dirty="0" sz="1550">
                <a:latin typeface="Times New Roman"/>
                <a:cs typeface="Times New Roman"/>
              </a:rPr>
              <a:t>	seas,</a:t>
            </a:r>
            <a:r>
              <a:rPr dirty="0" sz="1550" spc="90">
                <a:latin typeface="Times New Roman"/>
                <a:cs typeface="Times New Roman"/>
              </a:rPr>
              <a:t>  </a:t>
            </a:r>
            <a:r>
              <a:rPr dirty="0" sz="1550" spc="-25">
                <a:latin typeface="Times New Roman"/>
                <a:cs typeface="Times New Roman"/>
              </a:rPr>
              <a:t>and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marine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795"/>
              </a:lnSpc>
            </a:pPr>
            <a:r>
              <a:rPr dirty="0" sz="1550">
                <a:latin typeface="Times New Roman"/>
                <a:cs typeface="Times New Roman"/>
              </a:rPr>
              <a:t>resources</a:t>
            </a:r>
            <a:r>
              <a:rPr dirty="0" sz="1550" spc="-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for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sustainable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development.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9320" y="4792870"/>
            <a:ext cx="4741807" cy="5276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21596" y="4891517"/>
            <a:ext cx="459740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b="1">
                <a:latin typeface="Times New Roman"/>
                <a:cs typeface="Times New Roman"/>
              </a:rPr>
              <a:t>2.1</a:t>
            </a:r>
            <a:r>
              <a:rPr dirty="0" sz="1900" spc="-5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Blood</a:t>
            </a:r>
            <a:r>
              <a:rPr dirty="0" sz="1900" spc="-5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collection</a:t>
            </a:r>
            <a:r>
              <a:rPr dirty="0" sz="1900" spc="-6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and</a:t>
            </a:r>
            <a:r>
              <a:rPr dirty="0" sz="1900" spc="-5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sample</a:t>
            </a:r>
            <a:r>
              <a:rPr dirty="0" sz="1900" spc="-65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preparation.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067" y="4789324"/>
            <a:ext cx="4699254" cy="57942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90067" y="4789324"/>
            <a:ext cx="4699635" cy="57975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70"/>
              </a:spcBef>
            </a:pPr>
            <a:r>
              <a:rPr dirty="0" sz="1900" b="1">
                <a:latin typeface="Times New Roman"/>
                <a:cs typeface="Times New Roman"/>
              </a:rPr>
              <a:t>THEMATIC</a:t>
            </a:r>
            <a:r>
              <a:rPr dirty="0" sz="1900" spc="-8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AREA</a:t>
            </a:r>
            <a:r>
              <a:rPr dirty="0" sz="1900" spc="-7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AND</a:t>
            </a:r>
            <a:r>
              <a:rPr dirty="0" sz="1900" spc="-75" b="1">
                <a:latin typeface="Times New Roman"/>
                <a:cs typeface="Times New Roman"/>
              </a:rPr>
              <a:t> </a:t>
            </a:r>
            <a:r>
              <a:rPr dirty="0" sz="1900" spc="-25" b="1">
                <a:latin typeface="Times New Roman"/>
                <a:cs typeface="Times New Roman"/>
              </a:rPr>
              <a:t>ODS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4531" y="2665410"/>
            <a:ext cx="14609444" cy="18840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3150" b="1">
                <a:latin typeface="Times New Roman"/>
                <a:cs typeface="Times New Roman"/>
              </a:rPr>
              <a:t>EFFECTS</a:t>
            </a:r>
            <a:r>
              <a:rPr dirty="0" sz="3150" spc="-5" b="1">
                <a:latin typeface="Times New Roman"/>
                <a:cs typeface="Times New Roman"/>
              </a:rPr>
              <a:t> </a:t>
            </a:r>
            <a:r>
              <a:rPr dirty="0" sz="3150" b="1">
                <a:latin typeface="Times New Roman"/>
                <a:cs typeface="Times New Roman"/>
              </a:rPr>
              <a:t>OF PHYSICAL</a:t>
            </a:r>
            <a:r>
              <a:rPr dirty="0" sz="3150" spc="-5" b="1">
                <a:latin typeface="Times New Roman"/>
                <a:cs typeface="Times New Roman"/>
              </a:rPr>
              <a:t> </a:t>
            </a:r>
            <a:r>
              <a:rPr dirty="0" sz="3150" b="1">
                <a:latin typeface="Times New Roman"/>
                <a:cs typeface="Times New Roman"/>
              </a:rPr>
              <a:t>EXERCISE ON</a:t>
            </a:r>
            <a:r>
              <a:rPr dirty="0" sz="3150" spc="-5" b="1">
                <a:latin typeface="Times New Roman"/>
                <a:cs typeface="Times New Roman"/>
              </a:rPr>
              <a:t> </a:t>
            </a:r>
            <a:r>
              <a:rPr dirty="0" sz="3150" b="1">
                <a:latin typeface="Times New Roman"/>
                <a:cs typeface="Times New Roman"/>
              </a:rPr>
              <a:t>THE HEMATOLOGY</a:t>
            </a:r>
            <a:r>
              <a:rPr dirty="0" sz="3150" spc="-15" b="1">
                <a:latin typeface="Times New Roman"/>
                <a:cs typeface="Times New Roman"/>
              </a:rPr>
              <a:t> </a:t>
            </a:r>
            <a:r>
              <a:rPr dirty="0" sz="3150" b="1">
                <a:latin typeface="Times New Roman"/>
                <a:cs typeface="Times New Roman"/>
              </a:rPr>
              <a:t>OF</a:t>
            </a:r>
            <a:r>
              <a:rPr dirty="0" sz="3150" spc="-10" b="1">
                <a:latin typeface="Times New Roman"/>
                <a:cs typeface="Times New Roman"/>
              </a:rPr>
              <a:t> TAMBAQUI</a:t>
            </a:r>
            <a:endParaRPr sz="3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3150" i="1">
                <a:latin typeface="Times New Roman"/>
                <a:cs typeface="Times New Roman"/>
              </a:rPr>
              <a:t>Colossoma</a:t>
            </a:r>
            <a:r>
              <a:rPr dirty="0" sz="3150" spc="-20" i="1">
                <a:latin typeface="Times New Roman"/>
                <a:cs typeface="Times New Roman"/>
              </a:rPr>
              <a:t> </a:t>
            </a:r>
            <a:r>
              <a:rPr dirty="0" sz="3150" spc="-10" i="1">
                <a:latin typeface="Times New Roman"/>
                <a:cs typeface="Times New Roman"/>
              </a:rPr>
              <a:t>macropomum</a:t>
            </a:r>
            <a:r>
              <a:rPr dirty="0" sz="3150" spc="-10" b="1">
                <a:latin typeface="Times New Roman"/>
                <a:cs typeface="Times New Roman"/>
              </a:rPr>
              <a:t>.</a:t>
            </a:r>
            <a:endParaRPr sz="3150">
              <a:latin typeface="Times New Roman"/>
              <a:cs typeface="Times New Roman"/>
            </a:endParaRPr>
          </a:p>
          <a:p>
            <a:pPr algn="ctr" marL="969644" marR="775335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latin typeface="Times New Roman"/>
                <a:cs typeface="Times New Roman"/>
              </a:rPr>
              <a:t>Flávia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Ribeiro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dos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Santos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(IFPA),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Andressa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Nayha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do Carmo Reis (IFPA);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Patrick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Douglas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Corrêa Pereira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(McGill);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Mauro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André </a:t>
            </a:r>
            <a:r>
              <a:rPr dirty="0" sz="1800" b="1">
                <a:latin typeface="Times New Roman"/>
                <a:cs typeface="Times New Roman"/>
              </a:rPr>
              <a:t>Damasceno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 Melo (IFPA),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Nara Gyzely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Morais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Magalhães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(SEDUC);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Cristovam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Guerreiro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Diniz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(IFPA)</a:t>
            </a:r>
            <a:endParaRPr sz="1800">
              <a:latin typeface="Times New Roman"/>
              <a:cs typeface="Times New Roman"/>
            </a:endParaRPr>
          </a:p>
          <a:p>
            <a:pPr algn="ctr" marL="186055">
              <a:lnSpc>
                <a:spcPct val="100000"/>
              </a:lnSpc>
              <a:spcBef>
                <a:spcPts val="35"/>
              </a:spcBef>
            </a:pPr>
            <a:r>
              <a:rPr dirty="0" sz="1350" b="1">
                <a:latin typeface="Times New Roman"/>
                <a:cs typeface="Times New Roman"/>
              </a:rPr>
              <a:t>Author:</a:t>
            </a:r>
            <a:r>
              <a:rPr dirty="0" sz="1350" spc="-5" b="1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  <a:hlinkClick r:id="rId4"/>
              </a:rPr>
              <a:t>santosflavia814@gmail.com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7792" y="14439374"/>
            <a:ext cx="462851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this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study,</a:t>
            </a:r>
            <a:r>
              <a:rPr dirty="0" sz="1550" spc="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adult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tambaqui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were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used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from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two</a:t>
            </a:r>
            <a:r>
              <a:rPr dirty="0" sz="1550" spc="9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captive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8857" y="14674124"/>
            <a:ext cx="4677410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01750" algn="l"/>
                <a:tab pos="1783080" algn="l"/>
                <a:tab pos="2274570" algn="l"/>
                <a:tab pos="3488054" algn="l"/>
                <a:tab pos="4013200" algn="l"/>
              </a:tabLst>
            </a:pPr>
            <a:r>
              <a:rPr dirty="0" sz="1550" spc="-10">
                <a:latin typeface="Times New Roman"/>
                <a:cs typeface="Times New Roman"/>
              </a:rPr>
              <a:t>environments.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25">
                <a:latin typeface="Times New Roman"/>
                <a:cs typeface="Times New Roman"/>
              </a:rPr>
              <a:t>The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20">
                <a:latin typeface="Times New Roman"/>
                <a:cs typeface="Times New Roman"/>
              </a:rPr>
              <a:t>first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environment,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20">
                <a:latin typeface="Times New Roman"/>
                <a:cs typeface="Times New Roman"/>
              </a:rPr>
              <a:t>with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physical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8857" y="14908874"/>
            <a:ext cx="4677410" cy="1198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2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exercise</a:t>
            </a:r>
            <a:r>
              <a:rPr dirty="0" sz="1550" spc="7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stimulation,</a:t>
            </a:r>
            <a:r>
              <a:rPr dirty="0" sz="1550" spc="7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featured</a:t>
            </a:r>
            <a:r>
              <a:rPr dirty="0" sz="1550" spc="7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a</a:t>
            </a:r>
            <a:r>
              <a:rPr dirty="0" sz="1550" spc="7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centralized</a:t>
            </a:r>
            <a:r>
              <a:rPr dirty="0" sz="1550" spc="7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island</a:t>
            </a:r>
            <a:r>
              <a:rPr dirty="0" sz="1550" spc="80">
                <a:latin typeface="Times New Roman"/>
                <a:cs typeface="Times New Roman"/>
              </a:rPr>
              <a:t>  </a:t>
            </a:r>
            <a:r>
              <a:rPr dirty="0" sz="1550" spc="-25">
                <a:latin typeface="Times New Roman"/>
                <a:cs typeface="Times New Roman"/>
              </a:rPr>
              <a:t>and </a:t>
            </a:r>
            <a:r>
              <a:rPr dirty="0" sz="1550">
                <a:latin typeface="Times New Roman"/>
                <a:cs typeface="Times New Roman"/>
              </a:rPr>
              <a:t>measured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8.0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meters</a:t>
            </a:r>
            <a:r>
              <a:rPr dirty="0" sz="1550" spc="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diameter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1.60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meters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depth.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second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environment,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without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exercise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stimulation,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was </a:t>
            </a:r>
            <a:r>
              <a:rPr dirty="0" sz="1550">
                <a:latin typeface="Times New Roman"/>
                <a:cs typeface="Times New Roman"/>
              </a:rPr>
              <a:t>slightly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larger,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measuring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8.58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meters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diameter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-20">
                <a:latin typeface="Times New Roman"/>
                <a:cs typeface="Times New Roman"/>
              </a:rPr>
              <a:t> 1.70 </a:t>
            </a:r>
            <a:r>
              <a:rPr dirty="0" sz="1550">
                <a:latin typeface="Times New Roman"/>
                <a:cs typeface="Times New Roman"/>
              </a:rPr>
              <a:t>meters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depth,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did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not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have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central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island.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25106" y="13502206"/>
            <a:ext cx="462216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36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summary,</a:t>
            </a:r>
            <a:r>
              <a:rPr dirty="0" sz="1550" spc="3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our</a:t>
            </a:r>
            <a:r>
              <a:rPr dirty="0" sz="1550" spc="3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results</a:t>
            </a:r>
            <a:r>
              <a:rPr dirty="0" sz="1550" spc="3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suggest</a:t>
            </a:r>
            <a:r>
              <a:rPr dirty="0" sz="1550" spc="37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that</a:t>
            </a:r>
            <a:r>
              <a:rPr dirty="0" sz="1550" spc="3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physical</a:t>
            </a:r>
            <a:r>
              <a:rPr dirty="0" sz="1550" spc="37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exercise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025106" y="13736956"/>
            <a:ext cx="462216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94740" algn="l"/>
                <a:tab pos="1566545" algn="l"/>
                <a:tab pos="2287905" algn="l"/>
                <a:tab pos="3626485" algn="l"/>
                <a:tab pos="4457065" algn="l"/>
              </a:tabLst>
            </a:pPr>
            <a:r>
              <a:rPr dirty="0" sz="1550" spc="-10">
                <a:latin typeface="Times New Roman"/>
                <a:cs typeface="Times New Roman"/>
              </a:rPr>
              <a:t>stimulation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25">
                <a:latin typeface="Times New Roman"/>
                <a:cs typeface="Times New Roman"/>
              </a:rPr>
              <a:t>can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induce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morphological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changes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25">
                <a:latin typeface="Times New Roman"/>
                <a:cs typeface="Times New Roman"/>
              </a:rPr>
              <a:t>in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025106" y="13971706"/>
            <a:ext cx="4622800" cy="11988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3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erythrocytes</a:t>
            </a:r>
            <a:r>
              <a:rPr dirty="0" sz="1550" spc="46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46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leukocytes,</a:t>
            </a:r>
            <a:r>
              <a:rPr dirty="0" sz="1550" spc="4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increase</a:t>
            </a:r>
            <a:r>
              <a:rPr dirty="0" sz="1550" spc="47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DNA</a:t>
            </a:r>
            <a:r>
              <a:rPr dirty="0" sz="1550" spc="4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465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RNA </a:t>
            </a:r>
            <a:r>
              <a:rPr dirty="0" sz="1550">
                <a:latin typeface="Times New Roman"/>
                <a:cs typeface="Times New Roman"/>
              </a:rPr>
              <a:t>content,</a:t>
            </a:r>
            <a:r>
              <a:rPr dirty="0" sz="1550" spc="3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4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promote</a:t>
            </a:r>
            <a:r>
              <a:rPr dirty="0" sz="1550" spc="4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hyperpolarization</a:t>
            </a:r>
            <a:r>
              <a:rPr dirty="0" sz="1550" spc="409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41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membranes. </a:t>
            </a:r>
            <a:r>
              <a:rPr dirty="0" sz="1550">
                <a:latin typeface="Times New Roman"/>
                <a:cs typeface="Times New Roman"/>
              </a:rPr>
              <a:t>These</a:t>
            </a:r>
            <a:r>
              <a:rPr dirty="0" sz="1550" spc="3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changes</a:t>
            </a:r>
            <a:r>
              <a:rPr dirty="0" sz="1550" spc="3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may</a:t>
            </a:r>
            <a:r>
              <a:rPr dirty="0" sz="1550" spc="36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reflect</a:t>
            </a:r>
            <a:r>
              <a:rPr dirty="0" sz="1550" spc="3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</a:t>
            </a:r>
            <a:r>
              <a:rPr dirty="0" sz="1550" spc="36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improvement</a:t>
            </a:r>
            <a:r>
              <a:rPr dirty="0" sz="1550" spc="37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35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oxygen </a:t>
            </a:r>
            <a:r>
              <a:rPr dirty="0" sz="1550">
                <a:latin typeface="Times New Roman"/>
                <a:cs typeface="Times New Roman"/>
              </a:rPr>
              <a:t>transport</a:t>
            </a:r>
            <a:r>
              <a:rPr dirty="0" sz="1550" spc="1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1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</a:t>
            </a:r>
            <a:r>
              <a:rPr dirty="0" sz="1550" spc="1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strengthening</a:t>
            </a:r>
            <a:r>
              <a:rPr dirty="0" sz="1550" spc="1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1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1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immune</a:t>
            </a:r>
            <a:r>
              <a:rPr dirty="0" sz="1550" spc="1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response</a:t>
            </a:r>
            <a:r>
              <a:rPr dirty="0" sz="1550" spc="150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in </a:t>
            </a:r>
            <a:r>
              <a:rPr dirty="0" sz="1550" i="1">
                <a:latin typeface="Times New Roman"/>
                <a:cs typeface="Times New Roman"/>
              </a:rPr>
              <a:t>Colossoma</a:t>
            </a:r>
            <a:r>
              <a:rPr dirty="0" sz="1550" spc="-90" i="1">
                <a:latin typeface="Times New Roman"/>
                <a:cs typeface="Times New Roman"/>
              </a:rPr>
              <a:t> </a:t>
            </a:r>
            <a:r>
              <a:rPr dirty="0" sz="1550" spc="-10" i="1">
                <a:latin typeface="Times New Roman"/>
                <a:cs typeface="Times New Roman"/>
              </a:rPr>
              <a:t>macropomum.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65245" y="12117636"/>
            <a:ext cx="3776345" cy="7031355"/>
            <a:chOff x="365245" y="12117636"/>
            <a:chExt cx="3776345" cy="703135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245" y="18282127"/>
              <a:ext cx="3330470" cy="866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2968" y="12117636"/>
              <a:ext cx="2858134" cy="15581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980" y="12160543"/>
              <a:ext cx="2810486" cy="1510508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885579" y="13674427"/>
            <a:ext cx="34778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Times New Roman"/>
                <a:cs typeface="Times New Roman"/>
              </a:rPr>
              <a:t>Figure</a:t>
            </a:r>
            <a:r>
              <a:rPr dirty="0" sz="1350" spc="-2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1</a:t>
            </a:r>
            <a:r>
              <a:rPr dirty="0" sz="1350" spc="-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–</a:t>
            </a:r>
            <a:r>
              <a:rPr dirty="0" sz="1350" spc="-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Tambaqui</a:t>
            </a:r>
            <a:r>
              <a:rPr dirty="0" sz="1350" spc="-1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(</a:t>
            </a:r>
            <a:r>
              <a:rPr dirty="0" sz="1350" i="1">
                <a:latin typeface="Times New Roman"/>
                <a:cs typeface="Times New Roman"/>
              </a:rPr>
              <a:t>Colossoma</a:t>
            </a:r>
            <a:r>
              <a:rPr dirty="0" sz="1350" spc="-15" i="1">
                <a:latin typeface="Times New Roman"/>
                <a:cs typeface="Times New Roman"/>
              </a:rPr>
              <a:t> </a:t>
            </a:r>
            <a:r>
              <a:rPr dirty="0" sz="1350" spc="-10" i="1">
                <a:latin typeface="Times New Roman"/>
                <a:cs typeface="Times New Roman"/>
              </a:rPr>
              <a:t>macropomum</a:t>
            </a:r>
            <a:r>
              <a:rPr dirty="0" sz="1350" spc="-10" b="1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68753" y="14302016"/>
            <a:ext cx="4338973" cy="39786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5268753" y="14302016"/>
            <a:ext cx="4339590" cy="39814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360"/>
              </a:spcBef>
            </a:pPr>
            <a:r>
              <a:rPr dirty="0" sz="1900" b="1">
                <a:latin typeface="Times New Roman"/>
                <a:cs typeface="Times New Roman"/>
              </a:rPr>
              <a:t>3.</a:t>
            </a:r>
            <a:r>
              <a:rPr dirty="0" sz="1900" spc="-5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RESULTS</a:t>
            </a:r>
            <a:r>
              <a:rPr dirty="0" sz="1900" spc="-5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AND</a:t>
            </a:r>
            <a:r>
              <a:rPr dirty="0" sz="1900" spc="-60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DISCUSSION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491446" y="5270880"/>
            <a:ext cx="3709670" cy="995044"/>
            <a:chOff x="5491446" y="5270880"/>
            <a:chExt cx="3709670" cy="995044"/>
          </a:xfrm>
        </p:grpSpPr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1446" y="5270880"/>
              <a:ext cx="3709191" cy="99502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57403" y="5310597"/>
              <a:ext cx="3579404" cy="917723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6452794" y="5515626"/>
            <a:ext cx="2553335" cy="4953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92075">
              <a:lnSpc>
                <a:spcPts val="1850"/>
              </a:lnSpc>
              <a:spcBef>
                <a:spcPts val="160"/>
              </a:spcBef>
            </a:pPr>
            <a:r>
              <a:rPr dirty="0" sz="1550">
                <a:latin typeface="Times New Roman"/>
                <a:cs typeface="Times New Roman"/>
              </a:rPr>
              <a:t>Anesthesia</a:t>
            </a:r>
            <a:r>
              <a:rPr dirty="0" sz="1550" spc="-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with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Eugenol</a:t>
            </a:r>
            <a:r>
              <a:rPr dirty="0" sz="1550" spc="-70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0.40 </a:t>
            </a:r>
            <a:r>
              <a:rPr dirty="0" sz="1550">
                <a:latin typeface="Times New Roman"/>
                <a:cs typeface="Times New Roman"/>
              </a:rPr>
              <a:t>mL/L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intracardiac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puncture.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491446" y="5477971"/>
            <a:ext cx="3709670" cy="1706245"/>
            <a:chOff x="5491446" y="5477971"/>
            <a:chExt cx="3709670" cy="1706245"/>
          </a:xfrm>
        </p:grpSpPr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55274" y="5529035"/>
              <a:ext cx="234749" cy="43262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02081" y="5477971"/>
              <a:ext cx="215601" cy="54467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1446" y="6188604"/>
              <a:ext cx="3709191" cy="995027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7403" y="6228320"/>
              <a:ext cx="3579404" cy="917723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6573183" y="6426257"/>
            <a:ext cx="2261235" cy="4953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02870" marR="5080" indent="-90805">
              <a:lnSpc>
                <a:spcPts val="1850"/>
              </a:lnSpc>
              <a:spcBef>
                <a:spcPts val="160"/>
              </a:spcBef>
            </a:pPr>
            <a:r>
              <a:rPr dirty="0" sz="1550">
                <a:latin typeface="Times New Roman"/>
                <a:cs typeface="Times New Roman"/>
              </a:rPr>
              <a:t>10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mg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DiOC6(3)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1.747 </a:t>
            </a:r>
            <a:r>
              <a:rPr dirty="0" sz="1550">
                <a:latin typeface="Times New Roman"/>
                <a:cs typeface="Times New Roman"/>
              </a:rPr>
              <a:t>mL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dimethyl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sulfoxide.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509886" y="6319809"/>
            <a:ext cx="3710304" cy="1765300"/>
            <a:chOff x="5509886" y="6319809"/>
            <a:chExt cx="3710304" cy="1765300"/>
          </a:xfrm>
        </p:grpSpPr>
        <p:pic>
          <p:nvPicPr>
            <p:cNvPr id="32" name="object 3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7827" y="6335411"/>
              <a:ext cx="185814" cy="62339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83641" y="6319809"/>
              <a:ext cx="148225" cy="714887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09886" y="7090015"/>
              <a:ext cx="3709900" cy="995027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75843" y="7129732"/>
              <a:ext cx="3580114" cy="917723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6488254" y="7315316"/>
            <a:ext cx="2490470" cy="4953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89230" marR="5080" indent="-177165">
              <a:lnSpc>
                <a:spcPts val="1850"/>
              </a:lnSpc>
              <a:spcBef>
                <a:spcPts val="160"/>
              </a:spcBef>
            </a:pPr>
            <a:r>
              <a:rPr dirty="0" sz="1550">
                <a:latin typeface="Times New Roman"/>
                <a:cs typeface="Times New Roman"/>
              </a:rPr>
              <a:t>400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µg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Acridine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Orange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Times New Roman"/>
                <a:cs typeface="Times New Roman"/>
              </a:rPr>
              <a:t>1 </a:t>
            </a:r>
            <a:r>
              <a:rPr dirty="0" sz="1550">
                <a:latin typeface="Times New Roman"/>
                <a:cs typeface="Times New Roman"/>
              </a:rPr>
              <a:t>mL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DiOC6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solution.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5491446" y="7232419"/>
            <a:ext cx="3709670" cy="1785620"/>
            <a:chOff x="5491446" y="7232419"/>
            <a:chExt cx="3709670" cy="1785620"/>
          </a:xfrm>
        </p:grpSpPr>
        <p:pic>
          <p:nvPicPr>
            <p:cNvPr id="38" name="object 3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46054" y="7309872"/>
              <a:ext cx="184395" cy="62339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36374" y="7232419"/>
              <a:ext cx="735325" cy="746418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91446" y="8022632"/>
              <a:ext cx="3709191" cy="995027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57403" y="8062348"/>
              <a:ext cx="3579404" cy="917723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6501552" y="8277720"/>
            <a:ext cx="2456180" cy="4953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34925">
              <a:lnSpc>
                <a:spcPts val="1850"/>
              </a:lnSpc>
              <a:spcBef>
                <a:spcPts val="160"/>
              </a:spcBef>
            </a:pPr>
            <a:r>
              <a:rPr dirty="0" sz="1550">
                <a:latin typeface="Times New Roman"/>
                <a:cs typeface="Times New Roman"/>
              </a:rPr>
              <a:t>10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µL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blood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+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1.950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mL</a:t>
            </a:r>
            <a:r>
              <a:rPr dirty="0" sz="1550" spc="-25">
                <a:latin typeface="Times New Roman"/>
                <a:cs typeface="Times New Roman"/>
              </a:rPr>
              <a:t> of </a:t>
            </a:r>
            <a:r>
              <a:rPr dirty="0" sz="1550">
                <a:latin typeface="Times New Roman"/>
                <a:cs typeface="Times New Roman"/>
              </a:rPr>
              <a:t>DPBS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+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40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µL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dye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cocktail.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5268753" y="8282914"/>
            <a:ext cx="4339590" cy="4730115"/>
            <a:chOff x="5268753" y="8282914"/>
            <a:chExt cx="4339590" cy="4730115"/>
          </a:xfrm>
        </p:grpSpPr>
        <p:pic>
          <p:nvPicPr>
            <p:cNvPr id="44" name="object 4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63076" y="8282914"/>
              <a:ext cx="508506" cy="42694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68753" y="12662313"/>
              <a:ext cx="4338973" cy="350351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5268753" y="12662313"/>
            <a:ext cx="4339590" cy="35052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dirty="0" sz="1900" b="1">
                <a:latin typeface="Times New Roman"/>
                <a:cs typeface="Times New Roman"/>
              </a:rPr>
              <a:t>2.2</a:t>
            </a:r>
            <a:r>
              <a:rPr dirty="0" sz="1900" spc="-6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Statistical</a:t>
            </a:r>
            <a:r>
              <a:rPr dirty="0" sz="1900" spc="-75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analysis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292223" y="13040272"/>
            <a:ext cx="4293235" cy="11988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300"/>
              </a:lnSpc>
              <a:spcBef>
                <a:spcPts val="105"/>
              </a:spcBef>
            </a:pPr>
            <a:r>
              <a:rPr dirty="0" sz="1550" spc="-10">
                <a:latin typeface="Times New Roman"/>
                <a:cs typeface="Times New Roman"/>
              </a:rPr>
              <a:t>Shapiro-</a:t>
            </a:r>
            <a:r>
              <a:rPr dirty="0" sz="1550">
                <a:latin typeface="Times New Roman"/>
                <a:cs typeface="Times New Roman"/>
              </a:rPr>
              <a:t>Wilk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test: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Used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assess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normality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the </a:t>
            </a:r>
            <a:r>
              <a:rPr dirty="0" sz="1550">
                <a:latin typeface="Times New Roman"/>
                <a:cs typeface="Times New Roman"/>
              </a:rPr>
              <a:t>data.</a:t>
            </a:r>
            <a:r>
              <a:rPr dirty="0" sz="1550" spc="80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Student's</a:t>
            </a:r>
            <a:r>
              <a:rPr dirty="0" sz="1550" spc="85">
                <a:latin typeface="Times New Roman"/>
                <a:cs typeface="Times New Roman"/>
              </a:rPr>
              <a:t>  </a:t>
            </a:r>
            <a:r>
              <a:rPr dirty="0" sz="1550" spc="-10">
                <a:latin typeface="Times New Roman"/>
                <a:cs typeface="Times New Roman"/>
              </a:rPr>
              <a:t>T-</a:t>
            </a:r>
            <a:r>
              <a:rPr dirty="0" sz="1550">
                <a:latin typeface="Times New Roman"/>
                <a:cs typeface="Times New Roman"/>
              </a:rPr>
              <a:t>test:</a:t>
            </a:r>
            <a:r>
              <a:rPr dirty="0" sz="1550" spc="80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Employed</a:t>
            </a:r>
            <a:r>
              <a:rPr dirty="0" sz="1550" spc="8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80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compare</a:t>
            </a:r>
            <a:r>
              <a:rPr dirty="0" sz="1550" spc="80">
                <a:latin typeface="Times New Roman"/>
                <a:cs typeface="Times New Roman"/>
              </a:rPr>
              <a:t>  </a:t>
            </a:r>
            <a:r>
              <a:rPr dirty="0" sz="1550" spc="-25">
                <a:latin typeface="Times New Roman"/>
                <a:cs typeface="Times New Roman"/>
              </a:rPr>
              <a:t>two </a:t>
            </a:r>
            <a:r>
              <a:rPr dirty="0" sz="1550">
                <a:latin typeface="Times New Roman"/>
                <a:cs typeface="Times New Roman"/>
              </a:rPr>
              <a:t>groups</a:t>
            </a:r>
            <a:r>
              <a:rPr dirty="0" sz="1550" spc="4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with</a:t>
            </a:r>
            <a:r>
              <a:rPr dirty="0" sz="1550" spc="4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normal</a:t>
            </a:r>
            <a:r>
              <a:rPr dirty="0" sz="1550" spc="4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distribution.</a:t>
            </a:r>
            <a:r>
              <a:rPr dirty="0" sz="1550" spc="430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Mann-</a:t>
            </a:r>
            <a:r>
              <a:rPr dirty="0" sz="1550">
                <a:latin typeface="Times New Roman"/>
                <a:cs typeface="Times New Roman"/>
              </a:rPr>
              <a:t>Whitney</a:t>
            </a:r>
            <a:r>
              <a:rPr dirty="0" sz="1550" spc="430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Times New Roman"/>
                <a:cs typeface="Times New Roman"/>
              </a:rPr>
              <a:t>U </a:t>
            </a:r>
            <a:r>
              <a:rPr dirty="0" sz="1550">
                <a:latin typeface="Times New Roman"/>
                <a:cs typeface="Times New Roman"/>
              </a:rPr>
              <a:t>test: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Used</a:t>
            </a:r>
            <a:r>
              <a:rPr dirty="0" sz="1550" spc="2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2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compare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two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groups</a:t>
            </a:r>
            <a:r>
              <a:rPr dirty="0" sz="1550" spc="2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with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non-normal </a:t>
            </a:r>
            <a:r>
              <a:rPr dirty="0" sz="1550">
                <a:latin typeface="Times New Roman"/>
                <a:cs typeface="Times New Roman"/>
              </a:rPr>
              <a:t>distribution.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significance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level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set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was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p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&lt;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0.05.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5506340" y="4789324"/>
            <a:ext cx="8780145" cy="12775565"/>
            <a:chOff x="5506340" y="4789324"/>
            <a:chExt cx="8780145" cy="12775565"/>
          </a:xfrm>
        </p:grpSpPr>
        <p:pic>
          <p:nvPicPr>
            <p:cNvPr id="49" name="object 4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06340" y="14749531"/>
              <a:ext cx="3717701" cy="2814871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46729" y="4789324"/>
              <a:ext cx="3763091" cy="2802401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234672" y="8870144"/>
              <a:ext cx="4051741" cy="3068061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388857" y="16316132"/>
            <a:ext cx="9196705" cy="215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4523740">
              <a:lnSpc>
                <a:spcPct val="993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Both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tanks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were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equipped with biological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filters </a:t>
            </a:r>
            <a:r>
              <a:rPr dirty="0" sz="1550" spc="-10">
                <a:latin typeface="Times New Roman"/>
                <a:cs typeface="Times New Roman"/>
              </a:rPr>
              <a:t>composed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39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crushed</a:t>
            </a:r>
            <a:r>
              <a:rPr dirty="0" sz="1550" spc="400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stone</a:t>
            </a:r>
            <a:r>
              <a:rPr dirty="0" sz="1550" spc="40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beds,</a:t>
            </a:r>
            <a:r>
              <a:rPr dirty="0" sz="1550" spc="39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which</a:t>
            </a:r>
            <a:r>
              <a:rPr dirty="0" sz="1550" spc="400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supported</a:t>
            </a:r>
            <a:r>
              <a:rPr dirty="0" sz="1550" spc="400">
                <a:latin typeface="Times New Roman"/>
                <a:cs typeface="Times New Roman"/>
              </a:rPr>
              <a:t>  </a:t>
            </a:r>
            <a:r>
              <a:rPr dirty="0" sz="1550" spc="-10">
                <a:latin typeface="Times New Roman"/>
                <a:cs typeface="Times New Roman"/>
              </a:rPr>
              <a:t>aerobic </a:t>
            </a:r>
            <a:r>
              <a:rPr dirty="0" sz="1550">
                <a:latin typeface="Times New Roman"/>
                <a:cs typeface="Times New Roman"/>
              </a:rPr>
              <a:t>microorganisms</a:t>
            </a:r>
            <a:r>
              <a:rPr dirty="0" sz="1550" spc="4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4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convert</a:t>
            </a:r>
            <a:r>
              <a:rPr dirty="0" sz="1550" spc="4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4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oxidize</a:t>
            </a:r>
            <a:r>
              <a:rPr dirty="0" sz="1550" spc="4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organic</a:t>
            </a:r>
            <a:r>
              <a:rPr dirty="0" sz="1550" spc="42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matter. </a:t>
            </a:r>
            <a:r>
              <a:rPr dirty="0" sz="1550">
                <a:latin typeface="Times New Roman"/>
                <a:cs typeface="Times New Roman"/>
              </a:rPr>
              <a:t>These</a:t>
            </a:r>
            <a:r>
              <a:rPr dirty="0" sz="1550" spc="140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filters,</a:t>
            </a:r>
            <a:r>
              <a:rPr dirty="0" sz="1550" spc="140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operated</a:t>
            </a:r>
            <a:r>
              <a:rPr dirty="0" sz="1550" spc="14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140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series,</a:t>
            </a:r>
            <a:r>
              <a:rPr dirty="0" sz="1550" spc="140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were</a:t>
            </a:r>
            <a:r>
              <a:rPr dirty="0" sz="1550" spc="14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configured</a:t>
            </a:r>
            <a:r>
              <a:rPr dirty="0" sz="1550" spc="140">
                <a:latin typeface="Times New Roman"/>
                <a:cs typeface="Times New Roman"/>
              </a:rPr>
              <a:t>  </a:t>
            </a:r>
            <a:r>
              <a:rPr dirty="0" sz="1550" spc="-25">
                <a:latin typeface="Times New Roman"/>
                <a:cs typeface="Times New Roman"/>
              </a:rPr>
              <a:t>to </a:t>
            </a:r>
            <a:r>
              <a:rPr dirty="0" sz="1550">
                <a:latin typeface="Times New Roman"/>
                <a:cs typeface="Times New Roman"/>
              </a:rPr>
              <a:t>maximize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nitrification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ensure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water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quality.</a:t>
            </a:r>
            <a:endParaRPr sz="1550">
              <a:latin typeface="Times New Roman"/>
              <a:cs typeface="Times New Roman"/>
            </a:endParaRPr>
          </a:p>
          <a:p>
            <a:pPr algn="just" marL="4915535" marR="5080">
              <a:lnSpc>
                <a:spcPct val="100000"/>
              </a:lnSpc>
              <a:spcBef>
                <a:spcPts val="1000"/>
              </a:spcBef>
            </a:pPr>
            <a:r>
              <a:rPr dirty="0" sz="1350" b="1">
                <a:latin typeface="Times New Roman"/>
                <a:cs typeface="Times New Roman"/>
              </a:rPr>
              <a:t>Graph</a:t>
            </a:r>
            <a:r>
              <a:rPr dirty="0" sz="1350" spc="204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1</a:t>
            </a:r>
            <a:r>
              <a:rPr dirty="0" sz="1350" spc="20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–</a:t>
            </a:r>
            <a:r>
              <a:rPr dirty="0" sz="1350" spc="204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Estimation</a:t>
            </a:r>
            <a:r>
              <a:rPr dirty="0" sz="1350" spc="204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21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cell</a:t>
            </a:r>
            <a:r>
              <a:rPr dirty="0" sz="1350" spc="20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size</a:t>
            </a:r>
            <a:r>
              <a:rPr dirty="0" sz="1350" spc="21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(FSC)</a:t>
            </a:r>
            <a:r>
              <a:rPr dirty="0" sz="1350" spc="20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(A),</a:t>
            </a:r>
            <a:r>
              <a:rPr dirty="0" sz="1350" spc="204" b="1">
                <a:latin typeface="Times New Roman"/>
                <a:cs typeface="Times New Roman"/>
              </a:rPr>
              <a:t> </a:t>
            </a:r>
            <a:r>
              <a:rPr dirty="0" sz="1350" spc="-10" b="1">
                <a:latin typeface="Times New Roman"/>
                <a:cs typeface="Times New Roman"/>
              </a:rPr>
              <a:t>complexity </a:t>
            </a:r>
            <a:r>
              <a:rPr dirty="0" sz="1350" b="1">
                <a:latin typeface="Times New Roman"/>
                <a:cs typeface="Times New Roman"/>
              </a:rPr>
              <a:t>(SSC)</a:t>
            </a:r>
            <a:r>
              <a:rPr dirty="0" sz="1350" spc="8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(B),</a:t>
            </a:r>
            <a:r>
              <a:rPr dirty="0" sz="1350" spc="9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and</a:t>
            </a:r>
            <a:r>
              <a:rPr dirty="0" sz="1350" spc="9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green</a:t>
            </a:r>
            <a:r>
              <a:rPr dirty="0" sz="1350" spc="8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fluorescence</a:t>
            </a:r>
            <a:r>
              <a:rPr dirty="0" sz="1350" spc="8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intensity</a:t>
            </a:r>
            <a:r>
              <a:rPr dirty="0" sz="1350" spc="8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(FITC)</a:t>
            </a:r>
            <a:r>
              <a:rPr dirty="0" sz="1350" spc="9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(C)</a:t>
            </a:r>
            <a:r>
              <a:rPr dirty="0" sz="1350" spc="75" b="1">
                <a:latin typeface="Times New Roman"/>
                <a:cs typeface="Times New Roman"/>
              </a:rPr>
              <a:t> </a:t>
            </a:r>
            <a:r>
              <a:rPr dirty="0" sz="1350" spc="-25" b="1">
                <a:latin typeface="Times New Roman"/>
                <a:cs typeface="Times New Roman"/>
              </a:rPr>
              <a:t>of </a:t>
            </a:r>
            <a:r>
              <a:rPr dirty="0" sz="1350" b="1">
                <a:latin typeface="Times New Roman"/>
                <a:cs typeface="Times New Roman"/>
              </a:rPr>
              <a:t>erythrocytes</a:t>
            </a:r>
            <a:r>
              <a:rPr dirty="0" sz="1350" spc="14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from</a:t>
            </a:r>
            <a:r>
              <a:rPr dirty="0" sz="1350" spc="15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the</a:t>
            </a:r>
            <a:r>
              <a:rPr dirty="0" sz="1350" spc="14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experimental</a:t>
            </a:r>
            <a:r>
              <a:rPr dirty="0" sz="1350" spc="15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groups</a:t>
            </a:r>
            <a:r>
              <a:rPr dirty="0" sz="1350" spc="15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150" b="1">
                <a:latin typeface="Times New Roman"/>
                <a:cs typeface="Times New Roman"/>
              </a:rPr>
              <a:t> </a:t>
            </a:r>
            <a:r>
              <a:rPr dirty="0" sz="1350" spc="-10" b="1" i="1">
                <a:latin typeface="Times New Roman"/>
                <a:cs typeface="Times New Roman"/>
              </a:rPr>
              <a:t>Colossoma macropomum.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0025106" y="7676188"/>
            <a:ext cx="469646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Times New Roman"/>
                <a:cs typeface="Times New Roman"/>
              </a:rPr>
              <a:t>Graph</a:t>
            </a:r>
            <a:r>
              <a:rPr dirty="0" sz="1350" spc="7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2</a:t>
            </a:r>
            <a:r>
              <a:rPr dirty="0" sz="1350" spc="6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–</a:t>
            </a:r>
            <a:r>
              <a:rPr dirty="0" sz="1350" spc="6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Estimation</a:t>
            </a:r>
            <a:r>
              <a:rPr dirty="0" sz="1350" spc="6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6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cellular</a:t>
            </a:r>
            <a:r>
              <a:rPr dirty="0" sz="1350" spc="6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complexity</a:t>
            </a:r>
            <a:r>
              <a:rPr dirty="0" sz="1350" spc="6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(A),</a:t>
            </a:r>
            <a:r>
              <a:rPr dirty="0" sz="1350" spc="6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relative</a:t>
            </a:r>
            <a:r>
              <a:rPr dirty="0" sz="1350" spc="70" b="1">
                <a:latin typeface="Times New Roman"/>
                <a:cs typeface="Times New Roman"/>
              </a:rPr>
              <a:t> </a:t>
            </a:r>
            <a:r>
              <a:rPr dirty="0" sz="1350" spc="-10" b="1">
                <a:latin typeface="Times New Roman"/>
                <a:cs typeface="Times New Roman"/>
              </a:rPr>
              <a:t>green </a:t>
            </a:r>
            <a:r>
              <a:rPr dirty="0" sz="1350" b="1">
                <a:latin typeface="Times New Roman"/>
                <a:cs typeface="Times New Roman"/>
              </a:rPr>
              <a:t>fluorescence</a:t>
            </a:r>
            <a:r>
              <a:rPr dirty="0" sz="1350" spc="30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intensity</a:t>
            </a:r>
            <a:r>
              <a:rPr dirty="0" sz="1350" spc="30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(B),</a:t>
            </a:r>
            <a:r>
              <a:rPr dirty="0" sz="1350" spc="30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and</a:t>
            </a:r>
            <a:r>
              <a:rPr dirty="0" sz="1350" spc="31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relative</a:t>
            </a:r>
            <a:r>
              <a:rPr dirty="0" sz="1350" spc="30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fluorescence</a:t>
            </a:r>
            <a:r>
              <a:rPr dirty="0" sz="1350" spc="310" b="1">
                <a:latin typeface="Times New Roman"/>
                <a:cs typeface="Times New Roman"/>
              </a:rPr>
              <a:t> </a:t>
            </a:r>
            <a:r>
              <a:rPr dirty="0" sz="1350" spc="-10" b="1">
                <a:latin typeface="Times New Roman"/>
                <a:cs typeface="Times New Roman"/>
              </a:rPr>
              <a:t>intensity </a:t>
            </a:r>
            <a:r>
              <a:rPr dirty="0" sz="1350" b="1">
                <a:latin typeface="Times New Roman"/>
                <a:cs typeface="Times New Roman"/>
              </a:rPr>
              <a:t>emitted</a:t>
            </a:r>
            <a:r>
              <a:rPr dirty="0" sz="1350" spc="195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by</a:t>
            </a:r>
            <a:r>
              <a:rPr dirty="0" sz="1350" spc="20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RNA</a:t>
            </a:r>
            <a:r>
              <a:rPr dirty="0" sz="1350" spc="195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(C)</a:t>
            </a:r>
            <a:r>
              <a:rPr dirty="0" sz="1350" spc="204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20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agranular</a:t>
            </a:r>
            <a:r>
              <a:rPr dirty="0" sz="1350" spc="20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leukocytes</a:t>
            </a:r>
            <a:r>
              <a:rPr dirty="0" sz="1350" spc="195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from</a:t>
            </a:r>
            <a:r>
              <a:rPr dirty="0" sz="1350" spc="200" b="1">
                <a:latin typeface="Times New Roman"/>
                <a:cs typeface="Times New Roman"/>
              </a:rPr>
              <a:t>  </a:t>
            </a:r>
            <a:r>
              <a:rPr dirty="0" sz="1350" spc="-25" b="1">
                <a:latin typeface="Times New Roman"/>
                <a:cs typeface="Times New Roman"/>
              </a:rPr>
              <a:t>the </a:t>
            </a:r>
            <a:r>
              <a:rPr dirty="0" sz="1350" b="1">
                <a:latin typeface="Times New Roman"/>
                <a:cs typeface="Times New Roman"/>
              </a:rPr>
              <a:t>experimental</a:t>
            </a:r>
            <a:r>
              <a:rPr dirty="0" sz="1350" spc="-1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groups</a:t>
            </a:r>
            <a:r>
              <a:rPr dirty="0" sz="1350" spc="-2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-10" b="1">
                <a:latin typeface="Times New Roman"/>
                <a:cs typeface="Times New Roman"/>
              </a:rPr>
              <a:t> </a:t>
            </a:r>
            <a:r>
              <a:rPr dirty="0" sz="1350" b="1" i="1">
                <a:latin typeface="Times New Roman"/>
                <a:cs typeface="Times New Roman"/>
              </a:rPr>
              <a:t>Colossoma</a:t>
            </a:r>
            <a:r>
              <a:rPr dirty="0" sz="1350" spc="-15" b="1" i="1">
                <a:latin typeface="Times New Roman"/>
                <a:cs typeface="Times New Roman"/>
              </a:rPr>
              <a:t> </a:t>
            </a:r>
            <a:r>
              <a:rPr dirty="0" sz="1350" spc="-10" b="1" i="1">
                <a:latin typeface="Times New Roman"/>
                <a:cs typeface="Times New Roman"/>
              </a:rPr>
              <a:t>macropomum.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0025106" y="12037679"/>
            <a:ext cx="469646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Times New Roman"/>
                <a:cs typeface="Times New Roman"/>
              </a:rPr>
              <a:t>Graph</a:t>
            </a:r>
            <a:r>
              <a:rPr dirty="0" sz="1350" spc="95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3</a:t>
            </a:r>
            <a:r>
              <a:rPr dirty="0" sz="1350" spc="95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–</a:t>
            </a:r>
            <a:r>
              <a:rPr dirty="0" sz="1350" spc="95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Estimation</a:t>
            </a:r>
            <a:r>
              <a:rPr dirty="0" sz="1350" spc="10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10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cellular</a:t>
            </a:r>
            <a:r>
              <a:rPr dirty="0" sz="1350" spc="9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size</a:t>
            </a:r>
            <a:r>
              <a:rPr dirty="0" sz="1350" spc="10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(A),</a:t>
            </a:r>
            <a:r>
              <a:rPr dirty="0" sz="1350" spc="95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relative</a:t>
            </a:r>
            <a:r>
              <a:rPr dirty="0" sz="1350" spc="95" b="1">
                <a:latin typeface="Times New Roman"/>
                <a:cs typeface="Times New Roman"/>
              </a:rPr>
              <a:t>  </a:t>
            </a:r>
            <a:r>
              <a:rPr dirty="0" sz="1350" spc="-10" b="1">
                <a:latin typeface="Times New Roman"/>
                <a:cs typeface="Times New Roman"/>
              </a:rPr>
              <a:t>green </a:t>
            </a:r>
            <a:r>
              <a:rPr dirty="0" sz="1350" b="1">
                <a:latin typeface="Times New Roman"/>
                <a:cs typeface="Times New Roman"/>
              </a:rPr>
              <a:t>fluorescence</a:t>
            </a:r>
            <a:r>
              <a:rPr dirty="0" sz="1350" spc="30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intensity</a:t>
            </a:r>
            <a:r>
              <a:rPr dirty="0" sz="1350" spc="30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(B),</a:t>
            </a:r>
            <a:r>
              <a:rPr dirty="0" sz="1350" spc="30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and</a:t>
            </a:r>
            <a:r>
              <a:rPr dirty="0" sz="1350" spc="31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relative</a:t>
            </a:r>
            <a:r>
              <a:rPr dirty="0" sz="1350" spc="30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fluorescence</a:t>
            </a:r>
            <a:r>
              <a:rPr dirty="0" sz="1350" spc="310" b="1">
                <a:latin typeface="Times New Roman"/>
                <a:cs typeface="Times New Roman"/>
              </a:rPr>
              <a:t> </a:t>
            </a:r>
            <a:r>
              <a:rPr dirty="0" sz="1350" spc="-10" b="1">
                <a:latin typeface="Times New Roman"/>
                <a:cs typeface="Times New Roman"/>
              </a:rPr>
              <a:t>intensity </a:t>
            </a:r>
            <a:r>
              <a:rPr dirty="0" sz="1350" b="1">
                <a:latin typeface="Times New Roman"/>
                <a:cs typeface="Times New Roman"/>
              </a:rPr>
              <a:t>emitted</a:t>
            </a:r>
            <a:r>
              <a:rPr dirty="0" sz="1350" spc="235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by</a:t>
            </a:r>
            <a:r>
              <a:rPr dirty="0" sz="1350" spc="24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RNA</a:t>
            </a:r>
            <a:r>
              <a:rPr dirty="0" sz="1350" spc="235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(C)</a:t>
            </a:r>
            <a:r>
              <a:rPr dirty="0" sz="1350" spc="245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24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granular</a:t>
            </a:r>
            <a:r>
              <a:rPr dirty="0" sz="1350" spc="24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leukocytes</a:t>
            </a:r>
            <a:r>
              <a:rPr dirty="0" sz="1350" spc="24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from</a:t>
            </a:r>
            <a:r>
              <a:rPr dirty="0" sz="1350" spc="240" b="1">
                <a:latin typeface="Times New Roman"/>
                <a:cs typeface="Times New Roman"/>
              </a:rPr>
              <a:t>  </a:t>
            </a:r>
            <a:r>
              <a:rPr dirty="0" sz="1350" spc="-25" b="1">
                <a:latin typeface="Times New Roman"/>
                <a:cs typeface="Times New Roman"/>
              </a:rPr>
              <a:t>the </a:t>
            </a:r>
            <a:r>
              <a:rPr dirty="0" sz="1350" b="1">
                <a:latin typeface="Times New Roman"/>
                <a:cs typeface="Times New Roman"/>
              </a:rPr>
              <a:t>experimental</a:t>
            </a:r>
            <a:r>
              <a:rPr dirty="0" sz="1350" spc="-1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groups</a:t>
            </a:r>
            <a:r>
              <a:rPr dirty="0" sz="1350" spc="-2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-10" b="1">
                <a:latin typeface="Times New Roman"/>
                <a:cs typeface="Times New Roman"/>
              </a:rPr>
              <a:t> </a:t>
            </a:r>
            <a:r>
              <a:rPr dirty="0" sz="1350" b="1" i="1">
                <a:latin typeface="Times New Roman"/>
                <a:cs typeface="Times New Roman"/>
              </a:rPr>
              <a:t>Colossoma</a:t>
            </a:r>
            <a:r>
              <a:rPr dirty="0" sz="1350" spc="-15" b="1" i="1">
                <a:latin typeface="Times New Roman"/>
                <a:cs typeface="Times New Roman"/>
              </a:rPr>
              <a:t> </a:t>
            </a:r>
            <a:r>
              <a:rPr dirty="0" sz="1350" spc="-10" b="1" i="1">
                <a:latin typeface="Times New Roman"/>
                <a:cs typeface="Times New Roman"/>
              </a:rPr>
              <a:t>macropomum.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66871" y="7266794"/>
            <a:ext cx="4692650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5855" algn="l"/>
                <a:tab pos="1402715" algn="l"/>
                <a:tab pos="2525395" algn="l"/>
                <a:tab pos="2900680" algn="l"/>
                <a:tab pos="4152900" algn="l"/>
              </a:tabLst>
            </a:pPr>
            <a:r>
              <a:rPr dirty="0" sz="1550" spc="-10">
                <a:latin typeface="Times New Roman"/>
                <a:cs typeface="Times New Roman"/>
              </a:rPr>
              <a:t>Hematology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25">
                <a:latin typeface="Times New Roman"/>
                <a:cs typeface="Times New Roman"/>
              </a:rPr>
              <a:t>is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fundamental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25">
                <a:latin typeface="Times New Roman"/>
                <a:cs typeface="Times New Roman"/>
              </a:rPr>
              <a:t>for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understanding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health,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66871" y="7501544"/>
            <a:ext cx="4693285" cy="4953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160"/>
              </a:spcBef>
            </a:pPr>
            <a:r>
              <a:rPr dirty="0" sz="1550">
                <a:latin typeface="Times New Roman"/>
                <a:cs typeface="Times New Roman"/>
              </a:rPr>
              <a:t>immune</a:t>
            </a:r>
            <a:r>
              <a:rPr dirty="0" sz="1550" spc="47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response,</a:t>
            </a:r>
            <a:r>
              <a:rPr dirty="0" sz="1550" spc="4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4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adaptation</a:t>
            </a:r>
            <a:r>
              <a:rPr dirty="0" sz="1550" spc="4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48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stimuli,</a:t>
            </a:r>
            <a:r>
              <a:rPr dirty="0" sz="1550" spc="47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providing </a:t>
            </a:r>
            <a:r>
              <a:rPr dirty="0" sz="1550">
                <a:latin typeface="Times New Roman"/>
                <a:cs typeface="Times New Roman"/>
              </a:rPr>
              <a:t>essential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information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about</a:t>
            </a:r>
            <a:r>
              <a:rPr dirty="0" sz="1550" spc="2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blood</a:t>
            </a:r>
            <a:r>
              <a:rPr dirty="0" sz="1550" spc="2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cells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(De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Paiva</a:t>
            </a:r>
            <a:r>
              <a:rPr dirty="0" sz="1550" spc="27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et</a:t>
            </a:r>
            <a:r>
              <a:rPr dirty="0" sz="1550" spc="280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al.,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66871" y="7970335"/>
            <a:ext cx="469201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5325" algn="l"/>
                <a:tab pos="1536065" algn="l"/>
                <a:tab pos="2403475" algn="l"/>
                <a:tab pos="3266440" algn="l"/>
                <a:tab pos="3554729" algn="l"/>
                <a:tab pos="4069079" algn="l"/>
              </a:tabLst>
            </a:pPr>
            <a:r>
              <a:rPr dirty="0" sz="1550" spc="-10">
                <a:latin typeface="Times New Roman"/>
                <a:cs typeface="Times New Roman"/>
              </a:rPr>
              <a:t>2013).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Physical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exercise,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although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25">
                <a:latin typeface="Times New Roman"/>
                <a:cs typeface="Times New Roman"/>
              </a:rPr>
              <a:t>it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25">
                <a:latin typeface="Times New Roman"/>
                <a:cs typeface="Times New Roman"/>
              </a:rPr>
              <a:t>may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initially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366871" y="8205085"/>
            <a:ext cx="4692650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>
                <a:latin typeface="Times New Roman"/>
                <a:cs typeface="Times New Roman"/>
              </a:rPr>
              <a:t>destabilize</a:t>
            </a:r>
            <a:r>
              <a:rPr dirty="0" sz="1550" spc="1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homeostasis,</a:t>
            </a:r>
            <a:r>
              <a:rPr dirty="0" sz="1550" spc="1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promotes</a:t>
            </a:r>
            <a:r>
              <a:rPr dirty="0" sz="1550" spc="1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adaptations</a:t>
            </a:r>
            <a:r>
              <a:rPr dirty="0" sz="1550" spc="1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that</a:t>
            </a:r>
            <a:r>
              <a:rPr dirty="0" sz="1550" spc="12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benefit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66871" y="8439835"/>
            <a:ext cx="469328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5325" algn="l"/>
                <a:tab pos="1182370" algn="l"/>
                <a:tab pos="2039620" algn="l"/>
                <a:tab pos="3279140" algn="l"/>
                <a:tab pos="4441825" algn="l"/>
              </a:tabLst>
            </a:pPr>
            <a:r>
              <a:rPr dirty="0" sz="1550" spc="-10">
                <a:latin typeface="Times New Roman"/>
                <a:cs typeface="Times New Roman"/>
              </a:rPr>
              <a:t>health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25">
                <a:latin typeface="Times New Roman"/>
                <a:cs typeface="Times New Roman"/>
              </a:rPr>
              <a:t>and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physical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performance,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0">
                <a:latin typeface="Times New Roman"/>
                <a:cs typeface="Times New Roman"/>
              </a:rPr>
              <a:t>highlighting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25">
                <a:latin typeface="Times New Roman"/>
                <a:cs typeface="Times New Roman"/>
              </a:rPr>
              <a:t>the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66871" y="8673875"/>
            <a:ext cx="4693920" cy="3075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3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importance</a:t>
            </a:r>
            <a:r>
              <a:rPr dirty="0" sz="1550" spc="2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2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combining</a:t>
            </a:r>
            <a:r>
              <a:rPr dirty="0" sz="1550" spc="2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hematological</a:t>
            </a:r>
            <a:r>
              <a:rPr dirty="0" sz="1550" spc="2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knowledge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with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40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effects</a:t>
            </a:r>
            <a:r>
              <a:rPr dirty="0" sz="1550" spc="40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40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exercise</a:t>
            </a:r>
            <a:r>
              <a:rPr dirty="0" sz="1550" spc="4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409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optimize</a:t>
            </a:r>
            <a:r>
              <a:rPr dirty="0" sz="1550" spc="409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40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development</a:t>
            </a:r>
            <a:r>
              <a:rPr dirty="0" sz="1550" spc="415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of </a:t>
            </a:r>
            <a:r>
              <a:rPr dirty="0" sz="1550">
                <a:latin typeface="Times New Roman"/>
                <a:cs typeface="Times New Roman"/>
              </a:rPr>
              <a:t>organisms</a:t>
            </a:r>
            <a:r>
              <a:rPr dirty="0" sz="1550" spc="2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(Araujo,</a:t>
            </a:r>
            <a:r>
              <a:rPr dirty="0" sz="1550" spc="2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2013;</a:t>
            </a:r>
            <a:r>
              <a:rPr dirty="0" sz="1550" spc="2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Kyu</a:t>
            </a:r>
            <a:r>
              <a:rPr dirty="0" sz="1550" spc="2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et</a:t>
            </a:r>
            <a:r>
              <a:rPr dirty="0" sz="1550" spc="2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al.,</a:t>
            </a:r>
            <a:r>
              <a:rPr dirty="0" sz="1550" spc="2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2016;</a:t>
            </a:r>
            <a:r>
              <a:rPr dirty="0" sz="1550" spc="2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Lavie</a:t>
            </a:r>
            <a:r>
              <a:rPr dirty="0" sz="1550" spc="2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et</a:t>
            </a:r>
            <a:r>
              <a:rPr dirty="0" sz="1550" spc="240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al., </a:t>
            </a:r>
            <a:r>
              <a:rPr dirty="0" sz="1550" spc="-10">
                <a:latin typeface="Times New Roman"/>
                <a:cs typeface="Times New Roman"/>
              </a:rPr>
              <a:t>2021).</a:t>
            </a:r>
            <a:endParaRPr sz="15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9300"/>
              </a:lnSpc>
            </a:pPr>
            <a:r>
              <a:rPr dirty="0" sz="1550">
                <a:latin typeface="Times New Roman"/>
                <a:cs typeface="Times New Roman"/>
              </a:rPr>
              <a:t>For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tambaqui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(</a:t>
            </a:r>
            <a:r>
              <a:rPr dirty="0" sz="1550" i="1">
                <a:latin typeface="Times New Roman"/>
                <a:cs typeface="Times New Roman"/>
              </a:rPr>
              <a:t>Colossoma</a:t>
            </a:r>
            <a:r>
              <a:rPr dirty="0" sz="1550" spc="-10" i="1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macropomum</a:t>
            </a:r>
            <a:r>
              <a:rPr dirty="0" sz="1550">
                <a:latin typeface="Times New Roman"/>
                <a:cs typeface="Times New Roman"/>
              </a:rPr>
              <a:t>),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significant </a:t>
            </a:r>
            <a:r>
              <a:rPr dirty="0" sz="1550" spc="-20">
                <a:latin typeface="Times New Roman"/>
                <a:cs typeface="Times New Roman"/>
              </a:rPr>
              <a:t>fish </a:t>
            </a: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aquaculture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due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its rapid growth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rate and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adaptability, </a:t>
            </a:r>
            <a:r>
              <a:rPr dirty="0" sz="1550">
                <a:latin typeface="Times New Roman"/>
                <a:cs typeface="Times New Roman"/>
              </a:rPr>
              <a:t>understanding</a:t>
            </a:r>
            <a:r>
              <a:rPr dirty="0" sz="1550" spc="1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11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effects</a:t>
            </a:r>
            <a:r>
              <a:rPr dirty="0" sz="1550" spc="11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1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exercise</a:t>
            </a:r>
            <a:r>
              <a:rPr dirty="0" sz="1550" spc="1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on</a:t>
            </a:r>
            <a:r>
              <a:rPr dirty="0" sz="1550" spc="1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its</a:t>
            </a:r>
            <a:r>
              <a:rPr dirty="0" sz="1550" spc="11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hematology</a:t>
            </a:r>
            <a:r>
              <a:rPr dirty="0" sz="1550" spc="125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is </a:t>
            </a:r>
            <a:r>
              <a:rPr dirty="0" sz="1550">
                <a:latin typeface="Times New Roman"/>
                <a:cs typeface="Times New Roman"/>
              </a:rPr>
              <a:t>crucial,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especially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given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scarcity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studies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in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this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area.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tambaqui</a:t>
            </a:r>
            <a:r>
              <a:rPr dirty="0" sz="1550" spc="6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is</a:t>
            </a:r>
            <a:r>
              <a:rPr dirty="0" sz="1550" spc="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economically</a:t>
            </a:r>
            <a:r>
              <a:rPr dirty="0" sz="1550" spc="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valuable</a:t>
            </a:r>
            <a:r>
              <a:rPr dirty="0" sz="1550" spc="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6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offers</a:t>
            </a:r>
            <a:r>
              <a:rPr dirty="0" sz="1550" spc="5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insights </a:t>
            </a:r>
            <a:r>
              <a:rPr dirty="0" sz="1550">
                <a:latin typeface="Times New Roman"/>
                <a:cs typeface="Times New Roman"/>
              </a:rPr>
              <a:t>into</a:t>
            </a:r>
            <a:r>
              <a:rPr dirty="0" sz="1550" spc="38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survival</a:t>
            </a:r>
            <a:r>
              <a:rPr dirty="0" sz="1550" spc="3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strategies</a:t>
            </a:r>
            <a:r>
              <a:rPr dirty="0" sz="1550" spc="3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and</a:t>
            </a:r>
            <a:r>
              <a:rPr dirty="0" sz="1550" spc="3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adaptation</a:t>
            </a:r>
            <a:r>
              <a:rPr dirty="0" sz="1550" spc="3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38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environmental </a:t>
            </a:r>
            <a:r>
              <a:rPr dirty="0" sz="1550">
                <a:latin typeface="Times New Roman"/>
                <a:cs typeface="Times New Roman"/>
              </a:rPr>
              <a:t>challenges</a:t>
            </a:r>
            <a:r>
              <a:rPr dirty="0" sz="1550" spc="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(De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Paiva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et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al.,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2013;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Val;</a:t>
            </a:r>
            <a:r>
              <a:rPr dirty="0" sz="1550" spc="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De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Oliveira,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2021). </a:t>
            </a:r>
            <a:r>
              <a:rPr dirty="0" sz="1550">
                <a:latin typeface="Times New Roman"/>
                <a:cs typeface="Times New Roman"/>
              </a:rPr>
              <a:t>Thus,</a:t>
            </a:r>
            <a:r>
              <a:rPr dirty="0" sz="1550" spc="25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this</a:t>
            </a:r>
            <a:r>
              <a:rPr dirty="0" sz="1550" spc="2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study</a:t>
            </a:r>
            <a:r>
              <a:rPr dirty="0" sz="1550" spc="2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aims</a:t>
            </a:r>
            <a:r>
              <a:rPr dirty="0" sz="1550" spc="25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to</a:t>
            </a:r>
            <a:r>
              <a:rPr dirty="0" sz="1550" spc="25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evaluate</a:t>
            </a:r>
            <a:r>
              <a:rPr dirty="0" sz="1550" spc="25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25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effects</a:t>
            </a:r>
            <a:r>
              <a:rPr dirty="0" sz="1550" spc="25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25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physical </a:t>
            </a:r>
            <a:r>
              <a:rPr dirty="0" sz="1550">
                <a:latin typeface="Times New Roman"/>
                <a:cs typeface="Times New Roman"/>
              </a:rPr>
              <a:t>exercise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on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hematology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tambaqui.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5896408" y="151062"/>
            <a:ext cx="7460615" cy="11007090"/>
            <a:chOff x="5896408" y="151062"/>
            <a:chExt cx="7460615" cy="11007090"/>
          </a:xfrm>
        </p:grpSpPr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174382" y="151062"/>
              <a:ext cx="2182252" cy="2181543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96408" y="8921917"/>
              <a:ext cx="3000685" cy="2236152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5298606" y="11156007"/>
            <a:ext cx="4281170" cy="1466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Times New Roman"/>
                <a:cs typeface="Times New Roman"/>
              </a:rPr>
              <a:t>Figure</a:t>
            </a:r>
            <a:r>
              <a:rPr dirty="0" sz="1350" spc="21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2</a:t>
            </a:r>
            <a:r>
              <a:rPr dirty="0" sz="1350" spc="21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–</a:t>
            </a:r>
            <a:r>
              <a:rPr dirty="0" sz="1350" spc="22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Analysis</a:t>
            </a:r>
            <a:r>
              <a:rPr dirty="0" sz="1350" spc="21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by</a:t>
            </a:r>
            <a:r>
              <a:rPr dirty="0" sz="1350" spc="21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flow</a:t>
            </a:r>
            <a:r>
              <a:rPr dirty="0" sz="1350" spc="21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cytometry</a:t>
            </a:r>
            <a:r>
              <a:rPr dirty="0" sz="1350" spc="22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using</a:t>
            </a:r>
            <a:r>
              <a:rPr dirty="0" sz="1350" spc="215" b="1">
                <a:latin typeface="Times New Roman"/>
                <a:cs typeface="Times New Roman"/>
              </a:rPr>
              <a:t> </a:t>
            </a:r>
            <a:r>
              <a:rPr dirty="0" sz="1350" spc="-10" b="1">
                <a:latin typeface="Times New Roman"/>
                <a:cs typeface="Times New Roman"/>
              </a:rPr>
              <a:t>CytExpert</a:t>
            </a:r>
            <a:endParaRPr sz="1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350" b="1">
                <a:latin typeface="Times New Roman"/>
                <a:cs typeface="Times New Roman"/>
              </a:rPr>
              <a:t>2.4</a:t>
            </a:r>
            <a:r>
              <a:rPr dirty="0" sz="1350" spc="10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software</a:t>
            </a:r>
            <a:r>
              <a:rPr dirty="0" sz="1350" spc="12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(Beckman</a:t>
            </a:r>
            <a:r>
              <a:rPr dirty="0" sz="1350" spc="12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Coulter,</a:t>
            </a:r>
            <a:r>
              <a:rPr dirty="0" sz="1350" spc="114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Inc.),</a:t>
            </a:r>
            <a:r>
              <a:rPr dirty="0" sz="1350" spc="114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displaying</a:t>
            </a:r>
            <a:r>
              <a:rPr dirty="0" sz="1350" spc="114" b="1">
                <a:latin typeface="Times New Roman"/>
                <a:cs typeface="Times New Roman"/>
              </a:rPr>
              <a:t>  </a:t>
            </a:r>
            <a:r>
              <a:rPr dirty="0" sz="1350" spc="-25" b="1">
                <a:latin typeface="Times New Roman"/>
                <a:cs typeface="Times New Roman"/>
              </a:rPr>
              <a:t>the </a:t>
            </a:r>
            <a:r>
              <a:rPr dirty="0" sz="1350" b="1">
                <a:latin typeface="Times New Roman"/>
                <a:cs typeface="Times New Roman"/>
              </a:rPr>
              <a:t>distribution</a:t>
            </a:r>
            <a:r>
              <a:rPr dirty="0" sz="1350" spc="-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-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different</a:t>
            </a:r>
            <a:r>
              <a:rPr dirty="0" sz="1350" spc="-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cell</a:t>
            </a:r>
            <a:r>
              <a:rPr dirty="0" sz="1350" spc="-1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populations</a:t>
            </a:r>
            <a:r>
              <a:rPr dirty="0" sz="1350" spc="-1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in</a:t>
            </a:r>
            <a:r>
              <a:rPr dirty="0" sz="1350" spc="-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a</a:t>
            </a:r>
            <a:r>
              <a:rPr dirty="0" sz="1350" spc="-1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blood</a:t>
            </a:r>
            <a:r>
              <a:rPr dirty="0" sz="1350" spc="-5" b="1">
                <a:latin typeface="Times New Roman"/>
                <a:cs typeface="Times New Roman"/>
              </a:rPr>
              <a:t> </a:t>
            </a:r>
            <a:r>
              <a:rPr dirty="0" sz="1350" spc="-10" b="1">
                <a:latin typeface="Times New Roman"/>
                <a:cs typeface="Times New Roman"/>
              </a:rPr>
              <a:t>sample </a:t>
            </a:r>
            <a:r>
              <a:rPr dirty="0" sz="1350" b="1">
                <a:latin typeface="Times New Roman"/>
                <a:cs typeface="Times New Roman"/>
              </a:rPr>
              <a:t>from</a:t>
            </a:r>
            <a:r>
              <a:rPr dirty="0" sz="1350" spc="19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*Colossoma</a:t>
            </a:r>
            <a:r>
              <a:rPr dirty="0" sz="1350" spc="17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macropomum*.</a:t>
            </a:r>
            <a:r>
              <a:rPr dirty="0" sz="1350" spc="17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SSC</a:t>
            </a:r>
            <a:r>
              <a:rPr dirty="0" sz="1350" spc="18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(Side</a:t>
            </a:r>
            <a:r>
              <a:rPr dirty="0" sz="1350" spc="18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Scatter)</a:t>
            </a:r>
            <a:r>
              <a:rPr dirty="0" sz="1350" spc="180" b="1">
                <a:latin typeface="Times New Roman"/>
                <a:cs typeface="Times New Roman"/>
              </a:rPr>
              <a:t> </a:t>
            </a:r>
            <a:r>
              <a:rPr dirty="0" sz="1350" spc="-25" b="1">
                <a:latin typeface="Times New Roman"/>
                <a:cs typeface="Times New Roman"/>
              </a:rPr>
              <a:t>on </a:t>
            </a:r>
            <a:r>
              <a:rPr dirty="0" sz="1350" b="1">
                <a:latin typeface="Times New Roman"/>
                <a:cs typeface="Times New Roman"/>
              </a:rPr>
              <a:t>the</a:t>
            </a:r>
            <a:r>
              <a:rPr dirty="0" sz="1350" spc="390" b="1">
                <a:latin typeface="Times New Roman"/>
                <a:cs typeface="Times New Roman"/>
              </a:rPr>
              <a:t> </a:t>
            </a:r>
            <a:r>
              <a:rPr dirty="0" sz="1350" spc="-10" b="1">
                <a:latin typeface="Times New Roman"/>
                <a:cs typeface="Times New Roman"/>
              </a:rPr>
              <a:t>Y-</a:t>
            </a:r>
            <a:r>
              <a:rPr dirty="0" sz="1350" b="1">
                <a:latin typeface="Times New Roman"/>
                <a:cs typeface="Times New Roman"/>
              </a:rPr>
              <a:t>axis</a:t>
            </a:r>
            <a:r>
              <a:rPr dirty="0" sz="1350" spc="40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and</a:t>
            </a:r>
            <a:r>
              <a:rPr dirty="0" sz="1350" spc="40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FSC</a:t>
            </a:r>
            <a:r>
              <a:rPr dirty="0" sz="1350" spc="40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(Forward</a:t>
            </a:r>
            <a:r>
              <a:rPr dirty="0" sz="1350" spc="40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Scatter)</a:t>
            </a:r>
            <a:r>
              <a:rPr dirty="0" sz="1350" spc="40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on</a:t>
            </a:r>
            <a:r>
              <a:rPr dirty="0" sz="1350" spc="39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the</a:t>
            </a:r>
            <a:r>
              <a:rPr dirty="0" sz="1350" spc="395" b="1">
                <a:latin typeface="Times New Roman"/>
                <a:cs typeface="Times New Roman"/>
              </a:rPr>
              <a:t> </a:t>
            </a:r>
            <a:r>
              <a:rPr dirty="0" sz="1350" spc="-10" b="1">
                <a:latin typeface="Times New Roman"/>
                <a:cs typeface="Times New Roman"/>
              </a:rPr>
              <a:t>X-axis, </a:t>
            </a:r>
            <a:r>
              <a:rPr dirty="0" sz="1350" b="1">
                <a:latin typeface="Times New Roman"/>
                <a:cs typeface="Times New Roman"/>
              </a:rPr>
              <a:t>corresponding</a:t>
            </a:r>
            <a:r>
              <a:rPr dirty="0" sz="1350" spc="240" b="1">
                <a:latin typeface="Times New Roman"/>
                <a:cs typeface="Times New Roman"/>
              </a:rPr>
              <a:t>   </a:t>
            </a:r>
            <a:r>
              <a:rPr dirty="0" sz="1350" b="1">
                <a:latin typeface="Times New Roman"/>
                <a:cs typeface="Times New Roman"/>
              </a:rPr>
              <a:t>to</a:t>
            </a:r>
            <a:r>
              <a:rPr dirty="0" sz="1350" spc="245" b="1">
                <a:latin typeface="Times New Roman"/>
                <a:cs typeface="Times New Roman"/>
              </a:rPr>
              <a:t>   </a:t>
            </a:r>
            <a:r>
              <a:rPr dirty="0" sz="1350" b="1">
                <a:latin typeface="Times New Roman"/>
                <a:cs typeface="Times New Roman"/>
              </a:rPr>
              <a:t>cellular</a:t>
            </a:r>
            <a:r>
              <a:rPr dirty="0" sz="1350" spc="245" b="1">
                <a:latin typeface="Times New Roman"/>
                <a:cs typeface="Times New Roman"/>
              </a:rPr>
              <a:t>   </a:t>
            </a:r>
            <a:r>
              <a:rPr dirty="0" sz="1350" b="1">
                <a:latin typeface="Times New Roman"/>
                <a:cs typeface="Times New Roman"/>
              </a:rPr>
              <a:t>complexity</a:t>
            </a:r>
            <a:r>
              <a:rPr dirty="0" sz="1350" spc="240" b="1">
                <a:latin typeface="Times New Roman"/>
                <a:cs typeface="Times New Roman"/>
              </a:rPr>
              <a:t>   </a:t>
            </a:r>
            <a:r>
              <a:rPr dirty="0" sz="1350" b="1">
                <a:latin typeface="Times New Roman"/>
                <a:cs typeface="Times New Roman"/>
              </a:rPr>
              <a:t>and</a:t>
            </a:r>
            <a:r>
              <a:rPr dirty="0" sz="1350" spc="245" b="1">
                <a:latin typeface="Times New Roman"/>
                <a:cs typeface="Times New Roman"/>
              </a:rPr>
              <a:t>   </a:t>
            </a:r>
            <a:r>
              <a:rPr dirty="0" sz="1350" spc="-10" b="1">
                <a:latin typeface="Times New Roman"/>
                <a:cs typeface="Times New Roman"/>
              </a:rPr>
              <a:t>size, respectively.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65" name="object 65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90067" y="14009820"/>
            <a:ext cx="4699254" cy="398578"/>
          </a:xfrm>
          <a:prstGeom prst="rect">
            <a:avLst/>
          </a:prstGeom>
        </p:spPr>
      </p:pic>
      <p:sp>
        <p:nvSpPr>
          <p:cNvPr id="66" name="object 66" descr=""/>
          <p:cNvSpPr txBox="1"/>
          <p:nvPr/>
        </p:nvSpPr>
        <p:spPr>
          <a:xfrm>
            <a:off x="390067" y="14009820"/>
            <a:ext cx="4699635" cy="39878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365"/>
              </a:spcBef>
            </a:pPr>
            <a:r>
              <a:rPr dirty="0" sz="1900" b="1">
                <a:latin typeface="Times New Roman"/>
                <a:cs typeface="Times New Roman"/>
              </a:rPr>
              <a:t>2.</a:t>
            </a:r>
            <a:r>
              <a:rPr dirty="0" sz="1900" spc="-35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MATERIALS</a:t>
            </a:r>
            <a:r>
              <a:rPr dirty="0" sz="1900" spc="-4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AND</a:t>
            </a:r>
            <a:r>
              <a:rPr dirty="0" sz="1900" spc="-40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METHODS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67" name="object 6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90067" y="6801365"/>
            <a:ext cx="4699254" cy="398578"/>
          </a:xfrm>
          <a:prstGeom prst="rect">
            <a:avLst/>
          </a:prstGeom>
        </p:spPr>
      </p:pic>
      <p:sp>
        <p:nvSpPr>
          <p:cNvPr id="68" name="object 68" descr=""/>
          <p:cNvSpPr txBox="1"/>
          <p:nvPr/>
        </p:nvSpPr>
        <p:spPr>
          <a:xfrm>
            <a:off x="390067" y="6801365"/>
            <a:ext cx="4699635" cy="3987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360"/>
              </a:spcBef>
            </a:pPr>
            <a:r>
              <a:rPr dirty="0" sz="1900" b="1">
                <a:latin typeface="Times New Roman"/>
                <a:cs typeface="Times New Roman"/>
              </a:rPr>
              <a:t>1.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INTRODUCTION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69" name="object 6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001341" y="13067983"/>
            <a:ext cx="4668049" cy="397869"/>
          </a:xfrm>
          <a:prstGeom prst="rect">
            <a:avLst/>
          </a:prstGeom>
        </p:spPr>
      </p:pic>
      <p:sp>
        <p:nvSpPr>
          <p:cNvPr id="70" name="object 70" descr=""/>
          <p:cNvSpPr txBox="1"/>
          <p:nvPr/>
        </p:nvSpPr>
        <p:spPr>
          <a:xfrm>
            <a:off x="10001341" y="13067983"/>
            <a:ext cx="4668520" cy="39814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360"/>
              </a:spcBef>
            </a:pPr>
            <a:r>
              <a:rPr dirty="0" sz="1900" b="1">
                <a:latin typeface="Times New Roman"/>
                <a:cs typeface="Times New Roman"/>
              </a:rPr>
              <a:t>4.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CONCLUSION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71" name="object 71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001341" y="15245981"/>
            <a:ext cx="4668049" cy="398578"/>
          </a:xfrm>
          <a:prstGeom prst="rect">
            <a:avLst/>
          </a:prstGeom>
        </p:spPr>
      </p:pic>
      <p:sp>
        <p:nvSpPr>
          <p:cNvPr id="72" name="object 72" descr=""/>
          <p:cNvSpPr txBox="1"/>
          <p:nvPr/>
        </p:nvSpPr>
        <p:spPr>
          <a:xfrm>
            <a:off x="10001341" y="15245981"/>
            <a:ext cx="4668520" cy="3987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360"/>
              </a:spcBef>
            </a:pPr>
            <a:r>
              <a:rPr dirty="0" sz="1900" b="1">
                <a:latin typeface="Times New Roman"/>
                <a:cs typeface="Times New Roman"/>
              </a:rPr>
              <a:t>5.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REFERENCES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11524733" y="15839594"/>
            <a:ext cx="1621790" cy="2862580"/>
            <a:chOff x="11524733" y="15839594"/>
            <a:chExt cx="1621790" cy="2862580"/>
          </a:xfrm>
        </p:grpSpPr>
        <p:pic>
          <p:nvPicPr>
            <p:cNvPr id="74" name="object 74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849553" y="17655892"/>
              <a:ext cx="1046090" cy="104609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524733" y="15839594"/>
              <a:ext cx="1621263" cy="1621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Jussara Severo</dc:creator>
  <dc:title>Apresentação do PowerPoint</dc:title>
  <dcterms:created xsi:type="dcterms:W3CDTF">2024-10-17T18:19:38Z</dcterms:created>
  <dcterms:modified xsi:type="dcterms:W3CDTF">2024-10-17T18:19:38Z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2024-10-17T00:00:00Z</vt:filetime>
  </property>
  <property fmtid="{D5CDD505-2E9C-101B-9397-08002B2CF9AE}" pid="5" name="Producer">
    <vt:lpwstr>Microsoft® PowerPoint® para Microsoft 365</vt:lpwstr>
  </property>
</Properties>
</file>