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5100300" cy="20104100"/>
  <p:notesSz cx="15100300" cy="201041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" d="100"/>
          <a:sy n="27" d="100"/>
        </p:scale>
        <p:origin x="255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2522" y="6232271"/>
            <a:ext cx="12835255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5045" y="11258296"/>
            <a:ext cx="10570210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5015" y="4623943"/>
            <a:ext cx="656863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76654" y="4623943"/>
            <a:ext cx="656863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5090266" cy="1995931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187684" y="14841860"/>
            <a:ext cx="2090592" cy="209079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27319" y="13677554"/>
            <a:ext cx="4640330" cy="277046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015" y="804164"/>
            <a:ext cx="13590270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5015" y="4623943"/>
            <a:ext cx="1359027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34102" y="18696814"/>
            <a:ext cx="4832096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5015" y="18696814"/>
            <a:ext cx="3473069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72216" y="18696814"/>
            <a:ext cx="3473069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5.png"/><Relationship Id="rId21" Type="http://schemas.openxmlformats.org/officeDocument/2006/relationships/image" Target="../media/image22.jpg"/><Relationship Id="rId7" Type="http://schemas.openxmlformats.org/officeDocument/2006/relationships/hyperlink" Target="mailto:deansilveira596@gmail.com" TargetMode="External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4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614" y="6145375"/>
            <a:ext cx="2858770" cy="1066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 MT"/>
                <a:cs typeface="Arial MT"/>
              </a:rPr>
              <a:t>FIELD OF</a:t>
            </a:r>
            <a:r>
              <a:rPr sz="1650" spc="30" dirty="0">
                <a:latin typeface="Arial MT"/>
                <a:cs typeface="Arial MT"/>
              </a:rPr>
              <a:t> </a:t>
            </a:r>
            <a:r>
              <a:rPr sz="1650" spc="-10" dirty="0">
                <a:latin typeface="Arial MT"/>
                <a:cs typeface="Arial MT"/>
              </a:rPr>
              <a:t>KNOWLEDGE</a:t>
            </a:r>
            <a:r>
              <a:rPr sz="1650" b="1" spc="-10" dirty="0">
                <a:latin typeface="Arial"/>
                <a:cs typeface="Arial"/>
              </a:rPr>
              <a:t>: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650" b="1" dirty="0">
                <a:latin typeface="Arial"/>
                <a:cs typeface="Arial"/>
              </a:rPr>
              <a:t>Biological</a:t>
            </a:r>
            <a:r>
              <a:rPr sz="1650" b="1" spc="2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Science/Genetics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-10" dirty="0">
                <a:latin typeface="Arial MT"/>
                <a:cs typeface="Arial MT"/>
              </a:rPr>
              <a:t>RELATED</a:t>
            </a:r>
            <a:r>
              <a:rPr sz="1650" spc="-55" dirty="0">
                <a:latin typeface="Arial MT"/>
                <a:cs typeface="Arial MT"/>
              </a:rPr>
              <a:t> </a:t>
            </a:r>
            <a:r>
              <a:rPr sz="1650" spc="-20" dirty="0">
                <a:latin typeface="Arial MT"/>
                <a:cs typeface="Arial MT"/>
              </a:rPr>
              <a:t>ODS:</a:t>
            </a: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1" spc="-10" dirty="0">
                <a:latin typeface="Arial"/>
                <a:cs typeface="Arial"/>
              </a:rPr>
              <a:t>ODS03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1740" y="10564100"/>
            <a:ext cx="4525909" cy="41733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27742" y="10589006"/>
            <a:ext cx="4526280" cy="350520"/>
          </a:xfrm>
          <a:prstGeom prst="rect">
            <a:avLst/>
          </a:prstGeom>
          <a:ln w="4254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400"/>
              </a:spcBef>
            </a:pPr>
            <a:r>
              <a:rPr sz="1900" b="1" spc="-10" dirty="0">
                <a:latin typeface="Arial"/>
                <a:cs typeface="Arial"/>
              </a:rPr>
              <a:t>CONCLUSION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78196" y="11600395"/>
            <a:ext cx="4338582" cy="4920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78958" y="11600942"/>
            <a:ext cx="4338955" cy="388620"/>
          </a:xfrm>
          <a:prstGeom prst="rect">
            <a:avLst/>
          </a:prstGeom>
          <a:ln w="4254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695"/>
              </a:spcBef>
            </a:pPr>
            <a:r>
              <a:rPr sz="1900" b="1" spc="-65" dirty="0">
                <a:latin typeface="Arial"/>
                <a:cs typeface="Arial"/>
              </a:rPr>
              <a:t>RESULTS</a:t>
            </a:r>
            <a:r>
              <a:rPr sz="1900" b="1" spc="-130" dirty="0">
                <a:latin typeface="Arial"/>
                <a:cs typeface="Arial"/>
              </a:rPr>
              <a:t> </a:t>
            </a:r>
            <a:r>
              <a:rPr sz="1900" b="1" spc="-20" dirty="0">
                <a:latin typeface="Arial"/>
                <a:cs typeface="Arial"/>
              </a:rPr>
              <a:t>AND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DISCUSSION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76427" y="7333302"/>
            <a:ext cx="4482465" cy="460375"/>
            <a:chOff x="376427" y="7333302"/>
            <a:chExt cx="4482465" cy="46037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6427" y="7333302"/>
              <a:ext cx="4481961" cy="4599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9287" y="7345494"/>
              <a:ext cx="4439289" cy="41877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00050" y="7345933"/>
            <a:ext cx="4439920" cy="350520"/>
          </a:xfrm>
          <a:prstGeom prst="rect">
            <a:avLst/>
          </a:prstGeom>
          <a:ln w="4254">
            <a:solidFill>
              <a:srgbClr val="00000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405"/>
              </a:spcBef>
            </a:pPr>
            <a:r>
              <a:rPr sz="1900" b="1" spc="-10" dirty="0">
                <a:latin typeface="Arial"/>
                <a:cs typeface="Arial"/>
              </a:rPr>
              <a:t>INTRODUCTION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3191" y="5434446"/>
            <a:ext cx="4699887" cy="57874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00050" y="5477509"/>
            <a:ext cx="4699000" cy="429895"/>
          </a:xfrm>
          <a:prstGeom prst="rect">
            <a:avLst/>
          </a:prstGeom>
          <a:ln w="4254">
            <a:solidFill>
              <a:srgbClr val="000000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019"/>
              </a:spcBef>
            </a:pPr>
            <a:r>
              <a:rPr sz="1900" b="1" spc="-40" dirty="0">
                <a:latin typeface="Arial"/>
                <a:cs typeface="Arial"/>
              </a:rPr>
              <a:t>THEMATIC</a:t>
            </a:r>
            <a:r>
              <a:rPr sz="1900" b="1" spc="-95" dirty="0">
                <a:latin typeface="Arial"/>
                <a:cs typeface="Arial"/>
              </a:rPr>
              <a:t> </a:t>
            </a:r>
            <a:r>
              <a:rPr sz="1900" b="1" spc="-30" dirty="0">
                <a:latin typeface="Arial"/>
                <a:cs typeface="Arial"/>
              </a:rPr>
              <a:t>AREA</a:t>
            </a:r>
            <a:r>
              <a:rPr sz="1900" b="1" spc="-13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AND</a:t>
            </a:r>
            <a:r>
              <a:rPr sz="1900" b="1" spc="-20" dirty="0">
                <a:latin typeface="Arial"/>
                <a:cs typeface="Arial"/>
              </a:rPr>
              <a:t> </a:t>
            </a:r>
            <a:r>
              <a:rPr sz="1900" b="1" spc="-25" dirty="0">
                <a:latin typeface="Arial"/>
                <a:cs typeface="Arial"/>
              </a:rPr>
              <a:t>ODS</a:t>
            </a:r>
            <a:endParaRPr sz="1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1181" y="2886129"/>
            <a:ext cx="13679805" cy="228536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-2540" algn="ctr">
              <a:lnSpc>
                <a:spcPct val="100899"/>
              </a:lnSpc>
              <a:spcBef>
                <a:spcPts val="70"/>
              </a:spcBef>
            </a:pPr>
            <a:r>
              <a:rPr sz="3150" b="1">
                <a:latin typeface="Arial"/>
                <a:cs typeface="Arial"/>
              </a:rPr>
              <a:t>CHARACTERIZATION</a:t>
            </a:r>
            <a:r>
              <a:rPr sz="3150" b="1" spc="-55">
                <a:latin typeface="Arial"/>
                <a:cs typeface="Arial"/>
              </a:rPr>
              <a:t> </a:t>
            </a:r>
            <a:r>
              <a:rPr sz="3150" b="1" dirty="0">
                <a:latin typeface="Arial"/>
                <a:cs typeface="Arial"/>
              </a:rPr>
              <a:t>OF</a:t>
            </a:r>
            <a:r>
              <a:rPr sz="3150" b="1" spc="-70" dirty="0">
                <a:latin typeface="Arial"/>
                <a:cs typeface="Arial"/>
              </a:rPr>
              <a:t> </a:t>
            </a:r>
            <a:r>
              <a:rPr sz="3150" b="1" dirty="0">
                <a:latin typeface="Arial"/>
                <a:cs typeface="Arial"/>
              </a:rPr>
              <a:t>THE</a:t>
            </a:r>
            <a:r>
              <a:rPr sz="3150" b="1" spc="-65" dirty="0">
                <a:latin typeface="Arial"/>
                <a:cs typeface="Arial"/>
              </a:rPr>
              <a:t> </a:t>
            </a:r>
            <a:r>
              <a:rPr sz="3150" b="1" spc="-35" dirty="0">
                <a:latin typeface="Arial"/>
                <a:cs typeface="Arial"/>
              </a:rPr>
              <a:t>METAVIROME</a:t>
            </a:r>
            <a:r>
              <a:rPr sz="3150" b="1" spc="-70" dirty="0">
                <a:latin typeface="Arial"/>
                <a:cs typeface="Arial"/>
              </a:rPr>
              <a:t> </a:t>
            </a:r>
            <a:r>
              <a:rPr sz="3150" b="1" dirty="0">
                <a:latin typeface="Arial"/>
                <a:cs typeface="Arial"/>
              </a:rPr>
              <a:t>IN</a:t>
            </a:r>
            <a:r>
              <a:rPr sz="3150" b="1" spc="-55" dirty="0">
                <a:latin typeface="Arial"/>
                <a:cs typeface="Arial"/>
              </a:rPr>
              <a:t> </a:t>
            </a:r>
            <a:r>
              <a:rPr sz="3150" b="1" spc="-25" dirty="0">
                <a:latin typeface="Arial"/>
                <a:cs typeface="Arial"/>
              </a:rPr>
              <a:t>THE </a:t>
            </a:r>
            <a:r>
              <a:rPr sz="3150" b="1" dirty="0">
                <a:latin typeface="Arial"/>
                <a:cs typeface="Arial"/>
              </a:rPr>
              <a:t>NEUROTRANSCRIPTOME</a:t>
            </a:r>
            <a:r>
              <a:rPr sz="3150" b="1" spc="-15" dirty="0">
                <a:latin typeface="Arial"/>
                <a:cs typeface="Arial"/>
              </a:rPr>
              <a:t> </a:t>
            </a:r>
            <a:r>
              <a:rPr sz="3150" b="1" dirty="0">
                <a:latin typeface="Arial"/>
                <a:cs typeface="Arial"/>
              </a:rPr>
              <a:t>OF</a:t>
            </a:r>
            <a:r>
              <a:rPr sz="3150" b="1" spc="-25" dirty="0">
                <a:latin typeface="Arial"/>
                <a:cs typeface="Arial"/>
              </a:rPr>
              <a:t> </a:t>
            </a:r>
            <a:r>
              <a:rPr sz="3150" b="1" dirty="0">
                <a:latin typeface="Arial"/>
                <a:cs typeface="Arial"/>
              </a:rPr>
              <a:t>THE</a:t>
            </a:r>
            <a:r>
              <a:rPr sz="3150" b="1" spc="-25" dirty="0">
                <a:latin typeface="Arial"/>
                <a:cs typeface="Arial"/>
              </a:rPr>
              <a:t> </a:t>
            </a:r>
            <a:r>
              <a:rPr sz="3150" b="1" dirty="0">
                <a:latin typeface="Arial"/>
                <a:cs typeface="Arial"/>
              </a:rPr>
              <a:t>MARINE</a:t>
            </a:r>
            <a:r>
              <a:rPr sz="3150" b="1" spc="-15" dirty="0">
                <a:latin typeface="Arial"/>
                <a:cs typeface="Arial"/>
              </a:rPr>
              <a:t> </a:t>
            </a:r>
            <a:r>
              <a:rPr sz="3150" b="1" spc="-35" dirty="0">
                <a:latin typeface="Arial"/>
                <a:cs typeface="Arial"/>
              </a:rPr>
              <a:t>MIGRATORY</a:t>
            </a:r>
            <a:r>
              <a:rPr sz="3150" b="1" spc="-85" dirty="0">
                <a:latin typeface="Arial"/>
                <a:cs typeface="Arial"/>
              </a:rPr>
              <a:t> </a:t>
            </a:r>
            <a:r>
              <a:rPr sz="3150" b="1" dirty="0">
                <a:latin typeface="Arial"/>
                <a:cs typeface="Arial"/>
              </a:rPr>
              <a:t>BIRD</a:t>
            </a:r>
            <a:r>
              <a:rPr sz="3150" b="1" spc="-20" dirty="0">
                <a:latin typeface="Arial"/>
                <a:cs typeface="Arial"/>
              </a:rPr>
              <a:t> </a:t>
            </a:r>
            <a:r>
              <a:rPr sz="3150" b="1" spc="-10" dirty="0">
                <a:latin typeface="Arial"/>
                <a:cs typeface="Arial"/>
              </a:rPr>
              <a:t>SPECIES</a:t>
            </a:r>
            <a:endParaRPr sz="315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35"/>
              </a:spcBef>
            </a:pPr>
            <a:r>
              <a:rPr sz="3150" b="1" i="1" dirty="0">
                <a:latin typeface="Arial"/>
                <a:cs typeface="Arial"/>
              </a:rPr>
              <a:t>Calidris</a:t>
            </a:r>
            <a:r>
              <a:rPr sz="3150" b="1" i="1" spc="-15" dirty="0">
                <a:latin typeface="Arial"/>
                <a:cs typeface="Arial"/>
              </a:rPr>
              <a:t> </a:t>
            </a:r>
            <a:r>
              <a:rPr sz="3150" b="1" i="1" spc="-10" dirty="0">
                <a:latin typeface="Arial"/>
                <a:cs typeface="Arial"/>
              </a:rPr>
              <a:t>pusilla</a:t>
            </a:r>
            <a:endParaRPr sz="3150" dirty="0">
              <a:latin typeface="Arial"/>
              <a:cs typeface="Arial"/>
            </a:endParaRPr>
          </a:p>
          <a:p>
            <a:pPr marL="160020" marR="151130" algn="ctr">
              <a:lnSpc>
                <a:spcPct val="101200"/>
              </a:lnSpc>
              <a:spcBef>
                <a:spcPts val="234"/>
              </a:spcBef>
            </a:pPr>
            <a:r>
              <a:rPr sz="1800" b="1" dirty="0">
                <a:latin typeface="Arial"/>
                <a:cs typeface="Arial"/>
              </a:rPr>
              <a:t>James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Dean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da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Silva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Silveira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(IFPA),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Patrick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Douglas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Corrêa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Pereira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(McGill);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Mauro</a:t>
            </a:r>
            <a:r>
              <a:rPr sz="1800" b="1" spc="-1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André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Damasceno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Melo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40" dirty="0">
                <a:latin typeface="Arial"/>
                <a:cs typeface="Arial"/>
              </a:rPr>
              <a:t>(IFPA);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Nara </a:t>
            </a:r>
            <a:r>
              <a:rPr sz="1800" b="1" dirty="0">
                <a:latin typeface="Arial"/>
                <a:cs typeface="Arial"/>
              </a:rPr>
              <a:t>Gyzely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Morais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Magalhães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(IFPA),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Cristovam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Guerreiro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Diniz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(IFPA)</a:t>
            </a:r>
            <a:endParaRPr sz="1800" dirty="0">
              <a:latin typeface="Arial"/>
              <a:cs typeface="Arial"/>
            </a:endParaRPr>
          </a:p>
          <a:p>
            <a:pPr marR="5715" algn="ctr">
              <a:lnSpc>
                <a:spcPct val="100000"/>
              </a:lnSpc>
              <a:spcBef>
                <a:spcPts val="150"/>
              </a:spcBef>
            </a:pPr>
            <a:r>
              <a:rPr sz="1350" b="1" dirty="0">
                <a:latin typeface="Arial"/>
                <a:cs typeface="Arial"/>
              </a:rPr>
              <a:t>Author:</a:t>
            </a:r>
            <a:r>
              <a:rPr sz="1350" b="1" spc="-45" dirty="0">
                <a:latin typeface="Arial"/>
                <a:cs typeface="Arial"/>
              </a:rPr>
              <a:t> </a:t>
            </a:r>
            <a:r>
              <a:rPr sz="135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7"/>
              </a:rPr>
              <a:t>deansilveira596@gmail.com</a:t>
            </a:r>
            <a:endParaRPr sz="135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649" y="7871007"/>
            <a:ext cx="4375785" cy="74891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304165" algn="just">
              <a:lnSpc>
                <a:spcPct val="102000"/>
              </a:lnSpc>
              <a:spcBef>
                <a:spcPts val="60"/>
              </a:spcBef>
            </a:pPr>
            <a:r>
              <a:rPr sz="1550" dirty="0">
                <a:latin typeface="Arial MT"/>
                <a:cs typeface="Arial MT"/>
              </a:rPr>
              <a:t>The</a:t>
            </a:r>
            <a:r>
              <a:rPr sz="1550" spc="39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animal</a:t>
            </a:r>
            <a:r>
              <a:rPr sz="1550" spc="40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migration</a:t>
            </a:r>
            <a:r>
              <a:rPr sz="1550" spc="40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process,</a:t>
            </a:r>
            <a:r>
              <a:rPr sz="1550" spc="39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essential</a:t>
            </a:r>
            <a:r>
              <a:rPr sz="1550" spc="385" dirty="0">
                <a:latin typeface="Arial MT"/>
                <a:cs typeface="Arial MT"/>
              </a:rPr>
              <a:t> </a:t>
            </a:r>
            <a:r>
              <a:rPr sz="1550" spc="-25" dirty="0">
                <a:latin typeface="Arial MT"/>
                <a:cs typeface="Arial MT"/>
              </a:rPr>
              <a:t>for </a:t>
            </a:r>
            <a:r>
              <a:rPr sz="1550" dirty="0">
                <a:latin typeface="Arial MT"/>
                <a:cs typeface="Arial MT"/>
              </a:rPr>
              <a:t>the</a:t>
            </a:r>
            <a:r>
              <a:rPr sz="1550" spc="204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survival</a:t>
            </a:r>
            <a:r>
              <a:rPr sz="1550" spc="21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of</a:t>
            </a:r>
            <a:r>
              <a:rPr sz="1550" spc="204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many</a:t>
            </a:r>
            <a:r>
              <a:rPr sz="1550" spc="20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species,</a:t>
            </a:r>
            <a:r>
              <a:rPr sz="1550" spc="21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is</a:t>
            </a:r>
            <a:r>
              <a:rPr sz="1550" spc="204" dirty="0">
                <a:latin typeface="Arial MT"/>
                <a:cs typeface="Arial MT"/>
              </a:rPr>
              <a:t>  </a:t>
            </a:r>
            <a:r>
              <a:rPr sz="1550" spc="-10" dirty="0">
                <a:latin typeface="Arial MT"/>
                <a:cs typeface="Arial MT"/>
              </a:rPr>
              <a:t>especially </a:t>
            </a:r>
            <a:r>
              <a:rPr sz="1550" dirty="0">
                <a:latin typeface="Arial MT"/>
                <a:cs typeface="Arial MT"/>
              </a:rPr>
              <a:t>important</a:t>
            </a:r>
            <a:r>
              <a:rPr sz="1550" spc="46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in</a:t>
            </a:r>
            <a:r>
              <a:rPr sz="1550" spc="45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migratory</a:t>
            </a:r>
            <a:r>
              <a:rPr sz="1550" spc="45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birds,</a:t>
            </a:r>
            <a:r>
              <a:rPr sz="1550" spc="46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as</a:t>
            </a:r>
            <a:r>
              <a:rPr sz="1550" spc="46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it</a:t>
            </a:r>
            <a:r>
              <a:rPr sz="1550" spc="459" dirty="0">
                <a:latin typeface="Arial MT"/>
                <a:cs typeface="Arial MT"/>
              </a:rPr>
              <a:t>  </a:t>
            </a:r>
            <a:r>
              <a:rPr sz="1550" spc="-25" dirty="0">
                <a:latin typeface="Arial MT"/>
                <a:cs typeface="Arial MT"/>
              </a:rPr>
              <a:t>may </a:t>
            </a:r>
            <a:r>
              <a:rPr sz="1550" dirty="0">
                <a:latin typeface="Arial MT"/>
                <a:cs typeface="Arial MT"/>
              </a:rPr>
              <a:t>contribute</a:t>
            </a:r>
            <a:r>
              <a:rPr sz="1550" spc="4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to</a:t>
            </a:r>
            <a:r>
              <a:rPr sz="1550" spc="409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significant</a:t>
            </a:r>
            <a:r>
              <a:rPr sz="1550" spc="42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public</a:t>
            </a:r>
            <a:r>
              <a:rPr sz="1550" spc="4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health</a:t>
            </a:r>
            <a:r>
              <a:rPr sz="1550" spc="41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concerns </a:t>
            </a:r>
            <a:r>
              <a:rPr sz="1550" dirty="0">
                <a:latin typeface="Arial MT"/>
                <a:cs typeface="Arial MT"/>
              </a:rPr>
              <a:t>due</a:t>
            </a:r>
            <a:r>
              <a:rPr sz="1550" spc="14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to</a:t>
            </a:r>
            <a:r>
              <a:rPr sz="1550" spc="14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the</a:t>
            </a:r>
            <a:r>
              <a:rPr sz="1550" spc="14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transport</a:t>
            </a:r>
            <a:r>
              <a:rPr sz="1550" spc="15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of</a:t>
            </a:r>
            <a:r>
              <a:rPr sz="1550" spc="14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zoonotic</a:t>
            </a:r>
            <a:r>
              <a:rPr sz="1550" spc="155" dirty="0">
                <a:latin typeface="Arial MT"/>
                <a:cs typeface="Arial MT"/>
              </a:rPr>
              <a:t>  </a:t>
            </a:r>
            <a:r>
              <a:rPr sz="1550" spc="-10" dirty="0">
                <a:latin typeface="Arial MT"/>
                <a:cs typeface="Arial MT"/>
              </a:rPr>
              <a:t>pathogens. </a:t>
            </a:r>
            <a:r>
              <a:rPr sz="1550" dirty="0">
                <a:latin typeface="Arial MT"/>
                <a:cs typeface="Arial MT"/>
              </a:rPr>
              <a:t>Birds</a:t>
            </a:r>
            <a:r>
              <a:rPr sz="1550" spc="19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such</a:t>
            </a:r>
            <a:r>
              <a:rPr sz="1550" spc="18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as</a:t>
            </a:r>
            <a:r>
              <a:rPr sz="1550" spc="19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the</a:t>
            </a:r>
            <a:r>
              <a:rPr sz="1550" spc="19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Semipalmated</a:t>
            </a:r>
            <a:r>
              <a:rPr sz="1550" spc="204" dirty="0">
                <a:latin typeface="Arial MT"/>
                <a:cs typeface="Arial MT"/>
              </a:rPr>
              <a:t>  </a:t>
            </a:r>
            <a:r>
              <a:rPr sz="1550" spc="-10" dirty="0">
                <a:latin typeface="Arial MT"/>
                <a:cs typeface="Arial MT"/>
              </a:rPr>
              <a:t>Sandpiper </a:t>
            </a:r>
            <a:r>
              <a:rPr sz="1550" dirty="0">
                <a:latin typeface="Arial MT"/>
                <a:cs typeface="Arial MT"/>
              </a:rPr>
              <a:t>(*Calidris</a:t>
            </a:r>
            <a:r>
              <a:rPr sz="1550" spc="37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pusilla*),</a:t>
            </a:r>
            <a:r>
              <a:rPr sz="1550" spc="36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which</a:t>
            </a:r>
            <a:r>
              <a:rPr sz="1550" spc="36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migrate</a:t>
            </a:r>
            <a:r>
              <a:rPr sz="1550" spc="36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from</a:t>
            </a:r>
            <a:r>
              <a:rPr sz="1550" spc="35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Canada </a:t>
            </a:r>
            <a:r>
              <a:rPr sz="1550" dirty="0">
                <a:latin typeface="Arial MT"/>
                <a:cs typeface="Arial MT"/>
              </a:rPr>
              <a:t>to</a:t>
            </a:r>
            <a:r>
              <a:rPr sz="1550" spc="39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South</a:t>
            </a:r>
            <a:r>
              <a:rPr sz="1550" spc="39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America,</a:t>
            </a:r>
            <a:r>
              <a:rPr sz="1550" spc="39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can,</a:t>
            </a:r>
            <a:r>
              <a:rPr sz="1550" spc="40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to</a:t>
            </a:r>
            <a:r>
              <a:rPr sz="1550" spc="37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some</a:t>
            </a:r>
            <a:r>
              <a:rPr sz="1550" spc="38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extent,</a:t>
            </a:r>
            <a:r>
              <a:rPr sz="1550" spc="39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aid</a:t>
            </a:r>
            <a:r>
              <a:rPr sz="1550" spc="390" dirty="0">
                <a:latin typeface="Arial MT"/>
                <a:cs typeface="Arial MT"/>
              </a:rPr>
              <a:t> </a:t>
            </a:r>
            <a:r>
              <a:rPr sz="1550" spc="-25" dirty="0">
                <a:latin typeface="Arial MT"/>
                <a:cs typeface="Arial MT"/>
              </a:rPr>
              <a:t>in </a:t>
            </a:r>
            <a:r>
              <a:rPr sz="1550" dirty="0">
                <a:latin typeface="Arial MT"/>
                <a:cs typeface="Arial MT"/>
              </a:rPr>
              <a:t>the</a:t>
            </a:r>
            <a:r>
              <a:rPr sz="1550" spc="260" dirty="0">
                <a:latin typeface="Arial MT"/>
                <a:cs typeface="Arial MT"/>
              </a:rPr>
              <a:t>   </a:t>
            </a:r>
            <a:r>
              <a:rPr sz="1550" dirty="0">
                <a:latin typeface="Arial MT"/>
                <a:cs typeface="Arial MT"/>
              </a:rPr>
              <a:t>transcontinental</a:t>
            </a:r>
            <a:r>
              <a:rPr sz="1550" spc="270" dirty="0">
                <a:latin typeface="Arial MT"/>
                <a:cs typeface="Arial MT"/>
              </a:rPr>
              <a:t>   </a:t>
            </a:r>
            <a:r>
              <a:rPr sz="1550" dirty="0">
                <a:latin typeface="Arial MT"/>
                <a:cs typeface="Arial MT"/>
              </a:rPr>
              <a:t>dispersal</a:t>
            </a:r>
            <a:r>
              <a:rPr sz="1550" spc="260" dirty="0">
                <a:latin typeface="Arial MT"/>
                <a:cs typeface="Arial MT"/>
              </a:rPr>
              <a:t>   </a:t>
            </a:r>
            <a:r>
              <a:rPr sz="1550" dirty="0">
                <a:latin typeface="Arial MT"/>
                <a:cs typeface="Arial MT"/>
              </a:rPr>
              <a:t>of</a:t>
            </a:r>
            <a:r>
              <a:rPr sz="1550" spc="265" dirty="0">
                <a:latin typeface="Arial MT"/>
                <a:cs typeface="Arial MT"/>
              </a:rPr>
              <a:t>   </a:t>
            </a:r>
            <a:r>
              <a:rPr sz="1550" spc="-10" dirty="0">
                <a:latin typeface="Arial MT"/>
                <a:cs typeface="Arial MT"/>
              </a:rPr>
              <a:t>viruses </a:t>
            </a:r>
            <a:r>
              <a:rPr sz="1550" dirty="0">
                <a:latin typeface="Arial MT"/>
                <a:cs typeface="Arial MT"/>
              </a:rPr>
              <a:t>(Rolland</a:t>
            </a:r>
            <a:r>
              <a:rPr sz="1550" spc="33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et</a:t>
            </a:r>
            <a:r>
              <a:rPr sz="1550" spc="3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al.,</a:t>
            </a:r>
            <a:r>
              <a:rPr sz="1550" spc="30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2014;</a:t>
            </a:r>
            <a:r>
              <a:rPr sz="1550" spc="3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Reed</a:t>
            </a:r>
            <a:r>
              <a:rPr sz="1550" spc="33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op</a:t>
            </a:r>
            <a:r>
              <a:rPr sz="1550" spc="30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cit.,</a:t>
            </a:r>
            <a:r>
              <a:rPr sz="1550" spc="3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2003).</a:t>
            </a:r>
            <a:r>
              <a:rPr sz="1550" spc="320" dirty="0">
                <a:latin typeface="Arial MT"/>
                <a:cs typeface="Arial MT"/>
              </a:rPr>
              <a:t> </a:t>
            </a:r>
            <a:r>
              <a:rPr sz="1550" spc="-25" dirty="0">
                <a:latin typeface="Arial MT"/>
                <a:cs typeface="Arial MT"/>
              </a:rPr>
              <a:t>The </a:t>
            </a:r>
            <a:r>
              <a:rPr sz="1550" dirty="0">
                <a:latin typeface="Arial MT"/>
                <a:cs typeface="Arial MT"/>
              </a:rPr>
              <a:t>study</a:t>
            </a:r>
            <a:r>
              <a:rPr sz="1550" spc="41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of</a:t>
            </a:r>
            <a:r>
              <a:rPr sz="1550" spc="43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viral</a:t>
            </a:r>
            <a:r>
              <a:rPr sz="1550" spc="4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metagenomes</a:t>
            </a:r>
            <a:r>
              <a:rPr sz="1550" spc="45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in</a:t>
            </a:r>
            <a:r>
              <a:rPr sz="1550" spc="42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migratory</a:t>
            </a:r>
            <a:r>
              <a:rPr sz="1550" spc="42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birds </a:t>
            </a:r>
            <a:r>
              <a:rPr sz="1550" dirty="0">
                <a:latin typeface="Arial MT"/>
                <a:cs typeface="Arial MT"/>
              </a:rPr>
              <a:t>through</a:t>
            </a:r>
            <a:r>
              <a:rPr sz="1550" spc="48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next-generation</a:t>
            </a:r>
            <a:r>
              <a:rPr sz="1550" spc="49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sequencing</a:t>
            </a:r>
            <a:r>
              <a:rPr sz="1550" spc="495" dirty="0">
                <a:latin typeface="Arial MT"/>
                <a:cs typeface="Arial MT"/>
              </a:rPr>
              <a:t>  </a:t>
            </a:r>
            <a:r>
              <a:rPr sz="1550" spc="-10" dirty="0">
                <a:latin typeface="Arial MT"/>
                <a:cs typeface="Arial MT"/>
              </a:rPr>
              <a:t>(NGS) </a:t>
            </a:r>
            <a:r>
              <a:rPr sz="1550" dirty="0">
                <a:latin typeface="Arial MT"/>
                <a:cs typeface="Arial MT"/>
              </a:rPr>
              <a:t>analysis</a:t>
            </a:r>
            <a:r>
              <a:rPr sz="1550" spc="40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can</a:t>
            </a:r>
            <a:r>
              <a:rPr sz="1550" spc="39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provide</a:t>
            </a:r>
            <a:r>
              <a:rPr sz="1550" spc="40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insights</a:t>
            </a:r>
            <a:r>
              <a:rPr sz="1550" spc="40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into</a:t>
            </a:r>
            <a:r>
              <a:rPr sz="1550" spc="39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the</a:t>
            </a:r>
            <a:r>
              <a:rPr sz="1550" spc="38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diversity </a:t>
            </a:r>
            <a:r>
              <a:rPr sz="1550" dirty="0">
                <a:latin typeface="Arial MT"/>
                <a:cs typeface="Arial MT"/>
              </a:rPr>
              <a:t>and</a:t>
            </a:r>
            <a:r>
              <a:rPr sz="1550" spc="38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prevalence</a:t>
            </a:r>
            <a:r>
              <a:rPr sz="1550" spc="37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of</a:t>
            </a:r>
            <a:r>
              <a:rPr sz="1550" spc="36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viruses,</a:t>
            </a:r>
            <a:r>
              <a:rPr sz="1550" spc="40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which</a:t>
            </a:r>
            <a:r>
              <a:rPr sz="1550" spc="38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is</a:t>
            </a:r>
            <a:r>
              <a:rPr sz="1550" spc="37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crucial</a:t>
            </a:r>
            <a:r>
              <a:rPr sz="1550" spc="385" dirty="0">
                <a:latin typeface="Arial MT"/>
                <a:cs typeface="Arial MT"/>
              </a:rPr>
              <a:t> </a:t>
            </a:r>
            <a:r>
              <a:rPr sz="1550" spc="-25" dirty="0">
                <a:latin typeface="Arial MT"/>
                <a:cs typeface="Arial MT"/>
              </a:rPr>
              <a:t>for </a:t>
            </a:r>
            <a:r>
              <a:rPr sz="1550" dirty="0">
                <a:latin typeface="Arial MT"/>
                <a:cs typeface="Arial MT"/>
              </a:rPr>
              <a:t>predicting</a:t>
            </a:r>
            <a:r>
              <a:rPr sz="1550" spc="4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and</a:t>
            </a:r>
            <a:r>
              <a:rPr sz="1550" spc="4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mitigating</a:t>
            </a:r>
            <a:r>
              <a:rPr sz="1550" spc="5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epidemics</a:t>
            </a:r>
            <a:r>
              <a:rPr sz="1550" spc="5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(Brown</a:t>
            </a:r>
            <a:r>
              <a:rPr sz="1550" spc="45" dirty="0">
                <a:latin typeface="Arial MT"/>
                <a:cs typeface="Arial MT"/>
              </a:rPr>
              <a:t>  </a:t>
            </a:r>
            <a:r>
              <a:rPr sz="1550" spc="-25" dirty="0">
                <a:latin typeface="Arial MT"/>
                <a:cs typeface="Arial MT"/>
              </a:rPr>
              <a:t>et </a:t>
            </a:r>
            <a:r>
              <a:rPr sz="1550" dirty="0">
                <a:latin typeface="Arial MT"/>
                <a:cs typeface="Arial MT"/>
              </a:rPr>
              <a:t>al.,</a:t>
            </a:r>
            <a:r>
              <a:rPr sz="1550" spc="27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2014;</a:t>
            </a:r>
            <a:r>
              <a:rPr sz="1550" spc="27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Morais</a:t>
            </a:r>
            <a:r>
              <a:rPr sz="1550" spc="29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et</a:t>
            </a:r>
            <a:r>
              <a:rPr sz="1550" spc="28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al.,</a:t>
            </a:r>
            <a:r>
              <a:rPr sz="1550" spc="27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2017).</a:t>
            </a:r>
            <a:r>
              <a:rPr sz="1550" spc="28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In</a:t>
            </a:r>
            <a:r>
              <a:rPr sz="1550" spc="275" dirty="0">
                <a:latin typeface="Arial MT"/>
                <a:cs typeface="Arial MT"/>
              </a:rPr>
              <a:t>  </a:t>
            </a:r>
            <a:r>
              <a:rPr sz="1550" spc="-10" dirty="0">
                <a:latin typeface="Arial MT"/>
                <a:cs typeface="Arial MT"/>
              </a:rPr>
              <a:t>Brazil, </a:t>
            </a:r>
            <a:r>
              <a:rPr sz="1550" dirty="0">
                <a:latin typeface="Arial MT"/>
                <a:cs typeface="Arial MT"/>
              </a:rPr>
              <a:t>migratory</a:t>
            </a:r>
            <a:r>
              <a:rPr sz="1550" spc="254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birds</a:t>
            </a:r>
            <a:r>
              <a:rPr sz="1550" spc="28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are</a:t>
            </a:r>
            <a:r>
              <a:rPr sz="1550" spc="27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potential</a:t>
            </a:r>
            <a:r>
              <a:rPr sz="1550" spc="27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vectors</a:t>
            </a:r>
            <a:r>
              <a:rPr sz="1550" spc="28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for</a:t>
            </a:r>
            <a:r>
              <a:rPr sz="1550" spc="26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viruses </a:t>
            </a:r>
            <a:r>
              <a:rPr sz="1550" dirty="0">
                <a:latin typeface="Arial MT"/>
                <a:cs typeface="Arial MT"/>
              </a:rPr>
              <a:t>such</a:t>
            </a:r>
            <a:r>
              <a:rPr sz="1550" spc="47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as</a:t>
            </a:r>
            <a:r>
              <a:rPr sz="1550" spc="47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influenza,</a:t>
            </a:r>
            <a:r>
              <a:rPr sz="1550" spc="48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highlighting</a:t>
            </a:r>
            <a:r>
              <a:rPr sz="1550" spc="48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the</a:t>
            </a:r>
            <a:r>
              <a:rPr sz="1550" spc="47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importance </a:t>
            </a:r>
            <a:r>
              <a:rPr sz="1550" dirty="0">
                <a:latin typeface="Arial MT"/>
                <a:cs typeface="Arial MT"/>
              </a:rPr>
              <a:t>of</a:t>
            </a:r>
            <a:r>
              <a:rPr sz="1550" spc="9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monitoring</a:t>
            </a:r>
            <a:r>
              <a:rPr sz="1550" spc="8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these</a:t>
            </a:r>
            <a:r>
              <a:rPr sz="1550" spc="9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pathogens</a:t>
            </a:r>
            <a:r>
              <a:rPr sz="1550" spc="8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to</a:t>
            </a:r>
            <a:r>
              <a:rPr sz="1550" spc="9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protect</a:t>
            </a:r>
            <a:r>
              <a:rPr sz="1550" spc="85" dirty="0">
                <a:latin typeface="Arial MT"/>
                <a:cs typeface="Arial MT"/>
              </a:rPr>
              <a:t>  </a:t>
            </a:r>
            <a:r>
              <a:rPr sz="1550" spc="-25" dirty="0">
                <a:latin typeface="Arial MT"/>
                <a:cs typeface="Arial MT"/>
              </a:rPr>
              <a:t>the </a:t>
            </a:r>
            <a:r>
              <a:rPr sz="1550" dirty="0">
                <a:latin typeface="Arial MT"/>
                <a:cs typeface="Arial MT"/>
              </a:rPr>
              <a:t>population</a:t>
            </a:r>
            <a:r>
              <a:rPr sz="1550" spc="14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by</a:t>
            </a:r>
            <a:r>
              <a:rPr sz="1550" spc="12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developing</a:t>
            </a:r>
            <a:r>
              <a:rPr sz="1550" spc="15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effective</a:t>
            </a:r>
            <a:r>
              <a:rPr sz="1550" spc="145" dirty="0">
                <a:latin typeface="Arial MT"/>
                <a:cs typeface="Arial MT"/>
              </a:rPr>
              <a:t>  </a:t>
            </a:r>
            <a:r>
              <a:rPr sz="1550" spc="-10" dirty="0">
                <a:latin typeface="Arial MT"/>
                <a:cs typeface="Arial MT"/>
              </a:rPr>
              <a:t>preventive </a:t>
            </a:r>
            <a:r>
              <a:rPr sz="1550" dirty="0">
                <a:latin typeface="Arial MT"/>
                <a:cs typeface="Arial MT"/>
              </a:rPr>
              <a:t>strategies</a:t>
            </a:r>
            <a:r>
              <a:rPr sz="1550" spc="13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(Araujo</a:t>
            </a:r>
            <a:r>
              <a:rPr sz="1550" spc="14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et</a:t>
            </a:r>
            <a:r>
              <a:rPr sz="1550" spc="13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al.,</a:t>
            </a:r>
            <a:r>
              <a:rPr sz="1550" spc="13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2018;</a:t>
            </a:r>
            <a:r>
              <a:rPr sz="1550" spc="12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Reed</a:t>
            </a:r>
            <a:r>
              <a:rPr sz="1550" spc="14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et</a:t>
            </a:r>
            <a:r>
              <a:rPr sz="1550" spc="130" dirty="0">
                <a:latin typeface="Arial MT"/>
                <a:cs typeface="Arial MT"/>
              </a:rPr>
              <a:t>  </a:t>
            </a:r>
            <a:r>
              <a:rPr sz="1550" spc="-20" dirty="0">
                <a:latin typeface="Arial MT"/>
                <a:cs typeface="Arial MT"/>
              </a:rPr>
              <a:t>al., </a:t>
            </a:r>
            <a:r>
              <a:rPr sz="1550" dirty="0">
                <a:latin typeface="Arial MT"/>
                <a:cs typeface="Arial MT"/>
              </a:rPr>
              <a:t>2003).</a:t>
            </a:r>
            <a:r>
              <a:rPr sz="1550" spc="4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Therefore,</a:t>
            </a:r>
            <a:r>
              <a:rPr sz="1550" spc="6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in</a:t>
            </a:r>
            <a:r>
              <a:rPr sz="1550" spc="4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order</a:t>
            </a:r>
            <a:r>
              <a:rPr sz="1550" spc="4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to</a:t>
            </a:r>
            <a:r>
              <a:rPr sz="1550" spc="5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enable</a:t>
            </a:r>
            <a:r>
              <a:rPr sz="1550" spc="55" dirty="0">
                <a:latin typeface="Arial MT"/>
                <a:cs typeface="Arial MT"/>
              </a:rPr>
              <a:t>  </a:t>
            </a:r>
            <a:r>
              <a:rPr sz="1550" spc="-10" dirty="0">
                <a:latin typeface="Arial MT"/>
                <a:cs typeface="Arial MT"/>
              </a:rPr>
              <a:t>effective </a:t>
            </a:r>
            <a:r>
              <a:rPr sz="1550" dirty="0">
                <a:latin typeface="Arial MT"/>
                <a:cs typeface="Arial MT"/>
              </a:rPr>
              <a:t>monitoring</a:t>
            </a:r>
            <a:r>
              <a:rPr sz="1550" spc="265" dirty="0">
                <a:latin typeface="Arial MT"/>
                <a:cs typeface="Arial MT"/>
              </a:rPr>
              <a:t>    </a:t>
            </a:r>
            <a:r>
              <a:rPr sz="1550" dirty="0">
                <a:latin typeface="Arial MT"/>
                <a:cs typeface="Arial MT"/>
              </a:rPr>
              <a:t>of</a:t>
            </a:r>
            <a:r>
              <a:rPr sz="1550" spc="495" dirty="0">
                <a:latin typeface="Arial MT"/>
                <a:cs typeface="Arial MT"/>
              </a:rPr>
              <a:t>   </a:t>
            </a:r>
            <a:r>
              <a:rPr sz="1550" dirty="0">
                <a:latin typeface="Arial MT"/>
                <a:cs typeface="Arial MT"/>
              </a:rPr>
              <a:t>diversity</a:t>
            </a:r>
            <a:r>
              <a:rPr sz="1550" spc="495" dirty="0">
                <a:latin typeface="Arial MT"/>
                <a:cs typeface="Arial MT"/>
              </a:rPr>
              <a:t>   </a:t>
            </a:r>
            <a:r>
              <a:rPr sz="1550" dirty="0">
                <a:latin typeface="Arial MT"/>
                <a:cs typeface="Arial MT"/>
              </a:rPr>
              <a:t>and</a:t>
            </a:r>
            <a:r>
              <a:rPr sz="1550" spc="270" dirty="0">
                <a:latin typeface="Arial MT"/>
                <a:cs typeface="Arial MT"/>
              </a:rPr>
              <a:t>    </a:t>
            </a:r>
            <a:r>
              <a:rPr sz="1550" spc="-10" dirty="0">
                <a:latin typeface="Arial MT"/>
                <a:cs typeface="Arial MT"/>
              </a:rPr>
              <a:t>potential </a:t>
            </a:r>
            <a:r>
              <a:rPr sz="1550" dirty="0">
                <a:latin typeface="Arial MT"/>
                <a:cs typeface="Arial MT"/>
              </a:rPr>
              <a:t>interspecific</a:t>
            </a:r>
            <a:r>
              <a:rPr sz="1550" spc="13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spillovers,</a:t>
            </a:r>
            <a:r>
              <a:rPr sz="1550" spc="12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the</a:t>
            </a:r>
            <a:r>
              <a:rPr sz="1550" spc="12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characterization</a:t>
            </a:r>
            <a:r>
              <a:rPr sz="1550" spc="135" dirty="0">
                <a:latin typeface="Arial MT"/>
                <a:cs typeface="Arial MT"/>
              </a:rPr>
              <a:t>  </a:t>
            </a:r>
            <a:r>
              <a:rPr sz="1550" spc="-25" dirty="0">
                <a:latin typeface="Arial MT"/>
                <a:cs typeface="Arial MT"/>
              </a:rPr>
              <a:t>of </a:t>
            </a:r>
            <a:r>
              <a:rPr sz="1550" dirty="0">
                <a:latin typeface="Arial MT"/>
                <a:cs typeface="Arial MT"/>
              </a:rPr>
              <a:t>the</a:t>
            </a:r>
            <a:r>
              <a:rPr sz="1550" spc="114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virome</a:t>
            </a:r>
            <a:r>
              <a:rPr sz="1550" spc="114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of</a:t>
            </a:r>
            <a:r>
              <a:rPr sz="1550" spc="11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key</a:t>
            </a:r>
            <a:r>
              <a:rPr sz="1550" spc="10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host</a:t>
            </a:r>
            <a:r>
              <a:rPr sz="1550" spc="11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species</a:t>
            </a:r>
            <a:r>
              <a:rPr sz="1550" spc="12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and</a:t>
            </a:r>
            <a:r>
              <a:rPr sz="1550" spc="105" dirty="0">
                <a:latin typeface="Arial MT"/>
                <a:cs typeface="Arial MT"/>
              </a:rPr>
              <a:t>  </a:t>
            </a:r>
            <a:r>
              <a:rPr sz="1550" spc="-10" dirty="0">
                <a:latin typeface="Arial MT"/>
                <a:cs typeface="Arial MT"/>
              </a:rPr>
              <a:t>vectors </a:t>
            </a:r>
            <a:r>
              <a:rPr sz="1550" dirty="0">
                <a:latin typeface="Arial MT"/>
                <a:cs typeface="Arial MT"/>
              </a:rPr>
              <a:t>becomes</a:t>
            </a:r>
            <a:r>
              <a:rPr sz="1550" spc="43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essential</a:t>
            </a:r>
            <a:r>
              <a:rPr sz="1550" spc="434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(Fawaz</a:t>
            </a:r>
            <a:r>
              <a:rPr sz="1550" spc="434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et</a:t>
            </a:r>
            <a:r>
              <a:rPr sz="1550" spc="42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al.,</a:t>
            </a:r>
            <a:r>
              <a:rPr sz="1550" spc="425" dirty="0">
                <a:latin typeface="Arial MT"/>
                <a:cs typeface="Arial MT"/>
              </a:rPr>
              <a:t>  </a:t>
            </a:r>
            <a:r>
              <a:rPr sz="1550" spc="-10" dirty="0">
                <a:latin typeface="Arial MT"/>
                <a:cs typeface="Arial MT"/>
              </a:rPr>
              <a:t>2020). </a:t>
            </a:r>
            <a:r>
              <a:rPr sz="1550" dirty="0">
                <a:latin typeface="Arial MT"/>
                <a:cs typeface="Arial MT"/>
              </a:rPr>
              <a:t>Moreover,</a:t>
            </a:r>
            <a:r>
              <a:rPr sz="1550" spc="229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the</a:t>
            </a:r>
            <a:r>
              <a:rPr sz="1550" spc="229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results</a:t>
            </a:r>
            <a:r>
              <a:rPr sz="1550" spc="254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obtained</a:t>
            </a:r>
            <a:r>
              <a:rPr sz="1550" spc="26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will</a:t>
            </a:r>
            <a:r>
              <a:rPr sz="1550" spc="2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contribute</a:t>
            </a:r>
            <a:r>
              <a:rPr sz="1550" spc="240" dirty="0">
                <a:latin typeface="Arial MT"/>
                <a:cs typeface="Arial MT"/>
              </a:rPr>
              <a:t> </a:t>
            </a:r>
            <a:r>
              <a:rPr sz="1550" spc="-25" dirty="0">
                <a:latin typeface="Arial MT"/>
                <a:cs typeface="Arial MT"/>
              </a:rPr>
              <a:t>to </a:t>
            </a:r>
            <a:r>
              <a:rPr sz="1550" dirty="0">
                <a:latin typeface="Arial MT"/>
                <a:cs typeface="Arial MT"/>
              </a:rPr>
              <a:t>the</a:t>
            </a:r>
            <a:r>
              <a:rPr sz="1550" spc="17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promotion</a:t>
            </a:r>
            <a:r>
              <a:rPr sz="1550" spc="17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of</a:t>
            </a:r>
            <a:r>
              <a:rPr sz="1550" spc="17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public</a:t>
            </a:r>
            <a:r>
              <a:rPr sz="1550" spc="18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health</a:t>
            </a:r>
            <a:r>
              <a:rPr sz="1550" spc="17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by</a:t>
            </a:r>
            <a:r>
              <a:rPr sz="1550" spc="160" dirty="0">
                <a:latin typeface="Arial MT"/>
                <a:cs typeface="Arial MT"/>
              </a:rPr>
              <a:t>  </a:t>
            </a:r>
            <a:r>
              <a:rPr sz="1550" spc="-10" dirty="0">
                <a:latin typeface="Arial MT"/>
                <a:cs typeface="Arial MT"/>
              </a:rPr>
              <a:t>providing </a:t>
            </a:r>
            <a:r>
              <a:rPr sz="1550" dirty="0">
                <a:latin typeface="Arial MT"/>
                <a:cs typeface="Arial MT"/>
              </a:rPr>
              <a:t>relevant</a:t>
            </a:r>
            <a:r>
              <a:rPr sz="1550" spc="204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information</a:t>
            </a:r>
            <a:r>
              <a:rPr sz="1550" spc="21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for</a:t>
            </a:r>
            <a:r>
              <a:rPr sz="1550" spc="204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decision-making</a:t>
            </a:r>
            <a:r>
              <a:rPr sz="1550" spc="210" dirty="0">
                <a:latin typeface="Arial MT"/>
                <a:cs typeface="Arial MT"/>
              </a:rPr>
              <a:t>  </a:t>
            </a:r>
            <a:r>
              <a:rPr sz="1550" spc="-25" dirty="0">
                <a:latin typeface="Arial MT"/>
                <a:cs typeface="Arial MT"/>
              </a:rPr>
              <a:t>and </a:t>
            </a:r>
            <a:r>
              <a:rPr sz="1550" dirty="0">
                <a:latin typeface="Arial MT"/>
                <a:cs typeface="Arial MT"/>
              </a:rPr>
              <a:t>the</a:t>
            </a:r>
            <a:r>
              <a:rPr sz="1550" spc="204" dirty="0">
                <a:latin typeface="Arial MT"/>
                <a:cs typeface="Arial MT"/>
              </a:rPr>
              <a:t>   </a:t>
            </a:r>
            <a:r>
              <a:rPr sz="1550" dirty="0">
                <a:latin typeface="Arial MT"/>
                <a:cs typeface="Arial MT"/>
              </a:rPr>
              <a:t>development</a:t>
            </a:r>
            <a:r>
              <a:rPr sz="1550" spc="215" dirty="0">
                <a:latin typeface="Arial MT"/>
                <a:cs typeface="Arial MT"/>
              </a:rPr>
              <a:t>   </a:t>
            </a:r>
            <a:r>
              <a:rPr sz="1550" dirty="0">
                <a:latin typeface="Arial MT"/>
                <a:cs typeface="Arial MT"/>
              </a:rPr>
              <a:t>of</a:t>
            </a:r>
            <a:r>
              <a:rPr sz="1550" spc="204" dirty="0">
                <a:latin typeface="Arial MT"/>
                <a:cs typeface="Arial MT"/>
              </a:rPr>
              <a:t>   </a:t>
            </a:r>
            <a:r>
              <a:rPr sz="1550" dirty="0">
                <a:latin typeface="Arial MT"/>
                <a:cs typeface="Arial MT"/>
              </a:rPr>
              <a:t>effective</a:t>
            </a:r>
            <a:r>
              <a:rPr sz="1550" spc="215" dirty="0">
                <a:latin typeface="Arial MT"/>
                <a:cs typeface="Arial MT"/>
              </a:rPr>
              <a:t>   </a:t>
            </a:r>
            <a:r>
              <a:rPr sz="1550" spc="-10" dirty="0">
                <a:latin typeface="Arial MT"/>
                <a:cs typeface="Arial MT"/>
              </a:rPr>
              <a:t>intervention strategies.</a:t>
            </a:r>
            <a:endParaRPr sz="155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123931" y="13488582"/>
            <a:ext cx="4565532" cy="41893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0092690" y="13489178"/>
            <a:ext cx="4566285" cy="419100"/>
          </a:xfrm>
          <a:prstGeom prst="rect">
            <a:avLst/>
          </a:prstGeom>
          <a:ln w="4254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400"/>
              </a:spcBef>
            </a:pPr>
            <a:r>
              <a:rPr sz="1900" b="1" spc="-10" dirty="0">
                <a:latin typeface="Arial"/>
                <a:cs typeface="Arial"/>
              </a:rPr>
              <a:t>REFERÊNCIAS</a:t>
            </a:r>
            <a:endParaRPr sz="1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91013" y="16514661"/>
            <a:ext cx="4234815" cy="4095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250" b="1" dirty="0">
                <a:latin typeface="Arial"/>
                <a:cs typeface="Arial"/>
              </a:rPr>
              <a:t>Figure</a:t>
            </a:r>
            <a:r>
              <a:rPr sz="1250" b="1" spc="10" dirty="0">
                <a:latin typeface="Arial"/>
                <a:cs typeface="Arial"/>
              </a:rPr>
              <a:t> </a:t>
            </a:r>
            <a:r>
              <a:rPr sz="1250" b="1" dirty="0">
                <a:latin typeface="Arial"/>
                <a:cs typeface="Arial"/>
              </a:rPr>
              <a:t>1</a:t>
            </a:r>
            <a:r>
              <a:rPr sz="1250" b="1" spc="40" dirty="0">
                <a:latin typeface="Arial"/>
                <a:cs typeface="Arial"/>
              </a:rPr>
              <a:t> </a:t>
            </a:r>
            <a:r>
              <a:rPr sz="1250" b="1" dirty="0">
                <a:latin typeface="Arial"/>
                <a:cs typeface="Arial"/>
              </a:rPr>
              <a:t>–</a:t>
            </a:r>
            <a:r>
              <a:rPr sz="1250" b="1" spc="-20" dirty="0">
                <a:latin typeface="Arial"/>
                <a:cs typeface="Arial"/>
              </a:rPr>
              <a:t> </a:t>
            </a:r>
            <a:r>
              <a:rPr sz="1250" b="1" dirty="0">
                <a:latin typeface="Arial"/>
                <a:cs typeface="Arial"/>
              </a:rPr>
              <a:t>Alluvial</a:t>
            </a:r>
            <a:r>
              <a:rPr sz="1250" b="1" spc="85" dirty="0">
                <a:latin typeface="Arial"/>
                <a:cs typeface="Arial"/>
              </a:rPr>
              <a:t> </a:t>
            </a:r>
            <a:r>
              <a:rPr sz="1250" b="1" dirty="0">
                <a:latin typeface="Arial"/>
                <a:cs typeface="Arial"/>
              </a:rPr>
              <a:t>graph</a:t>
            </a:r>
            <a:r>
              <a:rPr sz="1250" b="1" spc="20" dirty="0">
                <a:latin typeface="Arial"/>
                <a:cs typeface="Arial"/>
              </a:rPr>
              <a:t> </a:t>
            </a:r>
            <a:r>
              <a:rPr sz="1250" b="1" dirty="0">
                <a:latin typeface="Arial"/>
                <a:cs typeface="Arial"/>
              </a:rPr>
              <a:t>of</a:t>
            </a:r>
            <a:r>
              <a:rPr sz="1250" b="1" spc="5" dirty="0">
                <a:latin typeface="Arial"/>
                <a:cs typeface="Arial"/>
              </a:rPr>
              <a:t> </a:t>
            </a:r>
            <a:r>
              <a:rPr sz="1250" b="1" dirty="0">
                <a:latin typeface="Arial"/>
                <a:cs typeface="Arial"/>
              </a:rPr>
              <a:t>the</a:t>
            </a:r>
            <a:r>
              <a:rPr sz="1250" b="1" spc="15" dirty="0">
                <a:latin typeface="Arial"/>
                <a:cs typeface="Arial"/>
              </a:rPr>
              <a:t> </a:t>
            </a:r>
            <a:r>
              <a:rPr sz="1250" b="1" dirty="0">
                <a:latin typeface="Arial"/>
                <a:cs typeface="Arial"/>
              </a:rPr>
              <a:t>viral</a:t>
            </a:r>
            <a:r>
              <a:rPr sz="1250" b="1" spc="60" dirty="0">
                <a:latin typeface="Arial"/>
                <a:cs typeface="Arial"/>
              </a:rPr>
              <a:t> </a:t>
            </a:r>
            <a:r>
              <a:rPr sz="1250" b="1" dirty="0">
                <a:latin typeface="Arial"/>
                <a:cs typeface="Arial"/>
              </a:rPr>
              <a:t>species</a:t>
            </a:r>
            <a:r>
              <a:rPr sz="1250" b="1" spc="25" dirty="0">
                <a:latin typeface="Arial"/>
                <a:cs typeface="Arial"/>
              </a:rPr>
              <a:t> </a:t>
            </a:r>
            <a:r>
              <a:rPr sz="1250" b="1" dirty="0">
                <a:latin typeface="Arial"/>
                <a:cs typeface="Arial"/>
              </a:rPr>
              <a:t>found</a:t>
            </a:r>
            <a:r>
              <a:rPr sz="1250" b="1" spc="-5" dirty="0">
                <a:latin typeface="Arial"/>
                <a:cs typeface="Arial"/>
              </a:rPr>
              <a:t> </a:t>
            </a:r>
            <a:r>
              <a:rPr sz="1250" b="1" spc="-20" dirty="0">
                <a:latin typeface="Arial"/>
                <a:cs typeface="Arial"/>
              </a:rPr>
              <a:t>that </a:t>
            </a:r>
            <a:r>
              <a:rPr sz="1250" b="1" dirty="0">
                <a:latin typeface="Arial"/>
                <a:cs typeface="Arial"/>
              </a:rPr>
              <a:t>are</a:t>
            </a:r>
            <a:r>
              <a:rPr sz="1250" b="1" spc="45" dirty="0">
                <a:latin typeface="Arial"/>
                <a:cs typeface="Arial"/>
              </a:rPr>
              <a:t> </a:t>
            </a:r>
            <a:r>
              <a:rPr sz="1250" b="1" dirty="0">
                <a:latin typeface="Arial"/>
                <a:cs typeface="Arial"/>
              </a:rPr>
              <a:t>pathogenic to</a:t>
            </a:r>
            <a:r>
              <a:rPr sz="1250" b="1" spc="30" dirty="0">
                <a:latin typeface="Arial"/>
                <a:cs typeface="Arial"/>
              </a:rPr>
              <a:t> </a:t>
            </a:r>
            <a:r>
              <a:rPr sz="1250" b="1" spc="-10" dirty="0">
                <a:latin typeface="Arial"/>
                <a:cs typeface="Arial"/>
              </a:rPr>
              <a:t>humans.</a:t>
            </a:r>
            <a:endParaRPr sz="125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78196" y="5440542"/>
            <a:ext cx="4338582" cy="545221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378958" y="5440934"/>
            <a:ext cx="4338955" cy="414655"/>
          </a:xfrm>
          <a:prstGeom prst="rect">
            <a:avLst/>
          </a:prstGeom>
          <a:ln w="4254">
            <a:solidFill>
              <a:srgbClr val="000000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900"/>
              </a:spcBef>
            </a:pPr>
            <a:r>
              <a:rPr sz="1900" b="1" spc="-50" dirty="0">
                <a:latin typeface="Arial"/>
                <a:cs typeface="Arial"/>
              </a:rPr>
              <a:t>MATERIALS</a:t>
            </a:r>
            <a:r>
              <a:rPr sz="1900" b="1" spc="-114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AND</a:t>
            </a:r>
            <a:r>
              <a:rPr sz="1900" b="1" spc="-100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METHODS</a:t>
            </a:r>
            <a:endParaRPr sz="1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111610" y="11132284"/>
            <a:ext cx="456184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Arial MT"/>
                <a:cs typeface="Arial MT"/>
              </a:rPr>
              <a:t>The</a:t>
            </a:r>
            <a:r>
              <a:rPr sz="1550" spc="39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findings</a:t>
            </a:r>
            <a:r>
              <a:rPr sz="1550" spc="39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presented</a:t>
            </a:r>
            <a:r>
              <a:rPr sz="1550" spc="40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here</a:t>
            </a:r>
            <a:r>
              <a:rPr sz="1550" spc="38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clearly</a:t>
            </a:r>
            <a:r>
              <a:rPr sz="1550" spc="39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indicate</a:t>
            </a:r>
            <a:r>
              <a:rPr sz="1550" spc="385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that </a:t>
            </a:r>
            <a:r>
              <a:rPr sz="1550" dirty="0">
                <a:latin typeface="Arial MT"/>
                <a:cs typeface="Arial MT"/>
              </a:rPr>
              <a:t>birds</a:t>
            </a:r>
            <a:r>
              <a:rPr sz="1550" spc="38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of</a:t>
            </a:r>
            <a:r>
              <a:rPr sz="1550" spc="38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the</a:t>
            </a:r>
            <a:r>
              <a:rPr sz="1550" spc="37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species</a:t>
            </a:r>
            <a:r>
              <a:rPr sz="1550" spc="400" dirty="0">
                <a:latin typeface="Arial MT"/>
                <a:cs typeface="Arial MT"/>
              </a:rPr>
              <a:t> </a:t>
            </a:r>
            <a:r>
              <a:rPr sz="1550" i="1" dirty="0">
                <a:latin typeface="Arial"/>
                <a:cs typeface="Arial"/>
              </a:rPr>
              <a:t>C.</a:t>
            </a:r>
            <a:r>
              <a:rPr sz="1550" i="1" spc="375" dirty="0">
                <a:latin typeface="Arial"/>
                <a:cs typeface="Arial"/>
              </a:rPr>
              <a:t> </a:t>
            </a:r>
            <a:r>
              <a:rPr sz="1550" i="1" dirty="0">
                <a:latin typeface="Arial"/>
                <a:cs typeface="Arial"/>
              </a:rPr>
              <a:t>pusilla</a:t>
            </a:r>
            <a:r>
              <a:rPr sz="1550" i="1" spc="400" dirty="0">
                <a:latin typeface="Arial"/>
                <a:cs typeface="Arial"/>
              </a:rPr>
              <a:t> </a:t>
            </a:r>
            <a:r>
              <a:rPr sz="1550" dirty="0">
                <a:latin typeface="Arial MT"/>
                <a:cs typeface="Arial MT"/>
              </a:rPr>
              <a:t>act</a:t>
            </a:r>
            <a:r>
              <a:rPr sz="1550" spc="39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as</a:t>
            </a:r>
            <a:r>
              <a:rPr sz="1550" spc="39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hosts</a:t>
            </a:r>
            <a:r>
              <a:rPr sz="1550" spc="400" dirty="0">
                <a:latin typeface="Arial MT"/>
                <a:cs typeface="Arial MT"/>
              </a:rPr>
              <a:t> </a:t>
            </a:r>
            <a:r>
              <a:rPr sz="1550" spc="-25" dirty="0">
                <a:latin typeface="Arial MT"/>
                <a:cs typeface="Arial MT"/>
              </a:rPr>
              <a:t>and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111610" y="11604712"/>
            <a:ext cx="4564380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Arial MT"/>
                <a:cs typeface="Arial MT"/>
              </a:rPr>
              <a:t>potential</a:t>
            </a:r>
            <a:r>
              <a:rPr sz="1550" spc="37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vectors</a:t>
            </a:r>
            <a:r>
              <a:rPr sz="1550" spc="38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of</a:t>
            </a:r>
            <a:r>
              <a:rPr sz="1550" spc="37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various</a:t>
            </a:r>
            <a:r>
              <a:rPr sz="1550" spc="37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viral</a:t>
            </a:r>
            <a:r>
              <a:rPr sz="1550" spc="375" dirty="0">
                <a:latin typeface="Arial MT"/>
                <a:cs typeface="Arial MT"/>
              </a:rPr>
              <a:t>  </a:t>
            </a:r>
            <a:r>
              <a:rPr sz="1550" spc="-10" dirty="0">
                <a:latin typeface="Arial MT"/>
                <a:cs typeface="Arial MT"/>
              </a:rPr>
              <a:t>pathogens </a:t>
            </a:r>
            <a:r>
              <a:rPr sz="1550" dirty="0">
                <a:latin typeface="Arial MT"/>
                <a:cs typeface="Arial MT"/>
              </a:rPr>
              <a:t>capable</a:t>
            </a:r>
            <a:r>
              <a:rPr sz="1550" spc="42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of</a:t>
            </a:r>
            <a:r>
              <a:rPr sz="1550" spc="42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infecting</a:t>
            </a:r>
            <a:r>
              <a:rPr sz="1550" spc="42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humans</a:t>
            </a:r>
            <a:r>
              <a:rPr sz="1550" spc="43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and</a:t>
            </a:r>
            <a:r>
              <a:rPr sz="1550" spc="420" dirty="0">
                <a:latin typeface="Arial MT"/>
                <a:cs typeface="Arial MT"/>
              </a:rPr>
              <a:t>  </a:t>
            </a:r>
            <a:r>
              <a:rPr sz="1550" spc="-10" dirty="0">
                <a:latin typeface="Arial MT"/>
                <a:cs typeface="Arial MT"/>
              </a:rPr>
              <a:t>domestic </a:t>
            </a:r>
            <a:r>
              <a:rPr sz="1550" dirty="0">
                <a:latin typeface="Arial MT"/>
                <a:cs typeface="Arial MT"/>
              </a:rPr>
              <a:t>animals.</a:t>
            </a:r>
            <a:r>
              <a:rPr sz="1550" spc="30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This</a:t>
            </a:r>
            <a:r>
              <a:rPr sz="1550" spc="31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leads</a:t>
            </a:r>
            <a:r>
              <a:rPr sz="1550" spc="31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us</a:t>
            </a:r>
            <a:r>
              <a:rPr sz="1550" spc="3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to</a:t>
            </a:r>
            <a:r>
              <a:rPr sz="1550" spc="3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believe</a:t>
            </a:r>
            <a:r>
              <a:rPr sz="1550" spc="32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that</a:t>
            </a:r>
            <a:r>
              <a:rPr sz="1550" spc="31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monitoring </a:t>
            </a:r>
            <a:r>
              <a:rPr sz="1550" dirty="0">
                <a:latin typeface="Arial MT"/>
                <a:cs typeface="Arial MT"/>
              </a:rPr>
              <a:t>target</a:t>
            </a:r>
            <a:r>
              <a:rPr sz="1550" spc="19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species</a:t>
            </a:r>
            <a:r>
              <a:rPr sz="1550" spc="20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through</a:t>
            </a:r>
            <a:r>
              <a:rPr sz="1550" spc="18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the</a:t>
            </a:r>
            <a:r>
              <a:rPr sz="1550" spc="18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tools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presented</a:t>
            </a:r>
            <a:r>
              <a:rPr sz="1550" spc="204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here</a:t>
            </a:r>
            <a:r>
              <a:rPr sz="1550" spc="200" dirty="0">
                <a:latin typeface="Arial MT"/>
                <a:cs typeface="Arial MT"/>
              </a:rPr>
              <a:t> </a:t>
            </a:r>
            <a:r>
              <a:rPr sz="1550" spc="-25" dirty="0">
                <a:latin typeface="Arial MT"/>
                <a:cs typeface="Arial MT"/>
              </a:rPr>
              <a:t>is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22710" y="12549949"/>
            <a:ext cx="4678680" cy="734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600" marR="30480" algn="just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Arial MT"/>
                <a:cs typeface="Arial MT"/>
              </a:rPr>
              <a:t>an</a:t>
            </a:r>
            <a:r>
              <a:rPr sz="1550" spc="45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effective</a:t>
            </a:r>
            <a:r>
              <a:rPr sz="1550" spc="46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alternative</a:t>
            </a:r>
            <a:r>
              <a:rPr sz="1550" spc="46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in</a:t>
            </a:r>
            <a:r>
              <a:rPr sz="1550" spc="45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the</a:t>
            </a:r>
            <a:r>
              <a:rPr sz="1550" spc="45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process</a:t>
            </a:r>
            <a:r>
              <a:rPr sz="1550" spc="465" dirty="0">
                <a:latin typeface="Arial MT"/>
                <a:cs typeface="Arial MT"/>
              </a:rPr>
              <a:t>  </a:t>
            </a:r>
            <a:r>
              <a:rPr sz="1550" spc="-25" dirty="0">
                <a:latin typeface="Arial MT"/>
                <a:cs typeface="Arial MT"/>
              </a:rPr>
              <a:t>of </a:t>
            </a:r>
            <a:r>
              <a:rPr sz="1550" spc="-150" dirty="0">
                <a:latin typeface="Arial MT"/>
                <a:cs typeface="Arial MT"/>
              </a:rPr>
              <a:t>c</a:t>
            </a:r>
            <a:r>
              <a:rPr sz="1550" spc="-780" dirty="0">
                <a:latin typeface="Arial MT"/>
                <a:cs typeface="Arial MT"/>
              </a:rPr>
              <a:t>o</a:t>
            </a:r>
            <a:r>
              <a:rPr sz="2325" spc="-262" baseline="-26881" dirty="0">
                <a:latin typeface="Arial MT"/>
                <a:cs typeface="Arial MT"/>
              </a:rPr>
              <a:t>.</a:t>
            </a:r>
            <a:r>
              <a:rPr sz="2325" spc="390" baseline="-26881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ntrolling</a:t>
            </a:r>
            <a:r>
              <a:rPr sz="1550" spc="27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future</a:t>
            </a:r>
            <a:r>
              <a:rPr sz="1550" spc="204" dirty="0">
                <a:latin typeface="Arial MT"/>
                <a:cs typeface="Arial MT"/>
              </a:rPr>
              <a:t>   </a:t>
            </a:r>
            <a:r>
              <a:rPr sz="1550" dirty="0">
                <a:latin typeface="Arial MT"/>
                <a:cs typeface="Arial MT"/>
              </a:rPr>
              <a:t>outbreaks,</a:t>
            </a:r>
            <a:r>
              <a:rPr sz="1550" spc="204" dirty="0">
                <a:latin typeface="Arial MT"/>
                <a:cs typeface="Arial MT"/>
              </a:rPr>
              <a:t>   </a:t>
            </a:r>
            <a:r>
              <a:rPr sz="1550" dirty="0">
                <a:latin typeface="Arial MT"/>
                <a:cs typeface="Arial MT"/>
              </a:rPr>
              <a:t>epidemics,</a:t>
            </a:r>
            <a:r>
              <a:rPr sz="1550" spc="210" dirty="0">
                <a:latin typeface="Arial MT"/>
                <a:cs typeface="Arial MT"/>
              </a:rPr>
              <a:t>   </a:t>
            </a:r>
            <a:r>
              <a:rPr sz="1550" spc="-25" dirty="0">
                <a:latin typeface="Arial MT"/>
                <a:cs typeface="Arial MT"/>
              </a:rPr>
              <a:t>and </a:t>
            </a:r>
            <a:r>
              <a:rPr sz="1550" spc="-10" dirty="0">
                <a:latin typeface="Arial MT"/>
                <a:cs typeface="Arial MT"/>
              </a:rPr>
              <a:t>pandemics.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69042" y="12132384"/>
            <a:ext cx="435356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93065" algn="l"/>
                <a:tab pos="1033780" algn="l"/>
                <a:tab pos="1458595" algn="l"/>
                <a:tab pos="1708785" algn="l"/>
                <a:tab pos="2051685" algn="l"/>
                <a:tab pos="2357755" algn="l"/>
                <a:tab pos="2680970" algn="l"/>
                <a:tab pos="3084830" algn="l"/>
                <a:tab pos="3610610" algn="l"/>
                <a:tab pos="3910965" algn="l"/>
              </a:tabLst>
            </a:pPr>
            <a:r>
              <a:rPr sz="1550" spc="-50" dirty="0">
                <a:latin typeface="Arial MT"/>
                <a:cs typeface="Arial MT"/>
              </a:rPr>
              <a:t>A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10" dirty="0">
                <a:latin typeface="Arial MT"/>
                <a:cs typeface="Arial MT"/>
              </a:rPr>
              <a:t>total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25" dirty="0">
                <a:latin typeface="Arial MT"/>
                <a:cs typeface="Arial MT"/>
              </a:rPr>
              <a:t>of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25" dirty="0">
                <a:latin typeface="Arial MT"/>
                <a:cs typeface="Arial MT"/>
              </a:rPr>
              <a:t>370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20" dirty="0">
                <a:latin typeface="Arial MT"/>
                <a:cs typeface="Arial MT"/>
              </a:rPr>
              <a:t>viral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10" dirty="0">
                <a:latin typeface="Arial MT"/>
                <a:cs typeface="Arial MT"/>
              </a:rPr>
              <a:t>sequences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20" dirty="0">
                <a:latin typeface="Arial MT"/>
                <a:cs typeface="Arial MT"/>
              </a:rPr>
              <a:t>were </a:t>
            </a:r>
            <a:r>
              <a:rPr sz="1550" spc="-10" dirty="0">
                <a:latin typeface="Arial MT"/>
                <a:cs typeface="Arial MT"/>
              </a:rPr>
              <a:t>found/annotated</a:t>
            </a:r>
            <a:r>
              <a:rPr sz="1550" dirty="0">
                <a:latin typeface="Arial MT"/>
                <a:cs typeface="Arial MT"/>
              </a:rPr>
              <a:t>		</a:t>
            </a:r>
            <a:r>
              <a:rPr sz="1550" spc="-20" dirty="0">
                <a:latin typeface="Arial MT"/>
                <a:cs typeface="Arial MT"/>
              </a:rPr>
              <a:t>after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20" dirty="0">
                <a:latin typeface="Arial MT"/>
                <a:cs typeface="Arial MT"/>
              </a:rPr>
              <a:t>using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25" dirty="0">
                <a:latin typeface="Arial MT"/>
                <a:cs typeface="Arial MT"/>
              </a:rPr>
              <a:t>the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10" dirty="0">
                <a:latin typeface="Arial MT"/>
                <a:cs typeface="Arial MT"/>
              </a:rPr>
              <a:t>VIRTUS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69042" y="12604812"/>
            <a:ext cx="4354195" cy="734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Arial MT"/>
                <a:cs typeface="Arial MT"/>
              </a:rPr>
              <a:t>software.</a:t>
            </a:r>
            <a:r>
              <a:rPr sz="1550" spc="28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Of</a:t>
            </a:r>
            <a:r>
              <a:rPr sz="1550" spc="28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these,</a:t>
            </a:r>
            <a:r>
              <a:rPr sz="1550" spc="29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5</a:t>
            </a:r>
            <a:r>
              <a:rPr sz="1550" spc="29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species</a:t>
            </a:r>
            <a:r>
              <a:rPr sz="1550" spc="29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are</a:t>
            </a:r>
            <a:r>
              <a:rPr sz="1550" spc="29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known</a:t>
            </a:r>
            <a:r>
              <a:rPr sz="1550" spc="29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to</a:t>
            </a:r>
            <a:r>
              <a:rPr sz="1550" spc="290" dirty="0">
                <a:latin typeface="Arial MT"/>
                <a:cs typeface="Arial MT"/>
              </a:rPr>
              <a:t> </a:t>
            </a:r>
            <a:r>
              <a:rPr sz="1550" spc="-25" dirty="0">
                <a:latin typeface="Arial MT"/>
                <a:cs typeface="Arial MT"/>
              </a:rPr>
              <a:t>be </a:t>
            </a:r>
            <a:r>
              <a:rPr sz="1550" dirty="0">
                <a:latin typeface="Arial MT"/>
                <a:cs typeface="Arial MT"/>
              </a:rPr>
              <a:t>pathogenic</a:t>
            </a:r>
            <a:r>
              <a:rPr sz="1550" spc="254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to</a:t>
            </a:r>
            <a:r>
              <a:rPr sz="1550" spc="2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humans,</a:t>
            </a:r>
            <a:r>
              <a:rPr sz="1550" spc="2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primarily</a:t>
            </a:r>
            <a:r>
              <a:rPr sz="1550" spc="24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those</a:t>
            </a:r>
            <a:r>
              <a:rPr sz="1550" spc="24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from</a:t>
            </a:r>
            <a:r>
              <a:rPr sz="1550" spc="240" dirty="0">
                <a:latin typeface="Arial MT"/>
                <a:cs typeface="Arial MT"/>
              </a:rPr>
              <a:t> </a:t>
            </a:r>
            <a:r>
              <a:rPr sz="1550" spc="-25" dirty="0">
                <a:latin typeface="Arial MT"/>
                <a:cs typeface="Arial MT"/>
              </a:rPr>
              <a:t>the </a:t>
            </a:r>
            <a:r>
              <a:rPr sz="1550" dirty="0">
                <a:latin typeface="Arial MT"/>
                <a:cs typeface="Arial MT"/>
              </a:rPr>
              <a:t>Herpesviridae</a:t>
            </a:r>
            <a:r>
              <a:rPr sz="1550" spc="9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family</a:t>
            </a:r>
            <a:r>
              <a:rPr sz="1550" spc="7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(Figure</a:t>
            </a:r>
            <a:r>
              <a:rPr sz="1550" spc="60" dirty="0">
                <a:latin typeface="Arial MT"/>
                <a:cs typeface="Arial MT"/>
              </a:rPr>
              <a:t> </a:t>
            </a:r>
            <a:r>
              <a:rPr sz="1550" spc="-25" dirty="0">
                <a:latin typeface="Arial MT"/>
                <a:cs typeface="Arial MT"/>
              </a:rPr>
              <a:t>1).</a:t>
            </a:r>
            <a:endParaRPr sz="155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62940" y="210307"/>
            <a:ext cx="12386945" cy="18357850"/>
            <a:chOff x="662940" y="210307"/>
            <a:chExt cx="12386945" cy="18357850"/>
          </a:xfrm>
        </p:grpSpPr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2940" y="17485934"/>
              <a:ext cx="4163445" cy="108197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45951" y="210307"/>
              <a:ext cx="2003729" cy="214681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83224" y="6109561"/>
              <a:ext cx="3806704" cy="122037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013704" y="6153404"/>
              <a:ext cx="3749040" cy="1161415"/>
            </a:xfrm>
            <a:custGeom>
              <a:avLst/>
              <a:gdLst/>
              <a:ahLst/>
              <a:cxnLst/>
              <a:rect l="l" t="t" r="r" b="b"/>
              <a:pathLst>
                <a:path w="3749040" h="1161415">
                  <a:moveTo>
                    <a:pt x="3123842" y="352"/>
                  </a:moveTo>
                  <a:lnTo>
                    <a:pt x="-151" y="352"/>
                  </a:lnTo>
                  <a:lnTo>
                    <a:pt x="48614" y="2130"/>
                  </a:lnTo>
                  <a:lnTo>
                    <a:pt x="96492" y="7210"/>
                  </a:lnTo>
                  <a:lnTo>
                    <a:pt x="143100" y="15719"/>
                  </a:lnTo>
                  <a:lnTo>
                    <a:pt x="188438" y="27275"/>
                  </a:lnTo>
                  <a:lnTo>
                    <a:pt x="232379" y="41880"/>
                  </a:lnTo>
                  <a:lnTo>
                    <a:pt x="274669" y="59406"/>
                  </a:lnTo>
                  <a:lnTo>
                    <a:pt x="315181" y="79598"/>
                  </a:lnTo>
                  <a:lnTo>
                    <a:pt x="353915" y="102457"/>
                  </a:lnTo>
                  <a:lnTo>
                    <a:pt x="390617" y="127857"/>
                  </a:lnTo>
                  <a:lnTo>
                    <a:pt x="425160" y="155669"/>
                  </a:lnTo>
                  <a:lnTo>
                    <a:pt x="457544" y="185640"/>
                  </a:lnTo>
                  <a:lnTo>
                    <a:pt x="487388" y="217771"/>
                  </a:lnTo>
                  <a:lnTo>
                    <a:pt x="514693" y="251806"/>
                  </a:lnTo>
                  <a:lnTo>
                    <a:pt x="539330" y="287873"/>
                  </a:lnTo>
                  <a:lnTo>
                    <a:pt x="561173" y="325591"/>
                  </a:lnTo>
                  <a:lnTo>
                    <a:pt x="579969" y="364833"/>
                  </a:lnTo>
                  <a:lnTo>
                    <a:pt x="595716" y="405599"/>
                  </a:lnTo>
                  <a:lnTo>
                    <a:pt x="608162" y="447762"/>
                  </a:lnTo>
                  <a:lnTo>
                    <a:pt x="617179" y="491068"/>
                  </a:lnTo>
                  <a:lnTo>
                    <a:pt x="622767" y="535390"/>
                  </a:lnTo>
                  <a:lnTo>
                    <a:pt x="624672" y="580854"/>
                  </a:lnTo>
                  <a:lnTo>
                    <a:pt x="622767" y="626192"/>
                  </a:lnTo>
                  <a:lnTo>
                    <a:pt x="617179" y="670514"/>
                  </a:lnTo>
                  <a:lnTo>
                    <a:pt x="608162" y="713947"/>
                  </a:lnTo>
                  <a:lnTo>
                    <a:pt x="595716" y="755983"/>
                  </a:lnTo>
                  <a:lnTo>
                    <a:pt x="579969" y="796749"/>
                  </a:lnTo>
                  <a:lnTo>
                    <a:pt x="561173" y="836118"/>
                  </a:lnTo>
                  <a:lnTo>
                    <a:pt x="539330" y="873709"/>
                  </a:lnTo>
                  <a:lnTo>
                    <a:pt x="514693" y="909776"/>
                  </a:lnTo>
                  <a:lnTo>
                    <a:pt x="487388" y="943811"/>
                  </a:lnTo>
                  <a:lnTo>
                    <a:pt x="457544" y="975941"/>
                  </a:lnTo>
                  <a:lnTo>
                    <a:pt x="425160" y="1005913"/>
                  </a:lnTo>
                  <a:lnTo>
                    <a:pt x="390617" y="1033725"/>
                  </a:lnTo>
                  <a:lnTo>
                    <a:pt x="353915" y="1059124"/>
                  </a:lnTo>
                  <a:lnTo>
                    <a:pt x="315181" y="1081984"/>
                  </a:lnTo>
                  <a:lnTo>
                    <a:pt x="274669" y="1102303"/>
                  </a:lnTo>
                  <a:lnTo>
                    <a:pt x="232379" y="1119702"/>
                  </a:lnTo>
                  <a:lnTo>
                    <a:pt x="188438" y="1134306"/>
                  </a:lnTo>
                  <a:lnTo>
                    <a:pt x="143100" y="1145863"/>
                  </a:lnTo>
                  <a:lnTo>
                    <a:pt x="96492" y="1154372"/>
                  </a:lnTo>
                  <a:lnTo>
                    <a:pt x="48614" y="1159452"/>
                  </a:lnTo>
                  <a:lnTo>
                    <a:pt x="-151" y="1161230"/>
                  </a:lnTo>
                  <a:lnTo>
                    <a:pt x="3123842" y="1161230"/>
                  </a:lnTo>
                  <a:lnTo>
                    <a:pt x="3172608" y="1159452"/>
                  </a:lnTo>
                  <a:lnTo>
                    <a:pt x="3220486" y="1154372"/>
                  </a:lnTo>
                  <a:lnTo>
                    <a:pt x="3267094" y="1145863"/>
                  </a:lnTo>
                  <a:lnTo>
                    <a:pt x="3312432" y="1134306"/>
                  </a:lnTo>
                  <a:lnTo>
                    <a:pt x="3356246" y="1119702"/>
                  </a:lnTo>
                  <a:lnTo>
                    <a:pt x="3398536" y="1102303"/>
                  </a:lnTo>
                  <a:lnTo>
                    <a:pt x="3439175" y="1081984"/>
                  </a:lnTo>
                  <a:lnTo>
                    <a:pt x="3477909" y="1059124"/>
                  </a:lnTo>
                  <a:lnTo>
                    <a:pt x="3514611" y="1033725"/>
                  </a:lnTo>
                  <a:lnTo>
                    <a:pt x="3549154" y="1005913"/>
                  </a:lnTo>
                  <a:lnTo>
                    <a:pt x="3581411" y="975941"/>
                  </a:lnTo>
                  <a:lnTo>
                    <a:pt x="3611382" y="943811"/>
                  </a:lnTo>
                  <a:lnTo>
                    <a:pt x="3638687" y="909776"/>
                  </a:lnTo>
                  <a:lnTo>
                    <a:pt x="3663324" y="873709"/>
                  </a:lnTo>
                  <a:lnTo>
                    <a:pt x="3685040" y="836118"/>
                  </a:lnTo>
                  <a:lnTo>
                    <a:pt x="3703963" y="796749"/>
                  </a:lnTo>
                  <a:lnTo>
                    <a:pt x="3719584" y="755983"/>
                  </a:lnTo>
                  <a:lnTo>
                    <a:pt x="3732029" y="713947"/>
                  </a:lnTo>
                  <a:lnTo>
                    <a:pt x="3741173" y="670514"/>
                  </a:lnTo>
                  <a:lnTo>
                    <a:pt x="3746761" y="626192"/>
                  </a:lnTo>
                  <a:lnTo>
                    <a:pt x="3748539" y="580854"/>
                  </a:lnTo>
                  <a:lnTo>
                    <a:pt x="3746761" y="535390"/>
                  </a:lnTo>
                  <a:lnTo>
                    <a:pt x="3741173" y="491068"/>
                  </a:lnTo>
                  <a:lnTo>
                    <a:pt x="3732029" y="447762"/>
                  </a:lnTo>
                  <a:lnTo>
                    <a:pt x="3719584" y="405599"/>
                  </a:lnTo>
                  <a:lnTo>
                    <a:pt x="3703963" y="364833"/>
                  </a:lnTo>
                  <a:lnTo>
                    <a:pt x="3685040" y="325591"/>
                  </a:lnTo>
                  <a:lnTo>
                    <a:pt x="3663324" y="287873"/>
                  </a:lnTo>
                  <a:lnTo>
                    <a:pt x="3638687" y="251806"/>
                  </a:lnTo>
                  <a:lnTo>
                    <a:pt x="3611382" y="217771"/>
                  </a:lnTo>
                  <a:lnTo>
                    <a:pt x="3581411" y="185640"/>
                  </a:lnTo>
                  <a:lnTo>
                    <a:pt x="3549154" y="155669"/>
                  </a:lnTo>
                  <a:lnTo>
                    <a:pt x="3514611" y="127857"/>
                  </a:lnTo>
                  <a:lnTo>
                    <a:pt x="3477909" y="102457"/>
                  </a:lnTo>
                  <a:lnTo>
                    <a:pt x="3439175" y="79598"/>
                  </a:lnTo>
                  <a:lnTo>
                    <a:pt x="3398536" y="59406"/>
                  </a:lnTo>
                  <a:lnTo>
                    <a:pt x="3356246" y="41880"/>
                  </a:lnTo>
                  <a:lnTo>
                    <a:pt x="3312432" y="27275"/>
                  </a:lnTo>
                  <a:lnTo>
                    <a:pt x="3267094" y="15719"/>
                  </a:lnTo>
                  <a:lnTo>
                    <a:pt x="3220486" y="7210"/>
                  </a:lnTo>
                  <a:lnTo>
                    <a:pt x="3172608" y="2130"/>
                  </a:lnTo>
                  <a:lnTo>
                    <a:pt x="3123842" y="352"/>
                  </a:lnTo>
                  <a:close/>
                </a:path>
              </a:pathLst>
            </a:custGeom>
            <a:solidFill>
              <a:srgbClr val="AC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13704" y="6153404"/>
              <a:ext cx="3749040" cy="1161415"/>
            </a:xfrm>
            <a:custGeom>
              <a:avLst/>
              <a:gdLst/>
              <a:ahLst/>
              <a:cxnLst/>
              <a:rect l="l" t="t" r="r" b="b"/>
              <a:pathLst>
                <a:path w="3749040" h="1161415">
                  <a:moveTo>
                    <a:pt x="3123842" y="1161230"/>
                  </a:moveTo>
                  <a:lnTo>
                    <a:pt x="-151" y="1161230"/>
                  </a:lnTo>
                  <a:lnTo>
                    <a:pt x="48614" y="1159452"/>
                  </a:lnTo>
                  <a:lnTo>
                    <a:pt x="96492" y="1154372"/>
                  </a:lnTo>
                  <a:lnTo>
                    <a:pt x="143100" y="1145863"/>
                  </a:lnTo>
                  <a:lnTo>
                    <a:pt x="188438" y="1134306"/>
                  </a:lnTo>
                  <a:lnTo>
                    <a:pt x="232379" y="1119702"/>
                  </a:lnTo>
                  <a:lnTo>
                    <a:pt x="274669" y="1102303"/>
                  </a:lnTo>
                  <a:lnTo>
                    <a:pt x="315181" y="1081984"/>
                  </a:lnTo>
                  <a:lnTo>
                    <a:pt x="353915" y="1059124"/>
                  </a:lnTo>
                  <a:lnTo>
                    <a:pt x="390617" y="1033725"/>
                  </a:lnTo>
                  <a:lnTo>
                    <a:pt x="425160" y="1005913"/>
                  </a:lnTo>
                  <a:lnTo>
                    <a:pt x="457544" y="975941"/>
                  </a:lnTo>
                  <a:lnTo>
                    <a:pt x="487388" y="943811"/>
                  </a:lnTo>
                  <a:lnTo>
                    <a:pt x="514693" y="909776"/>
                  </a:lnTo>
                  <a:lnTo>
                    <a:pt x="539330" y="873709"/>
                  </a:lnTo>
                  <a:lnTo>
                    <a:pt x="561173" y="836118"/>
                  </a:lnTo>
                  <a:lnTo>
                    <a:pt x="579969" y="796749"/>
                  </a:lnTo>
                  <a:lnTo>
                    <a:pt x="595716" y="755983"/>
                  </a:lnTo>
                  <a:lnTo>
                    <a:pt x="608162" y="713947"/>
                  </a:lnTo>
                  <a:lnTo>
                    <a:pt x="617179" y="670514"/>
                  </a:lnTo>
                  <a:lnTo>
                    <a:pt x="622767" y="626192"/>
                  </a:lnTo>
                  <a:lnTo>
                    <a:pt x="624672" y="580854"/>
                  </a:lnTo>
                  <a:lnTo>
                    <a:pt x="622767" y="535390"/>
                  </a:lnTo>
                  <a:lnTo>
                    <a:pt x="617179" y="491068"/>
                  </a:lnTo>
                  <a:lnTo>
                    <a:pt x="608162" y="447762"/>
                  </a:lnTo>
                  <a:lnTo>
                    <a:pt x="595716" y="405599"/>
                  </a:lnTo>
                  <a:lnTo>
                    <a:pt x="579969" y="364833"/>
                  </a:lnTo>
                  <a:lnTo>
                    <a:pt x="561173" y="325591"/>
                  </a:lnTo>
                  <a:lnTo>
                    <a:pt x="539330" y="287873"/>
                  </a:lnTo>
                  <a:lnTo>
                    <a:pt x="514693" y="251806"/>
                  </a:lnTo>
                  <a:lnTo>
                    <a:pt x="487388" y="217771"/>
                  </a:lnTo>
                  <a:lnTo>
                    <a:pt x="457544" y="185640"/>
                  </a:lnTo>
                  <a:lnTo>
                    <a:pt x="425160" y="155669"/>
                  </a:lnTo>
                  <a:lnTo>
                    <a:pt x="390617" y="127857"/>
                  </a:lnTo>
                  <a:lnTo>
                    <a:pt x="353915" y="102457"/>
                  </a:lnTo>
                  <a:lnTo>
                    <a:pt x="315181" y="79598"/>
                  </a:lnTo>
                  <a:lnTo>
                    <a:pt x="274669" y="59406"/>
                  </a:lnTo>
                  <a:lnTo>
                    <a:pt x="232379" y="41880"/>
                  </a:lnTo>
                  <a:lnTo>
                    <a:pt x="188438" y="27275"/>
                  </a:lnTo>
                  <a:lnTo>
                    <a:pt x="143100" y="15719"/>
                  </a:lnTo>
                  <a:lnTo>
                    <a:pt x="96492" y="7210"/>
                  </a:lnTo>
                  <a:lnTo>
                    <a:pt x="48614" y="2130"/>
                  </a:lnTo>
                  <a:lnTo>
                    <a:pt x="-151" y="352"/>
                  </a:lnTo>
                  <a:lnTo>
                    <a:pt x="3123842" y="352"/>
                  </a:lnTo>
                  <a:lnTo>
                    <a:pt x="3172608" y="2130"/>
                  </a:lnTo>
                  <a:lnTo>
                    <a:pt x="3220486" y="7210"/>
                  </a:lnTo>
                  <a:lnTo>
                    <a:pt x="3267094" y="15719"/>
                  </a:lnTo>
                  <a:lnTo>
                    <a:pt x="3312432" y="27275"/>
                  </a:lnTo>
                  <a:lnTo>
                    <a:pt x="3356246" y="41880"/>
                  </a:lnTo>
                  <a:lnTo>
                    <a:pt x="3398536" y="59406"/>
                  </a:lnTo>
                  <a:lnTo>
                    <a:pt x="3439175" y="79598"/>
                  </a:lnTo>
                  <a:lnTo>
                    <a:pt x="3477909" y="102457"/>
                  </a:lnTo>
                  <a:lnTo>
                    <a:pt x="3514611" y="127857"/>
                  </a:lnTo>
                  <a:lnTo>
                    <a:pt x="3549154" y="155669"/>
                  </a:lnTo>
                  <a:lnTo>
                    <a:pt x="3581411" y="185640"/>
                  </a:lnTo>
                  <a:lnTo>
                    <a:pt x="3611382" y="217771"/>
                  </a:lnTo>
                  <a:lnTo>
                    <a:pt x="3638687" y="251806"/>
                  </a:lnTo>
                  <a:lnTo>
                    <a:pt x="3663324" y="287873"/>
                  </a:lnTo>
                  <a:lnTo>
                    <a:pt x="3685040" y="325591"/>
                  </a:lnTo>
                  <a:lnTo>
                    <a:pt x="3703963" y="364833"/>
                  </a:lnTo>
                  <a:lnTo>
                    <a:pt x="3719584" y="405599"/>
                  </a:lnTo>
                  <a:lnTo>
                    <a:pt x="3732029" y="447762"/>
                  </a:lnTo>
                  <a:lnTo>
                    <a:pt x="3741173" y="491068"/>
                  </a:lnTo>
                  <a:lnTo>
                    <a:pt x="3746761" y="535390"/>
                  </a:lnTo>
                  <a:lnTo>
                    <a:pt x="3748539" y="580854"/>
                  </a:lnTo>
                  <a:lnTo>
                    <a:pt x="3746761" y="626192"/>
                  </a:lnTo>
                  <a:lnTo>
                    <a:pt x="3741173" y="670514"/>
                  </a:lnTo>
                  <a:lnTo>
                    <a:pt x="3732029" y="713947"/>
                  </a:lnTo>
                  <a:lnTo>
                    <a:pt x="3719584" y="755983"/>
                  </a:lnTo>
                  <a:lnTo>
                    <a:pt x="3703963" y="796749"/>
                  </a:lnTo>
                  <a:lnTo>
                    <a:pt x="3685040" y="836118"/>
                  </a:lnTo>
                  <a:lnTo>
                    <a:pt x="3663324" y="873709"/>
                  </a:lnTo>
                  <a:lnTo>
                    <a:pt x="3638687" y="909776"/>
                  </a:lnTo>
                  <a:lnTo>
                    <a:pt x="3611382" y="943811"/>
                  </a:lnTo>
                  <a:lnTo>
                    <a:pt x="3581411" y="975941"/>
                  </a:lnTo>
                  <a:lnTo>
                    <a:pt x="3549154" y="1005913"/>
                  </a:lnTo>
                  <a:lnTo>
                    <a:pt x="3514611" y="1033725"/>
                  </a:lnTo>
                  <a:lnTo>
                    <a:pt x="3477909" y="1059124"/>
                  </a:lnTo>
                  <a:lnTo>
                    <a:pt x="3439175" y="1081984"/>
                  </a:lnTo>
                  <a:lnTo>
                    <a:pt x="3398536" y="1102303"/>
                  </a:lnTo>
                  <a:lnTo>
                    <a:pt x="3356246" y="1119702"/>
                  </a:lnTo>
                  <a:lnTo>
                    <a:pt x="3312432" y="1134306"/>
                  </a:lnTo>
                  <a:lnTo>
                    <a:pt x="3267094" y="1145863"/>
                  </a:lnTo>
                  <a:lnTo>
                    <a:pt x="3220486" y="1154372"/>
                  </a:lnTo>
                  <a:lnTo>
                    <a:pt x="3172608" y="1159452"/>
                  </a:lnTo>
                  <a:lnTo>
                    <a:pt x="3123842" y="1161230"/>
                  </a:lnTo>
                  <a:close/>
                </a:path>
              </a:pathLst>
            </a:custGeom>
            <a:ln w="17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01995" y="6193379"/>
              <a:ext cx="1158076" cy="111826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332475" y="6209792"/>
              <a:ext cx="1099820" cy="1061085"/>
            </a:xfrm>
            <a:custGeom>
              <a:avLst/>
              <a:gdLst/>
              <a:ahLst/>
              <a:cxnLst/>
              <a:rect l="l" t="t" r="r" b="b"/>
              <a:pathLst>
                <a:path w="1099820" h="1061084">
                  <a:moveTo>
                    <a:pt x="549761" y="351"/>
                  </a:moveTo>
                  <a:lnTo>
                    <a:pt x="499597" y="2510"/>
                  </a:lnTo>
                  <a:lnTo>
                    <a:pt x="450830" y="8859"/>
                  </a:lnTo>
                  <a:lnTo>
                    <a:pt x="403588" y="19273"/>
                  </a:lnTo>
                  <a:lnTo>
                    <a:pt x="357869" y="33497"/>
                  </a:lnTo>
                  <a:lnTo>
                    <a:pt x="314055" y="51403"/>
                  </a:lnTo>
                  <a:lnTo>
                    <a:pt x="272146" y="72739"/>
                  </a:lnTo>
                  <a:lnTo>
                    <a:pt x="232650" y="97376"/>
                  </a:lnTo>
                  <a:lnTo>
                    <a:pt x="195440" y="125061"/>
                  </a:lnTo>
                  <a:lnTo>
                    <a:pt x="160897" y="155668"/>
                  </a:lnTo>
                  <a:lnTo>
                    <a:pt x="129147" y="188941"/>
                  </a:lnTo>
                  <a:lnTo>
                    <a:pt x="100446" y="224754"/>
                  </a:lnTo>
                  <a:lnTo>
                    <a:pt x="74920" y="262980"/>
                  </a:lnTo>
                  <a:lnTo>
                    <a:pt x="52822" y="303238"/>
                  </a:lnTo>
                  <a:lnTo>
                    <a:pt x="34281" y="345528"/>
                  </a:lnTo>
                  <a:lnTo>
                    <a:pt x="19549" y="389596"/>
                  </a:lnTo>
                  <a:lnTo>
                    <a:pt x="8755" y="435315"/>
                  </a:lnTo>
                  <a:lnTo>
                    <a:pt x="2151" y="482303"/>
                  </a:lnTo>
                  <a:lnTo>
                    <a:pt x="-134" y="530562"/>
                  </a:lnTo>
                  <a:lnTo>
                    <a:pt x="2151" y="578821"/>
                  </a:lnTo>
                  <a:lnTo>
                    <a:pt x="8755" y="625937"/>
                  </a:lnTo>
                  <a:lnTo>
                    <a:pt x="19549" y="671529"/>
                  </a:lnTo>
                  <a:lnTo>
                    <a:pt x="34281" y="715597"/>
                  </a:lnTo>
                  <a:lnTo>
                    <a:pt x="52822" y="757886"/>
                  </a:lnTo>
                  <a:lnTo>
                    <a:pt x="74920" y="798271"/>
                  </a:lnTo>
                  <a:lnTo>
                    <a:pt x="100446" y="836371"/>
                  </a:lnTo>
                  <a:lnTo>
                    <a:pt x="129147" y="872184"/>
                  </a:lnTo>
                  <a:lnTo>
                    <a:pt x="160897" y="905584"/>
                  </a:lnTo>
                  <a:lnTo>
                    <a:pt x="195440" y="936190"/>
                  </a:lnTo>
                  <a:lnTo>
                    <a:pt x="232650" y="963875"/>
                  </a:lnTo>
                  <a:lnTo>
                    <a:pt x="272146" y="988513"/>
                  </a:lnTo>
                  <a:lnTo>
                    <a:pt x="314055" y="1009848"/>
                  </a:lnTo>
                  <a:lnTo>
                    <a:pt x="357869" y="1027628"/>
                  </a:lnTo>
                  <a:lnTo>
                    <a:pt x="403588" y="1041851"/>
                  </a:lnTo>
                  <a:lnTo>
                    <a:pt x="450830" y="1052265"/>
                  </a:lnTo>
                  <a:lnTo>
                    <a:pt x="499597" y="1058742"/>
                  </a:lnTo>
                  <a:lnTo>
                    <a:pt x="549761" y="1060901"/>
                  </a:lnTo>
                  <a:lnTo>
                    <a:pt x="599798" y="1058742"/>
                  </a:lnTo>
                  <a:lnTo>
                    <a:pt x="648564" y="1052265"/>
                  </a:lnTo>
                  <a:lnTo>
                    <a:pt x="695934" y="1041851"/>
                  </a:lnTo>
                  <a:lnTo>
                    <a:pt x="741526" y="1027628"/>
                  </a:lnTo>
                  <a:lnTo>
                    <a:pt x="785467" y="1009848"/>
                  </a:lnTo>
                  <a:lnTo>
                    <a:pt x="827249" y="988513"/>
                  </a:lnTo>
                  <a:lnTo>
                    <a:pt x="866745" y="963875"/>
                  </a:lnTo>
                  <a:lnTo>
                    <a:pt x="903955" y="936190"/>
                  </a:lnTo>
                  <a:lnTo>
                    <a:pt x="938498" y="905584"/>
                  </a:lnTo>
                  <a:lnTo>
                    <a:pt x="970247" y="872184"/>
                  </a:lnTo>
                  <a:lnTo>
                    <a:pt x="998948" y="836371"/>
                  </a:lnTo>
                  <a:lnTo>
                    <a:pt x="1024475" y="798271"/>
                  </a:lnTo>
                  <a:lnTo>
                    <a:pt x="1046572" y="757886"/>
                  </a:lnTo>
                  <a:lnTo>
                    <a:pt x="1065114" y="715597"/>
                  </a:lnTo>
                  <a:lnTo>
                    <a:pt x="1079972" y="671529"/>
                  </a:lnTo>
                  <a:lnTo>
                    <a:pt x="1090640" y="625937"/>
                  </a:lnTo>
                  <a:lnTo>
                    <a:pt x="1097244" y="578821"/>
                  </a:lnTo>
                  <a:lnTo>
                    <a:pt x="1099530" y="530562"/>
                  </a:lnTo>
                  <a:lnTo>
                    <a:pt x="1097244" y="482303"/>
                  </a:lnTo>
                  <a:lnTo>
                    <a:pt x="1090640" y="435315"/>
                  </a:lnTo>
                  <a:lnTo>
                    <a:pt x="1079972" y="389596"/>
                  </a:lnTo>
                  <a:lnTo>
                    <a:pt x="1065114" y="345528"/>
                  </a:lnTo>
                  <a:lnTo>
                    <a:pt x="1046572" y="303238"/>
                  </a:lnTo>
                  <a:lnTo>
                    <a:pt x="1024475" y="262980"/>
                  </a:lnTo>
                  <a:lnTo>
                    <a:pt x="998948" y="224754"/>
                  </a:lnTo>
                  <a:lnTo>
                    <a:pt x="970247" y="188941"/>
                  </a:lnTo>
                  <a:lnTo>
                    <a:pt x="938498" y="155668"/>
                  </a:lnTo>
                  <a:lnTo>
                    <a:pt x="903955" y="125061"/>
                  </a:lnTo>
                  <a:lnTo>
                    <a:pt x="866745" y="97376"/>
                  </a:lnTo>
                  <a:lnTo>
                    <a:pt x="827249" y="72739"/>
                  </a:lnTo>
                  <a:lnTo>
                    <a:pt x="785467" y="51403"/>
                  </a:lnTo>
                  <a:lnTo>
                    <a:pt x="741526" y="33497"/>
                  </a:lnTo>
                  <a:lnTo>
                    <a:pt x="695934" y="19273"/>
                  </a:lnTo>
                  <a:lnTo>
                    <a:pt x="648564" y="8859"/>
                  </a:lnTo>
                  <a:lnTo>
                    <a:pt x="599798" y="2510"/>
                  </a:lnTo>
                  <a:lnTo>
                    <a:pt x="549761" y="351"/>
                  </a:lnTo>
                  <a:close/>
                </a:path>
              </a:pathLst>
            </a:custGeom>
            <a:solidFill>
              <a:srgbClr val="92AC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32475" y="6209792"/>
              <a:ext cx="1099820" cy="1061085"/>
            </a:xfrm>
            <a:custGeom>
              <a:avLst/>
              <a:gdLst/>
              <a:ahLst/>
              <a:cxnLst/>
              <a:rect l="l" t="t" r="r" b="b"/>
              <a:pathLst>
                <a:path w="1099820" h="1061084">
                  <a:moveTo>
                    <a:pt x="-134" y="530562"/>
                  </a:moveTo>
                  <a:lnTo>
                    <a:pt x="2151" y="482303"/>
                  </a:lnTo>
                  <a:lnTo>
                    <a:pt x="8755" y="435315"/>
                  </a:lnTo>
                  <a:lnTo>
                    <a:pt x="19549" y="389596"/>
                  </a:lnTo>
                  <a:lnTo>
                    <a:pt x="34281" y="345528"/>
                  </a:lnTo>
                  <a:lnTo>
                    <a:pt x="52822" y="303238"/>
                  </a:lnTo>
                  <a:lnTo>
                    <a:pt x="74920" y="262980"/>
                  </a:lnTo>
                  <a:lnTo>
                    <a:pt x="100446" y="224754"/>
                  </a:lnTo>
                  <a:lnTo>
                    <a:pt x="129147" y="188941"/>
                  </a:lnTo>
                  <a:lnTo>
                    <a:pt x="160897" y="155668"/>
                  </a:lnTo>
                  <a:lnTo>
                    <a:pt x="195440" y="125061"/>
                  </a:lnTo>
                  <a:lnTo>
                    <a:pt x="232650" y="97376"/>
                  </a:lnTo>
                  <a:lnTo>
                    <a:pt x="272146" y="72739"/>
                  </a:lnTo>
                  <a:lnTo>
                    <a:pt x="314055" y="51403"/>
                  </a:lnTo>
                  <a:lnTo>
                    <a:pt x="357869" y="33497"/>
                  </a:lnTo>
                  <a:lnTo>
                    <a:pt x="403588" y="19273"/>
                  </a:lnTo>
                  <a:lnTo>
                    <a:pt x="450830" y="8859"/>
                  </a:lnTo>
                  <a:lnTo>
                    <a:pt x="499597" y="2510"/>
                  </a:lnTo>
                  <a:lnTo>
                    <a:pt x="549761" y="351"/>
                  </a:lnTo>
                  <a:lnTo>
                    <a:pt x="599798" y="2510"/>
                  </a:lnTo>
                  <a:lnTo>
                    <a:pt x="648564" y="8859"/>
                  </a:lnTo>
                  <a:lnTo>
                    <a:pt x="695934" y="19273"/>
                  </a:lnTo>
                  <a:lnTo>
                    <a:pt x="741526" y="33497"/>
                  </a:lnTo>
                  <a:lnTo>
                    <a:pt x="785467" y="51403"/>
                  </a:lnTo>
                  <a:lnTo>
                    <a:pt x="827249" y="72739"/>
                  </a:lnTo>
                  <a:lnTo>
                    <a:pt x="866745" y="97376"/>
                  </a:lnTo>
                  <a:lnTo>
                    <a:pt x="903955" y="125061"/>
                  </a:lnTo>
                  <a:lnTo>
                    <a:pt x="938498" y="155668"/>
                  </a:lnTo>
                  <a:lnTo>
                    <a:pt x="970247" y="188941"/>
                  </a:lnTo>
                  <a:lnTo>
                    <a:pt x="998948" y="224754"/>
                  </a:lnTo>
                  <a:lnTo>
                    <a:pt x="1024475" y="262980"/>
                  </a:lnTo>
                  <a:lnTo>
                    <a:pt x="1046572" y="303238"/>
                  </a:lnTo>
                  <a:lnTo>
                    <a:pt x="1065114" y="345528"/>
                  </a:lnTo>
                  <a:lnTo>
                    <a:pt x="1079972" y="389596"/>
                  </a:lnTo>
                  <a:lnTo>
                    <a:pt x="1090640" y="435315"/>
                  </a:lnTo>
                  <a:lnTo>
                    <a:pt x="1097244" y="482303"/>
                  </a:lnTo>
                  <a:lnTo>
                    <a:pt x="1099530" y="530562"/>
                  </a:lnTo>
                  <a:lnTo>
                    <a:pt x="1097244" y="578821"/>
                  </a:lnTo>
                  <a:lnTo>
                    <a:pt x="1090640" y="625937"/>
                  </a:lnTo>
                  <a:lnTo>
                    <a:pt x="1079972" y="671529"/>
                  </a:lnTo>
                  <a:lnTo>
                    <a:pt x="1065114" y="715597"/>
                  </a:lnTo>
                  <a:lnTo>
                    <a:pt x="1046572" y="757886"/>
                  </a:lnTo>
                  <a:lnTo>
                    <a:pt x="1024475" y="798271"/>
                  </a:lnTo>
                  <a:lnTo>
                    <a:pt x="998948" y="836371"/>
                  </a:lnTo>
                  <a:lnTo>
                    <a:pt x="970247" y="872184"/>
                  </a:lnTo>
                  <a:lnTo>
                    <a:pt x="938498" y="905584"/>
                  </a:lnTo>
                  <a:lnTo>
                    <a:pt x="903955" y="936190"/>
                  </a:lnTo>
                  <a:lnTo>
                    <a:pt x="866745" y="963875"/>
                  </a:lnTo>
                  <a:lnTo>
                    <a:pt x="827249" y="988513"/>
                  </a:lnTo>
                  <a:lnTo>
                    <a:pt x="785467" y="1009848"/>
                  </a:lnTo>
                  <a:lnTo>
                    <a:pt x="741526" y="1027628"/>
                  </a:lnTo>
                  <a:lnTo>
                    <a:pt x="695934" y="1041851"/>
                  </a:lnTo>
                  <a:lnTo>
                    <a:pt x="648564" y="1052265"/>
                  </a:lnTo>
                  <a:lnTo>
                    <a:pt x="599798" y="1058742"/>
                  </a:lnTo>
                  <a:lnTo>
                    <a:pt x="549761" y="1060901"/>
                  </a:lnTo>
                  <a:lnTo>
                    <a:pt x="499597" y="1058742"/>
                  </a:lnTo>
                  <a:lnTo>
                    <a:pt x="450830" y="1052265"/>
                  </a:lnTo>
                  <a:lnTo>
                    <a:pt x="403588" y="1041851"/>
                  </a:lnTo>
                  <a:lnTo>
                    <a:pt x="357869" y="1027628"/>
                  </a:lnTo>
                  <a:lnTo>
                    <a:pt x="314055" y="1009848"/>
                  </a:lnTo>
                  <a:lnTo>
                    <a:pt x="272146" y="988513"/>
                  </a:lnTo>
                  <a:lnTo>
                    <a:pt x="232650" y="963875"/>
                  </a:lnTo>
                  <a:lnTo>
                    <a:pt x="195440" y="936190"/>
                  </a:lnTo>
                  <a:lnTo>
                    <a:pt x="160897" y="905584"/>
                  </a:lnTo>
                  <a:lnTo>
                    <a:pt x="129147" y="872184"/>
                  </a:lnTo>
                  <a:lnTo>
                    <a:pt x="100446" y="836371"/>
                  </a:lnTo>
                  <a:lnTo>
                    <a:pt x="74920" y="798271"/>
                  </a:lnTo>
                  <a:lnTo>
                    <a:pt x="52822" y="757886"/>
                  </a:lnTo>
                  <a:lnTo>
                    <a:pt x="34281" y="715597"/>
                  </a:lnTo>
                  <a:lnTo>
                    <a:pt x="19549" y="671529"/>
                  </a:lnTo>
                  <a:lnTo>
                    <a:pt x="8755" y="625937"/>
                  </a:lnTo>
                  <a:lnTo>
                    <a:pt x="2151" y="578821"/>
                  </a:lnTo>
                  <a:lnTo>
                    <a:pt x="-134" y="530562"/>
                  </a:lnTo>
                  <a:close/>
                </a:path>
              </a:pathLst>
            </a:custGeom>
            <a:ln w="17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765245" y="6224239"/>
            <a:ext cx="2300605" cy="96139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sz="1200" b="1" spc="-10" dirty="0">
                <a:latin typeface="Arial"/>
                <a:cs typeface="Arial"/>
              </a:rPr>
              <a:t>COLLECTION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OF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ANIMALS</a:t>
            </a:r>
            <a:endParaRPr sz="12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805"/>
              </a:spcBef>
            </a:pPr>
            <a:r>
              <a:rPr sz="1200" b="1" spc="-10" dirty="0">
                <a:latin typeface="Arial"/>
                <a:cs typeface="Arial"/>
              </a:rPr>
              <a:t>Collection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was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performed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using </a:t>
            </a:r>
            <a:r>
              <a:rPr sz="1200" b="1" dirty="0">
                <a:latin typeface="Arial"/>
                <a:cs typeface="Arial"/>
              </a:rPr>
              <a:t>mist</a:t>
            </a:r>
            <a:r>
              <a:rPr sz="1200" b="1" spc="-6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nets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posts.</a:t>
            </a:r>
            <a:r>
              <a:rPr sz="1200" b="1" spc="-6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Animals </a:t>
            </a:r>
            <a:r>
              <a:rPr sz="1200" b="1" dirty="0">
                <a:latin typeface="Arial"/>
                <a:cs typeface="Arial"/>
              </a:rPr>
              <a:t>were</a:t>
            </a:r>
            <a:r>
              <a:rPr sz="1200" b="1" spc="-8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sedated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with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isoflurane.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282184" y="6261958"/>
            <a:ext cx="4490085" cy="2366645"/>
            <a:chOff x="5282184" y="6261958"/>
            <a:chExt cx="4490085" cy="2366645"/>
          </a:xfrm>
        </p:grpSpPr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32476" y="6261958"/>
              <a:ext cx="1112356" cy="91252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82184" y="7407977"/>
              <a:ext cx="3802150" cy="122040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314188" y="7425944"/>
              <a:ext cx="3743325" cy="1161415"/>
            </a:xfrm>
            <a:custGeom>
              <a:avLst/>
              <a:gdLst/>
              <a:ahLst/>
              <a:cxnLst/>
              <a:rect l="l" t="t" r="r" b="b"/>
              <a:pathLst>
                <a:path w="3743325" h="1161415">
                  <a:moveTo>
                    <a:pt x="3742588" y="320"/>
                  </a:moveTo>
                  <a:lnTo>
                    <a:pt x="623673" y="320"/>
                  </a:lnTo>
                  <a:lnTo>
                    <a:pt x="574907" y="2098"/>
                  </a:lnTo>
                  <a:lnTo>
                    <a:pt x="527156" y="7178"/>
                  </a:lnTo>
                  <a:lnTo>
                    <a:pt x="480675" y="15687"/>
                  </a:lnTo>
                  <a:lnTo>
                    <a:pt x="435337" y="27243"/>
                  </a:lnTo>
                  <a:lnTo>
                    <a:pt x="391523" y="41848"/>
                  </a:lnTo>
                  <a:lnTo>
                    <a:pt x="349360" y="59373"/>
                  </a:lnTo>
                  <a:lnTo>
                    <a:pt x="308848" y="79566"/>
                  </a:lnTo>
                  <a:lnTo>
                    <a:pt x="270114" y="102425"/>
                  </a:lnTo>
                  <a:lnTo>
                    <a:pt x="233539" y="127825"/>
                  </a:lnTo>
                  <a:lnTo>
                    <a:pt x="198996" y="155637"/>
                  </a:lnTo>
                  <a:lnTo>
                    <a:pt x="166739" y="185608"/>
                  </a:lnTo>
                  <a:lnTo>
                    <a:pt x="136895" y="217738"/>
                  </a:lnTo>
                  <a:lnTo>
                    <a:pt x="109590" y="251774"/>
                  </a:lnTo>
                  <a:lnTo>
                    <a:pt x="85080" y="287841"/>
                  </a:lnTo>
                  <a:lnTo>
                    <a:pt x="63237" y="325559"/>
                  </a:lnTo>
                  <a:lnTo>
                    <a:pt x="44441" y="364801"/>
                  </a:lnTo>
                  <a:lnTo>
                    <a:pt x="28820" y="405567"/>
                  </a:lnTo>
                  <a:lnTo>
                    <a:pt x="16375" y="447730"/>
                  </a:lnTo>
                  <a:lnTo>
                    <a:pt x="7231" y="491036"/>
                  </a:lnTo>
                  <a:lnTo>
                    <a:pt x="1770" y="535357"/>
                  </a:lnTo>
                  <a:lnTo>
                    <a:pt x="-134" y="580822"/>
                  </a:lnTo>
                  <a:lnTo>
                    <a:pt x="1770" y="626160"/>
                  </a:lnTo>
                  <a:lnTo>
                    <a:pt x="7231" y="670482"/>
                  </a:lnTo>
                  <a:lnTo>
                    <a:pt x="16375" y="713915"/>
                  </a:lnTo>
                  <a:lnTo>
                    <a:pt x="28820" y="755951"/>
                  </a:lnTo>
                  <a:lnTo>
                    <a:pt x="44441" y="796717"/>
                  </a:lnTo>
                  <a:lnTo>
                    <a:pt x="63237" y="836086"/>
                  </a:lnTo>
                  <a:lnTo>
                    <a:pt x="85080" y="873677"/>
                  </a:lnTo>
                  <a:lnTo>
                    <a:pt x="109590" y="909744"/>
                  </a:lnTo>
                  <a:lnTo>
                    <a:pt x="136895" y="943779"/>
                  </a:lnTo>
                  <a:lnTo>
                    <a:pt x="166739" y="975909"/>
                  </a:lnTo>
                  <a:lnTo>
                    <a:pt x="198996" y="1005880"/>
                  </a:lnTo>
                  <a:lnTo>
                    <a:pt x="233539" y="1033693"/>
                  </a:lnTo>
                  <a:lnTo>
                    <a:pt x="270114" y="1059092"/>
                  </a:lnTo>
                  <a:lnTo>
                    <a:pt x="308848" y="1081952"/>
                  </a:lnTo>
                  <a:lnTo>
                    <a:pt x="349360" y="1102271"/>
                  </a:lnTo>
                  <a:lnTo>
                    <a:pt x="391523" y="1119670"/>
                  </a:lnTo>
                  <a:lnTo>
                    <a:pt x="435337" y="1134274"/>
                  </a:lnTo>
                  <a:lnTo>
                    <a:pt x="480675" y="1145831"/>
                  </a:lnTo>
                  <a:lnTo>
                    <a:pt x="527156" y="1154340"/>
                  </a:lnTo>
                  <a:lnTo>
                    <a:pt x="574907" y="1159420"/>
                  </a:lnTo>
                  <a:lnTo>
                    <a:pt x="623673" y="1161198"/>
                  </a:lnTo>
                  <a:lnTo>
                    <a:pt x="3742588" y="1161198"/>
                  </a:lnTo>
                  <a:lnTo>
                    <a:pt x="3693821" y="1159420"/>
                  </a:lnTo>
                  <a:lnTo>
                    <a:pt x="3646070" y="1154340"/>
                  </a:lnTo>
                  <a:lnTo>
                    <a:pt x="3599462" y="1145831"/>
                  </a:lnTo>
                  <a:lnTo>
                    <a:pt x="3554251" y="1134274"/>
                  </a:lnTo>
                  <a:lnTo>
                    <a:pt x="3510437" y="1119670"/>
                  </a:lnTo>
                  <a:lnTo>
                    <a:pt x="3468275" y="1102271"/>
                  </a:lnTo>
                  <a:lnTo>
                    <a:pt x="3427763" y="1081952"/>
                  </a:lnTo>
                  <a:lnTo>
                    <a:pt x="3389029" y="1059092"/>
                  </a:lnTo>
                  <a:lnTo>
                    <a:pt x="3352453" y="1033693"/>
                  </a:lnTo>
                  <a:lnTo>
                    <a:pt x="3317910" y="1005880"/>
                  </a:lnTo>
                  <a:lnTo>
                    <a:pt x="3285653" y="975909"/>
                  </a:lnTo>
                  <a:lnTo>
                    <a:pt x="3255809" y="943779"/>
                  </a:lnTo>
                  <a:lnTo>
                    <a:pt x="3228505" y="909744"/>
                  </a:lnTo>
                  <a:lnTo>
                    <a:pt x="3203867" y="873677"/>
                  </a:lnTo>
                  <a:lnTo>
                    <a:pt x="3182151" y="836086"/>
                  </a:lnTo>
                  <a:lnTo>
                    <a:pt x="3163355" y="796717"/>
                  </a:lnTo>
                  <a:lnTo>
                    <a:pt x="3147735" y="755951"/>
                  </a:lnTo>
                  <a:lnTo>
                    <a:pt x="3135289" y="713915"/>
                  </a:lnTo>
                  <a:lnTo>
                    <a:pt x="3126145" y="670482"/>
                  </a:lnTo>
                  <a:lnTo>
                    <a:pt x="3120684" y="626160"/>
                  </a:lnTo>
                  <a:lnTo>
                    <a:pt x="3118779" y="580822"/>
                  </a:lnTo>
                  <a:lnTo>
                    <a:pt x="3120684" y="535357"/>
                  </a:lnTo>
                  <a:lnTo>
                    <a:pt x="3126145" y="491036"/>
                  </a:lnTo>
                  <a:lnTo>
                    <a:pt x="3135289" y="447730"/>
                  </a:lnTo>
                  <a:lnTo>
                    <a:pt x="3147735" y="405567"/>
                  </a:lnTo>
                  <a:lnTo>
                    <a:pt x="3163355" y="364801"/>
                  </a:lnTo>
                  <a:lnTo>
                    <a:pt x="3182151" y="325559"/>
                  </a:lnTo>
                  <a:lnTo>
                    <a:pt x="3203867" y="287841"/>
                  </a:lnTo>
                  <a:lnTo>
                    <a:pt x="3228505" y="251774"/>
                  </a:lnTo>
                  <a:lnTo>
                    <a:pt x="3255809" y="217738"/>
                  </a:lnTo>
                  <a:lnTo>
                    <a:pt x="3285653" y="185608"/>
                  </a:lnTo>
                  <a:lnTo>
                    <a:pt x="3317910" y="155637"/>
                  </a:lnTo>
                  <a:lnTo>
                    <a:pt x="3352453" y="127825"/>
                  </a:lnTo>
                  <a:lnTo>
                    <a:pt x="3389029" y="102425"/>
                  </a:lnTo>
                  <a:lnTo>
                    <a:pt x="3427763" y="79566"/>
                  </a:lnTo>
                  <a:lnTo>
                    <a:pt x="3468275" y="59373"/>
                  </a:lnTo>
                  <a:lnTo>
                    <a:pt x="3510437" y="41848"/>
                  </a:lnTo>
                  <a:lnTo>
                    <a:pt x="3554251" y="27243"/>
                  </a:lnTo>
                  <a:lnTo>
                    <a:pt x="3599462" y="15687"/>
                  </a:lnTo>
                  <a:lnTo>
                    <a:pt x="3646070" y="7178"/>
                  </a:lnTo>
                  <a:lnTo>
                    <a:pt x="3693821" y="2098"/>
                  </a:lnTo>
                  <a:lnTo>
                    <a:pt x="3742588" y="320"/>
                  </a:lnTo>
                  <a:close/>
                </a:path>
              </a:pathLst>
            </a:custGeom>
            <a:solidFill>
              <a:srgbClr val="9CF4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14188" y="7425944"/>
              <a:ext cx="3743325" cy="1161415"/>
            </a:xfrm>
            <a:custGeom>
              <a:avLst/>
              <a:gdLst/>
              <a:ahLst/>
              <a:cxnLst/>
              <a:rect l="l" t="t" r="r" b="b"/>
              <a:pathLst>
                <a:path w="3743325" h="1161415">
                  <a:moveTo>
                    <a:pt x="623673" y="320"/>
                  </a:moveTo>
                  <a:lnTo>
                    <a:pt x="3742588" y="320"/>
                  </a:lnTo>
                  <a:lnTo>
                    <a:pt x="3693821" y="2098"/>
                  </a:lnTo>
                  <a:lnTo>
                    <a:pt x="3646070" y="7178"/>
                  </a:lnTo>
                  <a:lnTo>
                    <a:pt x="3599462" y="15687"/>
                  </a:lnTo>
                  <a:lnTo>
                    <a:pt x="3554251" y="27243"/>
                  </a:lnTo>
                  <a:lnTo>
                    <a:pt x="3510437" y="41848"/>
                  </a:lnTo>
                  <a:lnTo>
                    <a:pt x="3468275" y="59373"/>
                  </a:lnTo>
                  <a:lnTo>
                    <a:pt x="3427763" y="79566"/>
                  </a:lnTo>
                  <a:lnTo>
                    <a:pt x="3389029" y="102425"/>
                  </a:lnTo>
                  <a:lnTo>
                    <a:pt x="3352453" y="127825"/>
                  </a:lnTo>
                  <a:lnTo>
                    <a:pt x="3317910" y="155637"/>
                  </a:lnTo>
                  <a:lnTo>
                    <a:pt x="3285653" y="185608"/>
                  </a:lnTo>
                  <a:lnTo>
                    <a:pt x="3255809" y="217738"/>
                  </a:lnTo>
                  <a:lnTo>
                    <a:pt x="3228505" y="251774"/>
                  </a:lnTo>
                  <a:lnTo>
                    <a:pt x="3203867" y="287841"/>
                  </a:lnTo>
                  <a:lnTo>
                    <a:pt x="3182151" y="325559"/>
                  </a:lnTo>
                  <a:lnTo>
                    <a:pt x="3163355" y="364801"/>
                  </a:lnTo>
                  <a:lnTo>
                    <a:pt x="3147735" y="405567"/>
                  </a:lnTo>
                  <a:lnTo>
                    <a:pt x="3135289" y="447730"/>
                  </a:lnTo>
                  <a:lnTo>
                    <a:pt x="3126145" y="491036"/>
                  </a:lnTo>
                  <a:lnTo>
                    <a:pt x="3120684" y="535357"/>
                  </a:lnTo>
                  <a:lnTo>
                    <a:pt x="3118779" y="580822"/>
                  </a:lnTo>
                  <a:lnTo>
                    <a:pt x="3120684" y="626160"/>
                  </a:lnTo>
                  <a:lnTo>
                    <a:pt x="3126145" y="670482"/>
                  </a:lnTo>
                  <a:lnTo>
                    <a:pt x="3135289" y="713915"/>
                  </a:lnTo>
                  <a:lnTo>
                    <a:pt x="3147735" y="755951"/>
                  </a:lnTo>
                  <a:lnTo>
                    <a:pt x="3163355" y="796717"/>
                  </a:lnTo>
                  <a:lnTo>
                    <a:pt x="3182151" y="836086"/>
                  </a:lnTo>
                  <a:lnTo>
                    <a:pt x="3203867" y="873677"/>
                  </a:lnTo>
                  <a:lnTo>
                    <a:pt x="3228505" y="909744"/>
                  </a:lnTo>
                  <a:lnTo>
                    <a:pt x="3255809" y="943779"/>
                  </a:lnTo>
                  <a:lnTo>
                    <a:pt x="3285653" y="975909"/>
                  </a:lnTo>
                  <a:lnTo>
                    <a:pt x="3317910" y="1005880"/>
                  </a:lnTo>
                  <a:lnTo>
                    <a:pt x="3352453" y="1033693"/>
                  </a:lnTo>
                  <a:lnTo>
                    <a:pt x="3389029" y="1059092"/>
                  </a:lnTo>
                  <a:lnTo>
                    <a:pt x="3427763" y="1081952"/>
                  </a:lnTo>
                  <a:lnTo>
                    <a:pt x="3468275" y="1102271"/>
                  </a:lnTo>
                  <a:lnTo>
                    <a:pt x="3510437" y="1119670"/>
                  </a:lnTo>
                  <a:lnTo>
                    <a:pt x="3554251" y="1134274"/>
                  </a:lnTo>
                  <a:lnTo>
                    <a:pt x="3599462" y="1145831"/>
                  </a:lnTo>
                  <a:lnTo>
                    <a:pt x="3646070" y="1154340"/>
                  </a:lnTo>
                  <a:lnTo>
                    <a:pt x="3693821" y="1159420"/>
                  </a:lnTo>
                  <a:lnTo>
                    <a:pt x="3742588" y="1161198"/>
                  </a:lnTo>
                  <a:lnTo>
                    <a:pt x="623673" y="1161198"/>
                  </a:lnTo>
                  <a:lnTo>
                    <a:pt x="574907" y="1159420"/>
                  </a:lnTo>
                  <a:lnTo>
                    <a:pt x="527156" y="1154340"/>
                  </a:lnTo>
                  <a:lnTo>
                    <a:pt x="480675" y="1145831"/>
                  </a:lnTo>
                  <a:lnTo>
                    <a:pt x="435337" y="1134274"/>
                  </a:lnTo>
                  <a:lnTo>
                    <a:pt x="391523" y="1119670"/>
                  </a:lnTo>
                  <a:lnTo>
                    <a:pt x="349360" y="1102271"/>
                  </a:lnTo>
                  <a:lnTo>
                    <a:pt x="308848" y="1081952"/>
                  </a:lnTo>
                  <a:lnTo>
                    <a:pt x="270114" y="1059092"/>
                  </a:lnTo>
                  <a:lnTo>
                    <a:pt x="233539" y="1033693"/>
                  </a:lnTo>
                  <a:lnTo>
                    <a:pt x="198996" y="1005880"/>
                  </a:lnTo>
                  <a:lnTo>
                    <a:pt x="166739" y="975909"/>
                  </a:lnTo>
                  <a:lnTo>
                    <a:pt x="136895" y="943779"/>
                  </a:lnTo>
                  <a:lnTo>
                    <a:pt x="109590" y="909744"/>
                  </a:lnTo>
                  <a:lnTo>
                    <a:pt x="85080" y="873677"/>
                  </a:lnTo>
                  <a:lnTo>
                    <a:pt x="63237" y="836086"/>
                  </a:lnTo>
                  <a:lnTo>
                    <a:pt x="44441" y="796717"/>
                  </a:lnTo>
                  <a:lnTo>
                    <a:pt x="28820" y="755951"/>
                  </a:lnTo>
                  <a:lnTo>
                    <a:pt x="16375" y="713915"/>
                  </a:lnTo>
                  <a:lnTo>
                    <a:pt x="7231" y="670482"/>
                  </a:lnTo>
                  <a:lnTo>
                    <a:pt x="1770" y="626160"/>
                  </a:lnTo>
                  <a:lnTo>
                    <a:pt x="-134" y="580822"/>
                  </a:lnTo>
                  <a:lnTo>
                    <a:pt x="1770" y="535357"/>
                  </a:lnTo>
                  <a:lnTo>
                    <a:pt x="7231" y="491036"/>
                  </a:lnTo>
                  <a:lnTo>
                    <a:pt x="16375" y="447730"/>
                  </a:lnTo>
                  <a:lnTo>
                    <a:pt x="28820" y="405567"/>
                  </a:lnTo>
                  <a:lnTo>
                    <a:pt x="44441" y="364801"/>
                  </a:lnTo>
                  <a:lnTo>
                    <a:pt x="63237" y="325559"/>
                  </a:lnTo>
                  <a:lnTo>
                    <a:pt x="85080" y="287841"/>
                  </a:lnTo>
                  <a:lnTo>
                    <a:pt x="109590" y="251774"/>
                  </a:lnTo>
                  <a:lnTo>
                    <a:pt x="136895" y="217738"/>
                  </a:lnTo>
                  <a:lnTo>
                    <a:pt x="166739" y="185608"/>
                  </a:lnTo>
                  <a:lnTo>
                    <a:pt x="198996" y="155637"/>
                  </a:lnTo>
                  <a:lnTo>
                    <a:pt x="233539" y="127825"/>
                  </a:lnTo>
                  <a:lnTo>
                    <a:pt x="270114" y="102425"/>
                  </a:lnTo>
                  <a:lnTo>
                    <a:pt x="308848" y="79566"/>
                  </a:lnTo>
                  <a:lnTo>
                    <a:pt x="349360" y="59373"/>
                  </a:lnTo>
                  <a:lnTo>
                    <a:pt x="391523" y="41848"/>
                  </a:lnTo>
                  <a:lnTo>
                    <a:pt x="435337" y="27243"/>
                  </a:lnTo>
                  <a:lnTo>
                    <a:pt x="480675" y="15687"/>
                  </a:lnTo>
                  <a:lnTo>
                    <a:pt x="527156" y="7178"/>
                  </a:lnTo>
                  <a:lnTo>
                    <a:pt x="574907" y="2098"/>
                  </a:lnTo>
                  <a:lnTo>
                    <a:pt x="623673" y="320"/>
                  </a:lnTo>
                  <a:close/>
                </a:path>
              </a:pathLst>
            </a:custGeom>
            <a:ln w="17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613648" y="7426264"/>
              <a:ext cx="1157992" cy="111981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644128" y="7468616"/>
              <a:ext cx="1099820" cy="1061085"/>
            </a:xfrm>
            <a:custGeom>
              <a:avLst/>
              <a:gdLst/>
              <a:ahLst/>
              <a:cxnLst/>
              <a:rect l="l" t="t" r="r" b="b"/>
              <a:pathLst>
                <a:path w="1099820" h="1061084">
                  <a:moveTo>
                    <a:pt x="549677" y="319"/>
                  </a:moveTo>
                  <a:lnTo>
                    <a:pt x="499640" y="2478"/>
                  </a:lnTo>
                  <a:lnTo>
                    <a:pt x="450874" y="8828"/>
                  </a:lnTo>
                  <a:lnTo>
                    <a:pt x="403504" y="19241"/>
                  </a:lnTo>
                  <a:lnTo>
                    <a:pt x="357785" y="33465"/>
                  </a:lnTo>
                  <a:lnTo>
                    <a:pt x="313971" y="51372"/>
                  </a:lnTo>
                  <a:lnTo>
                    <a:pt x="272189" y="72707"/>
                  </a:lnTo>
                  <a:lnTo>
                    <a:pt x="232566" y="97344"/>
                  </a:lnTo>
                  <a:lnTo>
                    <a:pt x="195356" y="125030"/>
                  </a:lnTo>
                  <a:lnTo>
                    <a:pt x="160813" y="155636"/>
                  </a:lnTo>
                  <a:lnTo>
                    <a:pt x="129064" y="188909"/>
                  </a:lnTo>
                  <a:lnTo>
                    <a:pt x="100363" y="224722"/>
                  </a:lnTo>
                  <a:lnTo>
                    <a:pt x="74836" y="262948"/>
                  </a:lnTo>
                  <a:lnTo>
                    <a:pt x="52739" y="303206"/>
                  </a:lnTo>
                  <a:lnTo>
                    <a:pt x="34197" y="345496"/>
                  </a:lnTo>
                  <a:lnTo>
                    <a:pt x="19466" y="389564"/>
                  </a:lnTo>
                  <a:lnTo>
                    <a:pt x="8671" y="435283"/>
                  </a:lnTo>
                  <a:lnTo>
                    <a:pt x="2067" y="482272"/>
                  </a:lnTo>
                  <a:lnTo>
                    <a:pt x="-218" y="530530"/>
                  </a:lnTo>
                  <a:lnTo>
                    <a:pt x="2067" y="578789"/>
                  </a:lnTo>
                  <a:lnTo>
                    <a:pt x="8671" y="625905"/>
                  </a:lnTo>
                  <a:lnTo>
                    <a:pt x="19466" y="671497"/>
                  </a:lnTo>
                  <a:lnTo>
                    <a:pt x="34197" y="715565"/>
                  </a:lnTo>
                  <a:lnTo>
                    <a:pt x="52739" y="757855"/>
                  </a:lnTo>
                  <a:lnTo>
                    <a:pt x="74836" y="798240"/>
                  </a:lnTo>
                  <a:lnTo>
                    <a:pt x="100363" y="836339"/>
                  </a:lnTo>
                  <a:lnTo>
                    <a:pt x="129064" y="872152"/>
                  </a:lnTo>
                  <a:lnTo>
                    <a:pt x="160813" y="905552"/>
                  </a:lnTo>
                  <a:lnTo>
                    <a:pt x="195356" y="936158"/>
                  </a:lnTo>
                  <a:lnTo>
                    <a:pt x="232566" y="963843"/>
                  </a:lnTo>
                  <a:lnTo>
                    <a:pt x="272189" y="988481"/>
                  </a:lnTo>
                  <a:lnTo>
                    <a:pt x="313971" y="1009816"/>
                  </a:lnTo>
                  <a:lnTo>
                    <a:pt x="357785" y="1027596"/>
                  </a:lnTo>
                  <a:lnTo>
                    <a:pt x="403504" y="1041820"/>
                  </a:lnTo>
                  <a:lnTo>
                    <a:pt x="450874" y="1052233"/>
                  </a:lnTo>
                  <a:lnTo>
                    <a:pt x="499640" y="1058710"/>
                  </a:lnTo>
                  <a:lnTo>
                    <a:pt x="549677" y="1060869"/>
                  </a:lnTo>
                  <a:lnTo>
                    <a:pt x="599714" y="1058710"/>
                  </a:lnTo>
                  <a:lnTo>
                    <a:pt x="648481" y="1052233"/>
                  </a:lnTo>
                  <a:lnTo>
                    <a:pt x="695850" y="1041820"/>
                  </a:lnTo>
                  <a:lnTo>
                    <a:pt x="741569" y="1027596"/>
                  </a:lnTo>
                  <a:lnTo>
                    <a:pt x="785383" y="1009816"/>
                  </a:lnTo>
                  <a:lnTo>
                    <a:pt x="827165" y="988481"/>
                  </a:lnTo>
                  <a:lnTo>
                    <a:pt x="866788" y="963843"/>
                  </a:lnTo>
                  <a:lnTo>
                    <a:pt x="903998" y="936158"/>
                  </a:lnTo>
                  <a:lnTo>
                    <a:pt x="938541" y="905552"/>
                  </a:lnTo>
                  <a:lnTo>
                    <a:pt x="970164" y="872152"/>
                  </a:lnTo>
                  <a:lnTo>
                    <a:pt x="998992" y="836339"/>
                  </a:lnTo>
                  <a:lnTo>
                    <a:pt x="1024518" y="798240"/>
                  </a:lnTo>
                  <a:lnTo>
                    <a:pt x="1046616" y="757855"/>
                  </a:lnTo>
                  <a:lnTo>
                    <a:pt x="1065157" y="715565"/>
                  </a:lnTo>
                  <a:lnTo>
                    <a:pt x="1079889" y="671497"/>
                  </a:lnTo>
                  <a:lnTo>
                    <a:pt x="1090683" y="625905"/>
                  </a:lnTo>
                  <a:lnTo>
                    <a:pt x="1097287" y="578789"/>
                  </a:lnTo>
                  <a:lnTo>
                    <a:pt x="1099573" y="530530"/>
                  </a:lnTo>
                  <a:lnTo>
                    <a:pt x="1097287" y="482272"/>
                  </a:lnTo>
                  <a:lnTo>
                    <a:pt x="1090683" y="435283"/>
                  </a:lnTo>
                  <a:lnTo>
                    <a:pt x="1079889" y="389564"/>
                  </a:lnTo>
                  <a:lnTo>
                    <a:pt x="1065157" y="345496"/>
                  </a:lnTo>
                  <a:lnTo>
                    <a:pt x="1046616" y="303206"/>
                  </a:lnTo>
                  <a:lnTo>
                    <a:pt x="1024518" y="262948"/>
                  </a:lnTo>
                  <a:lnTo>
                    <a:pt x="998992" y="224722"/>
                  </a:lnTo>
                  <a:lnTo>
                    <a:pt x="970164" y="188909"/>
                  </a:lnTo>
                  <a:lnTo>
                    <a:pt x="938541" y="155636"/>
                  </a:lnTo>
                  <a:lnTo>
                    <a:pt x="903998" y="125030"/>
                  </a:lnTo>
                  <a:lnTo>
                    <a:pt x="866788" y="97344"/>
                  </a:lnTo>
                  <a:lnTo>
                    <a:pt x="827165" y="72707"/>
                  </a:lnTo>
                  <a:lnTo>
                    <a:pt x="785383" y="51372"/>
                  </a:lnTo>
                  <a:lnTo>
                    <a:pt x="741569" y="33465"/>
                  </a:lnTo>
                  <a:lnTo>
                    <a:pt x="695850" y="19241"/>
                  </a:lnTo>
                  <a:lnTo>
                    <a:pt x="648481" y="8828"/>
                  </a:lnTo>
                  <a:lnTo>
                    <a:pt x="599714" y="2478"/>
                  </a:lnTo>
                  <a:lnTo>
                    <a:pt x="549677" y="319"/>
                  </a:lnTo>
                  <a:close/>
                </a:path>
              </a:pathLst>
            </a:custGeom>
            <a:solidFill>
              <a:srgbClr val="9CF4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644128" y="7468616"/>
              <a:ext cx="1099820" cy="1061085"/>
            </a:xfrm>
            <a:custGeom>
              <a:avLst/>
              <a:gdLst/>
              <a:ahLst/>
              <a:cxnLst/>
              <a:rect l="l" t="t" r="r" b="b"/>
              <a:pathLst>
                <a:path w="1099820" h="1061084">
                  <a:moveTo>
                    <a:pt x="1099573" y="530530"/>
                  </a:moveTo>
                  <a:lnTo>
                    <a:pt x="1097287" y="578789"/>
                  </a:lnTo>
                  <a:lnTo>
                    <a:pt x="1090683" y="625905"/>
                  </a:lnTo>
                  <a:lnTo>
                    <a:pt x="1079889" y="671497"/>
                  </a:lnTo>
                  <a:lnTo>
                    <a:pt x="1065157" y="715565"/>
                  </a:lnTo>
                  <a:lnTo>
                    <a:pt x="1046616" y="757855"/>
                  </a:lnTo>
                  <a:lnTo>
                    <a:pt x="1024518" y="798240"/>
                  </a:lnTo>
                  <a:lnTo>
                    <a:pt x="998992" y="836339"/>
                  </a:lnTo>
                  <a:lnTo>
                    <a:pt x="970164" y="872152"/>
                  </a:lnTo>
                  <a:lnTo>
                    <a:pt x="938541" y="905552"/>
                  </a:lnTo>
                  <a:lnTo>
                    <a:pt x="903998" y="936158"/>
                  </a:lnTo>
                  <a:lnTo>
                    <a:pt x="866788" y="963843"/>
                  </a:lnTo>
                  <a:lnTo>
                    <a:pt x="827165" y="988481"/>
                  </a:lnTo>
                  <a:lnTo>
                    <a:pt x="785383" y="1009816"/>
                  </a:lnTo>
                  <a:lnTo>
                    <a:pt x="741569" y="1027596"/>
                  </a:lnTo>
                  <a:lnTo>
                    <a:pt x="695850" y="1041820"/>
                  </a:lnTo>
                  <a:lnTo>
                    <a:pt x="648481" y="1052233"/>
                  </a:lnTo>
                  <a:lnTo>
                    <a:pt x="599714" y="1058710"/>
                  </a:lnTo>
                  <a:lnTo>
                    <a:pt x="549677" y="1060869"/>
                  </a:lnTo>
                  <a:lnTo>
                    <a:pt x="499640" y="1058710"/>
                  </a:lnTo>
                  <a:lnTo>
                    <a:pt x="450874" y="1052233"/>
                  </a:lnTo>
                  <a:lnTo>
                    <a:pt x="403504" y="1041820"/>
                  </a:lnTo>
                  <a:lnTo>
                    <a:pt x="357785" y="1027596"/>
                  </a:lnTo>
                  <a:lnTo>
                    <a:pt x="313971" y="1009816"/>
                  </a:lnTo>
                  <a:lnTo>
                    <a:pt x="272189" y="988481"/>
                  </a:lnTo>
                  <a:lnTo>
                    <a:pt x="232566" y="963843"/>
                  </a:lnTo>
                  <a:lnTo>
                    <a:pt x="195356" y="936158"/>
                  </a:lnTo>
                  <a:lnTo>
                    <a:pt x="160813" y="905552"/>
                  </a:lnTo>
                  <a:lnTo>
                    <a:pt x="129064" y="872152"/>
                  </a:lnTo>
                  <a:lnTo>
                    <a:pt x="100363" y="836339"/>
                  </a:lnTo>
                  <a:lnTo>
                    <a:pt x="74836" y="798240"/>
                  </a:lnTo>
                  <a:lnTo>
                    <a:pt x="52739" y="757855"/>
                  </a:lnTo>
                  <a:lnTo>
                    <a:pt x="34197" y="715565"/>
                  </a:lnTo>
                  <a:lnTo>
                    <a:pt x="19466" y="671497"/>
                  </a:lnTo>
                  <a:lnTo>
                    <a:pt x="8671" y="625905"/>
                  </a:lnTo>
                  <a:lnTo>
                    <a:pt x="2067" y="578789"/>
                  </a:lnTo>
                  <a:lnTo>
                    <a:pt x="-218" y="530530"/>
                  </a:lnTo>
                  <a:lnTo>
                    <a:pt x="2067" y="482272"/>
                  </a:lnTo>
                  <a:lnTo>
                    <a:pt x="8671" y="435283"/>
                  </a:lnTo>
                  <a:lnTo>
                    <a:pt x="19466" y="389564"/>
                  </a:lnTo>
                  <a:lnTo>
                    <a:pt x="34197" y="345496"/>
                  </a:lnTo>
                  <a:lnTo>
                    <a:pt x="52739" y="303206"/>
                  </a:lnTo>
                  <a:lnTo>
                    <a:pt x="74836" y="262948"/>
                  </a:lnTo>
                  <a:lnTo>
                    <a:pt x="100363" y="224722"/>
                  </a:lnTo>
                  <a:lnTo>
                    <a:pt x="129064" y="188909"/>
                  </a:lnTo>
                  <a:lnTo>
                    <a:pt x="160813" y="155636"/>
                  </a:lnTo>
                  <a:lnTo>
                    <a:pt x="195356" y="125030"/>
                  </a:lnTo>
                  <a:lnTo>
                    <a:pt x="232566" y="97344"/>
                  </a:lnTo>
                  <a:lnTo>
                    <a:pt x="272189" y="72707"/>
                  </a:lnTo>
                  <a:lnTo>
                    <a:pt x="313971" y="51372"/>
                  </a:lnTo>
                  <a:lnTo>
                    <a:pt x="357785" y="33465"/>
                  </a:lnTo>
                  <a:lnTo>
                    <a:pt x="403504" y="19241"/>
                  </a:lnTo>
                  <a:lnTo>
                    <a:pt x="450874" y="8828"/>
                  </a:lnTo>
                  <a:lnTo>
                    <a:pt x="499640" y="2478"/>
                  </a:lnTo>
                  <a:lnTo>
                    <a:pt x="549677" y="319"/>
                  </a:lnTo>
                  <a:lnTo>
                    <a:pt x="599714" y="2478"/>
                  </a:lnTo>
                  <a:lnTo>
                    <a:pt x="648481" y="8828"/>
                  </a:lnTo>
                  <a:lnTo>
                    <a:pt x="695850" y="19241"/>
                  </a:lnTo>
                  <a:lnTo>
                    <a:pt x="741569" y="33465"/>
                  </a:lnTo>
                  <a:lnTo>
                    <a:pt x="785383" y="51372"/>
                  </a:lnTo>
                  <a:lnTo>
                    <a:pt x="827165" y="72707"/>
                  </a:lnTo>
                  <a:lnTo>
                    <a:pt x="866788" y="97344"/>
                  </a:lnTo>
                  <a:lnTo>
                    <a:pt x="903998" y="125030"/>
                  </a:lnTo>
                  <a:lnTo>
                    <a:pt x="938541" y="155636"/>
                  </a:lnTo>
                  <a:lnTo>
                    <a:pt x="970164" y="188909"/>
                  </a:lnTo>
                  <a:lnTo>
                    <a:pt x="998992" y="224722"/>
                  </a:lnTo>
                  <a:lnTo>
                    <a:pt x="1024518" y="262948"/>
                  </a:lnTo>
                  <a:lnTo>
                    <a:pt x="1046616" y="303206"/>
                  </a:lnTo>
                  <a:lnTo>
                    <a:pt x="1065157" y="345496"/>
                  </a:lnTo>
                  <a:lnTo>
                    <a:pt x="1079889" y="389564"/>
                  </a:lnTo>
                  <a:lnTo>
                    <a:pt x="1090683" y="435283"/>
                  </a:lnTo>
                  <a:lnTo>
                    <a:pt x="1097287" y="482272"/>
                  </a:lnTo>
                  <a:lnTo>
                    <a:pt x="1099573" y="530530"/>
                  </a:lnTo>
                  <a:close/>
                </a:path>
              </a:pathLst>
            </a:custGeom>
            <a:ln w="17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647546" y="7499160"/>
            <a:ext cx="264033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1200" b="1" spc="-10" dirty="0">
                <a:latin typeface="Arial"/>
                <a:cs typeface="Arial"/>
              </a:rPr>
              <a:t>PERFUSION</a:t>
            </a:r>
            <a:endParaRPr sz="1200">
              <a:latin typeface="Arial"/>
              <a:cs typeface="Arial"/>
            </a:endParaRPr>
          </a:p>
          <a:p>
            <a:pPr marL="12700" marR="5080" indent="-4445" algn="ctr">
              <a:lnSpc>
                <a:spcPct val="100000"/>
              </a:lnSpc>
              <a:spcBef>
                <a:spcPts val="600"/>
              </a:spcBef>
            </a:pPr>
            <a:r>
              <a:rPr sz="1200" b="1" spc="-10" dirty="0">
                <a:latin typeface="Arial"/>
                <a:cs typeface="Arial"/>
              </a:rPr>
              <a:t>Perfusion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with</a:t>
            </a:r>
            <a:r>
              <a:rPr sz="1200" b="1" spc="-6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saline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solution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and </a:t>
            </a:r>
            <a:r>
              <a:rPr sz="1200" b="1" spc="-10" dirty="0">
                <a:latin typeface="Arial"/>
                <a:cs typeface="Arial"/>
              </a:rPr>
              <a:t>RNAlater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for</a:t>
            </a:r>
            <a:r>
              <a:rPr sz="1200" b="1" spc="-7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subsequent</a:t>
            </a:r>
            <a:r>
              <a:rPr sz="1200" b="1" spc="-7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craniotomy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storage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in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RNAlater®.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250179" y="7578660"/>
            <a:ext cx="4512945" cy="2353310"/>
            <a:chOff x="5250179" y="7578660"/>
            <a:chExt cx="4512945" cy="2353310"/>
          </a:xfrm>
        </p:grpSpPr>
        <p:pic>
          <p:nvPicPr>
            <p:cNvPr id="45" name="object 4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87739" y="7578660"/>
              <a:ext cx="1005597" cy="8226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54267" y="8710964"/>
              <a:ext cx="3808229" cy="122043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5984747" y="8753347"/>
              <a:ext cx="3749040" cy="1162685"/>
            </a:xfrm>
            <a:custGeom>
              <a:avLst/>
              <a:gdLst/>
              <a:ahLst/>
              <a:cxnLst/>
              <a:rect l="l" t="t" r="r" b="b"/>
              <a:pathLst>
                <a:path w="3749040" h="1162684">
                  <a:moveTo>
                    <a:pt x="3123842" y="286"/>
                  </a:moveTo>
                  <a:lnTo>
                    <a:pt x="-151" y="286"/>
                  </a:lnTo>
                  <a:lnTo>
                    <a:pt x="48615" y="2064"/>
                  </a:lnTo>
                  <a:lnTo>
                    <a:pt x="96493" y="7144"/>
                  </a:lnTo>
                  <a:lnTo>
                    <a:pt x="143101" y="15653"/>
                  </a:lnTo>
                  <a:lnTo>
                    <a:pt x="188438" y="27210"/>
                  </a:lnTo>
                  <a:lnTo>
                    <a:pt x="232379" y="41814"/>
                  </a:lnTo>
                  <a:lnTo>
                    <a:pt x="274669" y="59340"/>
                  </a:lnTo>
                  <a:lnTo>
                    <a:pt x="315181" y="79659"/>
                  </a:lnTo>
                  <a:lnTo>
                    <a:pt x="353915" y="102519"/>
                  </a:lnTo>
                  <a:lnTo>
                    <a:pt x="390617" y="127918"/>
                  </a:lnTo>
                  <a:lnTo>
                    <a:pt x="425161" y="155730"/>
                  </a:lnTo>
                  <a:lnTo>
                    <a:pt x="457545" y="185829"/>
                  </a:lnTo>
                  <a:lnTo>
                    <a:pt x="487389" y="217959"/>
                  </a:lnTo>
                  <a:lnTo>
                    <a:pt x="514693" y="252121"/>
                  </a:lnTo>
                  <a:lnTo>
                    <a:pt x="539331" y="288188"/>
                  </a:lnTo>
                  <a:lnTo>
                    <a:pt x="561174" y="325906"/>
                  </a:lnTo>
                  <a:lnTo>
                    <a:pt x="579970" y="365275"/>
                  </a:lnTo>
                  <a:lnTo>
                    <a:pt x="595717" y="406041"/>
                  </a:lnTo>
                  <a:lnTo>
                    <a:pt x="608163" y="448204"/>
                  </a:lnTo>
                  <a:lnTo>
                    <a:pt x="617180" y="491637"/>
                  </a:lnTo>
                  <a:lnTo>
                    <a:pt x="622768" y="536086"/>
                  </a:lnTo>
                  <a:lnTo>
                    <a:pt x="624672" y="581551"/>
                  </a:lnTo>
                  <a:lnTo>
                    <a:pt x="622768" y="626889"/>
                  </a:lnTo>
                  <a:lnTo>
                    <a:pt x="617180" y="671337"/>
                  </a:lnTo>
                  <a:lnTo>
                    <a:pt x="608163" y="714770"/>
                  </a:lnTo>
                  <a:lnTo>
                    <a:pt x="595717" y="756933"/>
                  </a:lnTo>
                  <a:lnTo>
                    <a:pt x="579970" y="797699"/>
                  </a:lnTo>
                  <a:lnTo>
                    <a:pt x="561174" y="837068"/>
                  </a:lnTo>
                  <a:lnTo>
                    <a:pt x="539331" y="874913"/>
                  </a:lnTo>
                  <a:lnTo>
                    <a:pt x="514693" y="910853"/>
                  </a:lnTo>
                  <a:lnTo>
                    <a:pt x="487389" y="945015"/>
                  </a:lnTo>
                  <a:lnTo>
                    <a:pt x="457545" y="977146"/>
                  </a:lnTo>
                  <a:lnTo>
                    <a:pt x="425161" y="1007244"/>
                  </a:lnTo>
                  <a:lnTo>
                    <a:pt x="390617" y="1035056"/>
                  </a:lnTo>
                  <a:lnTo>
                    <a:pt x="353915" y="1060456"/>
                  </a:lnTo>
                  <a:lnTo>
                    <a:pt x="315181" y="1083315"/>
                  </a:lnTo>
                  <a:lnTo>
                    <a:pt x="274669" y="1103634"/>
                  </a:lnTo>
                  <a:lnTo>
                    <a:pt x="232379" y="1121160"/>
                  </a:lnTo>
                  <a:lnTo>
                    <a:pt x="188438" y="1135765"/>
                  </a:lnTo>
                  <a:lnTo>
                    <a:pt x="143101" y="1147321"/>
                  </a:lnTo>
                  <a:lnTo>
                    <a:pt x="96493" y="1155830"/>
                  </a:lnTo>
                  <a:lnTo>
                    <a:pt x="48615" y="1160910"/>
                  </a:lnTo>
                  <a:lnTo>
                    <a:pt x="-151" y="1162688"/>
                  </a:lnTo>
                  <a:lnTo>
                    <a:pt x="3123842" y="1162688"/>
                  </a:lnTo>
                  <a:lnTo>
                    <a:pt x="3172609" y="1160910"/>
                  </a:lnTo>
                  <a:lnTo>
                    <a:pt x="3220487" y="1155830"/>
                  </a:lnTo>
                  <a:lnTo>
                    <a:pt x="3267095" y="1147321"/>
                  </a:lnTo>
                  <a:lnTo>
                    <a:pt x="3312433" y="1135765"/>
                  </a:lnTo>
                  <a:lnTo>
                    <a:pt x="3356246" y="1121160"/>
                  </a:lnTo>
                  <a:lnTo>
                    <a:pt x="3398536" y="1103634"/>
                  </a:lnTo>
                  <a:lnTo>
                    <a:pt x="3439175" y="1083315"/>
                  </a:lnTo>
                  <a:lnTo>
                    <a:pt x="3477909" y="1060456"/>
                  </a:lnTo>
                  <a:lnTo>
                    <a:pt x="3514611" y="1035056"/>
                  </a:lnTo>
                  <a:lnTo>
                    <a:pt x="3549155" y="1007244"/>
                  </a:lnTo>
                  <a:lnTo>
                    <a:pt x="3581412" y="977146"/>
                  </a:lnTo>
                  <a:lnTo>
                    <a:pt x="3611383" y="945015"/>
                  </a:lnTo>
                  <a:lnTo>
                    <a:pt x="3638687" y="910853"/>
                  </a:lnTo>
                  <a:lnTo>
                    <a:pt x="3663325" y="874913"/>
                  </a:lnTo>
                  <a:lnTo>
                    <a:pt x="3685041" y="837068"/>
                  </a:lnTo>
                  <a:lnTo>
                    <a:pt x="3703964" y="797699"/>
                  </a:lnTo>
                  <a:lnTo>
                    <a:pt x="3719584" y="756933"/>
                  </a:lnTo>
                  <a:lnTo>
                    <a:pt x="3732030" y="714770"/>
                  </a:lnTo>
                  <a:lnTo>
                    <a:pt x="3741174" y="671337"/>
                  </a:lnTo>
                  <a:lnTo>
                    <a:pt x="3746762" y="626889"/>
                  </a:lnTo>
                  <a:lnTo>
                    <a:pt x="3748540" y="581551"/>
                  </a:lnTo>
                  <a:lnTo>
                    <a:pt x="3746762" y="536086"/>
                  </a:lnTo>
                  <a:lnTo>
                    <a:pt x="3741174" y="491637"/>
                  </a:lnTo>
                  <a:lnTo>
                    <a:pt x="3732030" y="448204"/>
                  </a:lnTo>
                  <a:lnTo>
                    <a:pt x="3719584" y="406041"/>
                  </a:lnTo>
                  <a:lnTo>
                    <a:pt x="3703964" y="365275"/>
                  </a:lnTo>
                  <a:lnTo>
                    <a:pt x="3685041" y="325906"/>
                  </a:lnTo>
                  <a:lnTo>
                    <a:pt x="3663325" y="288188"/>
                  </a:lnTo>
                  <a:lnTo>
                    <a:pt x="3638687" y="252121"/>
                  </a:lnTo>
                  <a:lnTo>
                    <a:pt x="3611383" y="217959"/>
                  </a:lnTo>
                  <a:lnTo>
                    <a:pt x="3581412" y="185829"/>
                  </a:lnTo>
                  <a:lnTo>
                    <a:pt x="3549155" y="155730"/>
                  </a:lnTo>
                  <a:lnTo>
                    <a:pt x="3514611" y="127918"/>
                  </a:lnTo>
                  <a:lnTo>
                    <a:pt x="3477909" y="102519"/>
                  </a:lnTo>
                  <a:lnTo>
                    <a:pt x="3439175" y="79659"/>
                  </a:lnTo>
                  <a:lnTo>
                    <a:pt x="3398536" y="59340"/>
                  </a:lnTo>
                  <a:lnTo>
                    <a:pt x="3356246" y="41814"/>
                  </a:lnTo>
                  <a:lnTo>
                    <a:pt x="3312433" y="27210"/>
                  </a:lnTo>
                  <a:lnTo>
                    <a:pt x="3267095" y="15653"/>
                  </a:lnTo>
                  <a:lnTo>
                    <a:pt x="3220487" y="7144"/>
                  </a:lnTo>
                  <a:lnTo>
                    <a:pt x="3172609" y="2064"/>
                  </a:lnTo>
                  <a:lnTo>
                    <a:pt x="3123842" y="286"/>
                  </a:lnTo>
                  <a:close/>
                </a:path>
              </a:pathLst>
            </a:custGeom>
            <a:solidFill>
              <a:srgbClr val="E7F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984747" y="8753347"/>
              <a:ext cx="3749040" cy="1162685"/>
            </a:xfrm>
            <a:custGeom>
              <a:avLst/>
              <a:gdLst/>
              <a:ahLst/>
              <a:cxnLst/>
              <a:rect l="l" t="t" r="r" b="b"/>
              <a:pathLst>
                <a:path w="3749040" h="1162684">
                  <a:moveTo>
                    <a:pt x="3123842" y="1162688"/>
                  </a:moveTo>
                  <a:lnTo>
                    <a:pt x="-151" y="1162688"/>
                  </a:lnTo>
                  <a:lnTo>
                    <a:pt x="48615" y="1160910"/>
                  </a:lnTo>
                  <a:lnTo>
                    <a:pt x="96493" y="1155830"/>
                  </a:lnTo>
                  <a:lnTo>
                    <a:pt x="143101" y="1147321"/>
                  </a:lnTo>
                  <a:lnTo>
                    <a:pt x="188438" y="1135765"/>
                  </a:lnTo>
                  <a:lnTo>
                    <a:pt x="232379" y="1121160"/>
                  </a:lnTo>
                  <a:lnTo>
                    <a:pt x="274669" y="1103634"/>
                  </a:lnTo>
                  <a:lnTo>
                    <a:pt x="315181" y="1083315"/>
                  </a:lnTo>
                  <a:lnTo>
                    <a:pt x="353915" y="1060456"/>
                  </a:lnTo>
                  <a:lnTo>
                    <a:pt x="390617" y="1035056"/>
                  </a:lnTo>
                  <a:lnTo>
                    <a:pt x="425161" y="1007244"/>
                  </a:lnTo>
                  <a:lnTo>
                    <a:pt x="457545" y="977146"/>
                  </a:lnTo>
                  <a:lnTo>
                    <a:pt x="487389" y="945015"/>
                  </a:lnTo>
                  <a:lnTo>
                    <a:pt x="514693" y="910853"/>
                  </a:lnTo>
                  <a:lnTo>
                    <a:pt x="539331" y="874913"/>
                  </a:lnTo>
                  <a:lnTo>
                    <a:pt x="561174" y="837068"/>
                  </a:lnTo>
                  <a:lnTo>
                    <a:pt x="579970" y="797699"/>
                  </a:lnTo>
                  <a:lnTo>
                    <a:pt x="595717" y="756933"/>
                  </a:lnTo>
                  <a:lnTo>
                    <a:pt x="608163" y="714770"/>
                  </a:lnTo>
                  <a:lnTo>
                    <a:pt x="617180" y="671337"/>
                  </a:lnTo>
                  <a:lnTo>
                    <a:pt x="622768" y="626889"/>
                  </a:lnTo>
                  <a:lnTo>
                    <a:pt x="624672" y="581551"/>
                  </a:lnTo>
                  <a:lnTo>
                    <a:pt x="622768" y="536086"/>
                  </a:lnTo>
                  <a:lnTo>
                    <a:pt x="617180" y="491637"/>
                  </a:lnTo>
                  <a:lnTo>
                    <a:pt x="608163" y="448204"/>
                  </a:lnTo>
                  <a:lnTo>
                    <a:pt x="595717" y="406041"/>
                  </a:lnTo>
                  <a:lnTo>
                    <a:pt x="579970" y="365275"/>
                  </a:lnTo>
                  <a:lnTo>
                    <a:pt x="561174" y="325906"/>
                  </a:lnTo>
                  <a:lnTo>
                    <a:pt x="539331" y="288188"/>
                  </a:lnTo>
                  <a:lnTo>
                    <a:pt x="514693" y="252121"/>
                  </a:lnTo>
                  <a:lnTo>
                    <a:pt x="487389" y="217959"/>
                  </a:lnTo>
                  <a:lnTo>
                    <a:pt x="457545" y="185829"/>
                  </a:lnTo>
                  <a:lnTo>
                    <a:pt x="425161" y="155730"/>
                  </a:lnTo>
                  <a:lnTo>
                    <a:pt x="390617" y="127918"/>
                  </a:lnTo>
                  <a:lnTo>
                    <a:pt x="353915" y="102519"/>
                  </a:lnTo>
                  <a:lnTo>
                    <a:pt x="315181" y="79659"/>
                  </a:lnTo>
                  <a:lnTo>
                    <a:pt x="274669" y="59340"/>
                  </a:lnTo>
                  <a:lnTo>
                    <a:pt x="232379" y="41814"/>
                  </a:lnTo>
                  <a:lnTo>
                    <a:pt x="188438" y="27210"/>
                  </a:lnTo>
                  <a:lnTo>
                    <a:pt x="143101" y="15653"/>
                  </a:lnTo>
                  <a:lnTo>
                    <a:pt x="96493" y="7144"/>
                  </a:lnTo>
                  <a:lnTo>
                    <a:pt x="48615" y="2064"/>
                  </a:lnTo>
                  <a:lnTo>
                    <a:pt x="-151" y="286"/>
                  </a:lnTo>
                  <a:lnTo>
                    <a:pt x="3123842" y="286"/>
                  </a:lnTo>
                  <a:lnTo>
                    <a:pt x="3172609" y="2064"/>
                  </a:lnTo>
                  <a:lnTo>
                    <a:pt x="3220487" y="7144"/>
                  </a:lnTo>
                  <a:lnTo>
                    <a:pt x="3267095" y="15653"/>
                  </a:lnTo>
                  <a:lnTo>
                    <a:pt x="3312433" y="27210"/>
                  </a:lnTo>
                  <a:lnTo>
                    <a:pt x="3356246" y="41814"/>
                  </a:lnTo>
                  <a:lnTo>
                    <a:pt x="3398536" y="59340"/>
                  </a:lnTo>
                  <a:lnTo>
                    <a:pt x="3439175" y="79659"/>
                  </a:lnTo>
                  <a:lnTo>
                    <a:pt x="3477909" y="102519"/>
                  </a:lnTo>
                  <a:lnTo>
                    <a:pt x="3514611" y="127918"/>
                  </a:lnTo>
                  <a:lnTo>
                    <a:pt x="3549155" y="155730"/>
                  </a:lnTo>
                  <a:lnTo>
                    <a:pt x="3581412" y="185829"/>
                  </a:lnTo>
                  <a:lnTo>
                    <a:pt x="3611383" y="217959"/>
                  </a:lnTo>
                  <a:lnTo>
                    <a:pt x="3638687" y="252121"/>
                  </a:lnTo>
                  <a:lnTo>
                    <a:pt x="3663325" y="288188"/>
                  </a:lnTo>
                  <a:lnTo>
                    <a:pt x="3685041" y="325906"/>
                  </a:lnTo>
                  <a:lnTo>
                    <a:pt x="3703964" y="365275"/>
                  </a:lnTo>
                  <a:lnTo>
                    <a:pt x="3719584" y="406041"/>
                  </a:lnTo>
                  <a:lnTo>
                    <a:pt x="3732030" y="448204"/>
                  </a:lnTo>
                  <a:lnTo>
                    <a:pt x="3741174" y="491637"/>
                  </a:lnTo>
                  <a:lnTo>
                    <a:pt x="3746762" y="536086"/>
                  </a:lnTo>
                  <a:lnTo>
                    <a:pt x="3748540" y="581551"/>
                  </a:lnTo>
                  <a:lnTo>
                    <a:pt x="3746762" y="626889"/>
                  </a:lnTo>
                  <a:lnTo>
                    <a:pt x="3741174" y="671337"/>
                  </a:lnTo>
                  <a:lnTo>
                    <a:pt x="3732030" y="714770"/>
                  </a:lnTo>
                  <a:lnTo>
                    <a:pt x="3719584" y="756933"/>
                  </a:lnTo>
                  <a:lnTo>
                    <a:pt x="3703964" y="797699"/>
                  </a:lnTo>
                  <a:lnTo>
                    <a:pt x="3685041" y="837068"/>
                  </a:lnTo>
                  <a:lnTo>
                    <a:pt x="3663325" y="874913"/>
                  </a:lnTo>
                  <a:lnTo>
                    <a:pt x="3638687" y="910853"/>
                  </a:lnTo>
                  <a:lnTo>
                    <a:pt x="3611383" y="945015"/>
                  </a:lnTo>
                  <a:lnTo>
                    <a:pt x="3581412" y="977146"/>
                  </a:lnTo>
                  <a:lnTo>
                    <a:pt x="3549155" y="1007244"/>
                  </a:lnTo>
                  <a:lnTo>
                    <a:pt x="3514611" y="1035056"/>
                  </a:lnTo>
                  <a:lnTo>
                    <a:pt x="3477909" y="1060456"/>
                  </a:lnTo>
                  <a:lnTo>
                    <a:pt x="3439175" y="1083315"/>
                  </a:lnTo>
                  <a:lnTo>
                    <a:pt x="3398536" y="1103634"/>
                  </a:lnTo>
                  <a:lnTo>
                    <a:pt x="3356246" y="1121160"/>
                  </a:lnTo>
                  <a:lnTo>
                    <a:pt x="3312433" y="1135765"/>
                  </a:lnTo>
                  <a:lnTo>
                    <a:pt x="3267095" y="1147321"/>
                  </a:lnTo>
                  <a:lnTo>
                    <a:pt x="3220487" y="1155830"/>
                  </a:lnTo>
                  <a:lnTo>
                    <a:pt x="3172609" y="1160910"/>
                  </a:lnTo>
                  <a:lnTo>
                    <a:pt x="3123842" y="1162688"/>
                  </a:lnTo>
                  <a:close/>
                </a:path>
              </a:pathLst>
            </a:custGeom>
            <a:ln w="17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50179" y="8793257"/>
              <a:ext cx="1158077" cy="111985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280659" y="8811259"/>
              <a:ext cx="1098550" cy="1061085"/>
            </a:xfrm>
            <a:custGeom>
              <a:avLst/>
              <a:gdLst/>
              <a:ahLst/>
              <a:cxnLst/>
              <a:rect l="l" t="t" r="r" b="b"/>
              <a:pathLst>
                <a:path w="1098550" h="1061084">
                  <a:moveTo>
                    <a:pt x="549000" y="285"/>
                  </a:moveTo>
                  <a:lnTo>
                    <a:pt x="498963" y="2444"/>
                  </a:lnTo>
                  <a:lnTo>
                    <a:pt x="450197" y="8794"/>
                  </a:lnTo>
                  <a:lnTo>
                    <a:pt x="402954" y="19207"/>
                  </a:lnTo>
                  <a:lnTo>
                    <a:pt x="357362" y="33431"/>
                  </a:lnTo>
                  <a:lnTo>
                    <a:pt x="313548" y="51338"/>
                  </a:lnTo>
                  <a:lnTo>
                    <a:pt x="271766" y="72673"/>
                  </a:lnTo>
                  <a:lnTo>
                    <a:pt x="232270" y="97310"/>
                  </a:lnTo>
                  <a:lnTo>
                    <a:pt x="195187" y="124996"/>
                  </a:lnTo>
                  <a:lnTo>
                    <a:pt x="160644" y="155602"/>
                  </a:lnTo>
                  <a:lnTo>
                    <a:pt x="129022" y="188875"/>
                  </a:lnTo>
                  <a:lnTo>
                    <a:pt x="100321" y="224688"/>
                  </a:lnTo>
                  <a:lnTo>
                    <a:pt x="74794" y="262914"/>
                  </a:lnTo>
                  <a:lnTo>
                    <a:pt x="52697" y="303172"/>
                  </a:lnTo>
                  <a:lnTo>
                    <a:pt x="34155" y="345462"/>
                  </a:lnTo>
                  <a:lnTo>
                    <a:pt x="19424" y="389530"/>
                  </a:lnTo>
                  <a:lnTo>
                    <a:pt x="8756" y="435249"/>
                  </a:lnTo>
                  <a:lnTo>
                    <a:pt x="2152" y="482238"/>
                  </a:lnTo>
                  <a:lnTo>
                    <a:pt x="-133" y="530496"/>
                  </a:lnTo>
                  <a:lnTo>
                    <a:pt x="2152" y="578755"/>
                  </a:lnTo>
                  <a:lnTo>
                    <a:pt x="8756" y="625871"/>
                  </a:lnTo>
                  <a:lnTo>
                    <a:pt x="19424" y="671463"/>
                  </a:lnTo>
                  <a:lnTo>
                    <a:pt x="34155" y="715531"/>
                  </a:lnTo>
                  <a:lnTo>
                    <a:pt x="52697" y="757821"/>
                  </a:lnTo>
                  <a:lnTo>
                    <a:pt x="74794" y="798206"/>
                  </a:lnTo>
                  <a:lnTo>
                    <a:pt x="100321" y="836305"/>
                  </a:lnTo>
                  <a:lnTo>
                    <a:pt x="129022" y="872118"/>
                  </a:lnTo>
                  <a:lnTo>
                    <a:pt x="160644" y="905518"/>
                  </a:lnTo>
                  <a:lnTo>
                    <a:pt x="195187" y="936124"/>
                  </a:lnTo>
                  <a:lnTo>
                    <a:pt x="232270" y="963810"/>
                  </a:lnTo>
                  <a:lnTo>
                    <a:pt x="271766" y="988447"/>
                  </a:lnTo>
                  <a:lnTo>
                    <a:pt x="313548" y="1009782"/>
                  </a:lnTo>
                  <a:lnTo>
                    <a:pt x="357362" y="1027562"/>
                  </a:lnTo>
                  <a:lnTo>
                    <a:pt x="402954" y="1041786"/>
                  </a:lnTo>
                  <a:lnTo>
                    <a:pt x="450197" y="1052199"/>
                  </a:lnTo>
                  <a:lnTo>
                    <a:pt x="498963" y="1058676"/>
                  </a:lnTo>
                  <a:lnTo>
                    <a:pt x="549000" y="1060835"/>
                  </a:lnTo>
                  <a:lnTo>
                    <a:pt x="598910" y="1058676"/>
                  </a:lnTo>
                  <a:lnTo>
                    <a:pt x="647677" y="1052199"/>
                  </a:lnTo>
                  <a:lnTo>
                    <a:pt x="694919" y="1041786"/>
                  </a:lnTo>
                  <a:lnTo>
                    <a:pt x="740511" y="1027562"/>
                  </a:lnTo>
                  <a:lnTo>
                    <a:pt x="784325" y="1009782"/>
                  </a:lnTo>
                  <a:lnTo>
                    <a:pt x="826107" y="988447"/>
                  </a:lnTo>
                  <a:lnTo>
                    <a:pt x="865603" y="963810"/>
                  </a:lnTo>
                  <a:lnTo>
                    <a:pt x="902686" y="936124"/>
                  </a:lnTo>
                  <a:lnTo>
                    <a:pt x="937229" y="905518"/>
                  </a:lnTo>
                  <a:lnTo>
                    <a:pt x="968852" y="872118"/>
                  </a:lnTo>
                  <a:lnTo>
                    <a:pt x="997553" y="836305"/>
                  </a:lnTo>
                  <a:lnTo>
                    <a:pt x="1023079" y="798206"/>
                  </a:lnTo>
                  <a:lnTo>
                    <a:pt x="1045177" y="757821"/>
                  </a:lnTo>
                  <a:lnTo>
                    <a:pt x="1063718" y="715531"/>
                  </a:lnTo>
                  <a:lnTo>
                    <a:pt x="1078450" y="671463"/>
                  </a:lnTo>
                  <a:lnTo>
                    <a:pt x="1089245" y="625871"/>
                  </a:lnTo>
                  <a:lnTo>
                    <a:pt x="1095848" y="578755"/>
                  </a:lnTo>
                  <a:lnTo>
                    <a:pt x="1098007" y="530496"/>
                  </a:lnTo>
                  <a:lnTo>
                    <a:pt x="1095848" y="482238"/>
                  </a:lnTo>
                  <a:lnTo>
                    <a:pt x="1089245" y="435249"/>
                  </a:lnTo>
                  <a:lnTo>
                    <a:pt x="1078450" y="389530"/>
                  </a:lnTo>
                  <a:lnTo>
                    <a:pt x="1063718" y="345462"/>
                  </a:lnTo>
                  <a:lnTo>
                    <a:pt x="1045177" y="303172"/>
                  </a:lnTo>
                  <a:lnTo>
                    <a:pt x="1023079" y="262914"/>
                  </a:lnTo>
                  <a:lnTo>
                    <a:pt x="997553" y="224688"/>
                  </a:lnTo>
                  <a:lnTo>
                    <a:pt x="968852" y="188875"/>
                  </a:lnTo>
                  <a:lnTo>
                    <a:pt x="937229" y="155602"/>
                  </a:lnTo>
                  <a:lnTo>
                    <a:pt x="902686" y="124996"/>
                  </a:lnTo>
                  <a:lnTo>
                    <a:pt x="865603" y="97310"/>
                  </a:lnTo>
                  <a:lnTo>
                    <a:pt x="826107" y="72673"/>
                  </a:lnTo>
                  <a:lnTo>
                    <a:pt x="784325" y="51338"/>
                  </a:lnTo>
                  <a:lnTo>
                    <a:pt x="740511" y="33431"/>
                  </a:lnTo>
                  <a:lnTo>
                    <a:pt x="694919" y="19207"/>
                  </a:lnTo>
                  <a:lnTo>
                    <a:pt x="647677" y="8794"/>
                  </a:lnTo>
                  <a:lnTo>
                    <a:pt x="598910" y="2444"/>
                  </a:lnTo>
                  <a:lnTo>
                    <a:pt x="549000" y="285"/>
                  </a:lnTo>
                  <a:close/>
                </a:path>
              </a:pathLst>
            </a:custGeom>
            <a:solidFill>
              <a:srgbClr val="E7F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280659" y="8811259"/>
              <a:ext cx="1098550" cy="1061085"/>
            </a:xfrm>
            <a:custGeom>
              <a:avLst/>
              <a:gdLst/>
              <a:ahLst/>
              <a:cxnLst/>
              <a:rect l="l" t="t" r="r" b="b"/>
              <a:pathLst>
                <a:path w="1098550" h="1061084">
                  <a:moveTo>
                    <a:pt x="-133" y="530496"/>
                  </a:moveTo>
                  <a:lnTo>
                    <a:pt x="2152" y="482238"/>
                  </a:lnTo>
                  <a:lnTo>
                    <a:pt x="8756" y="435249"/>
                  </a:lnTo>
                  <a:lnTo>
                    <a:pt x="19424" y="389530"/>
                  </a:lnTo>
                  <a:lnTo>
                    <a:pt x="34155" y="345462"/>
                  </a:lnTo>
                  <a:lnTo>
                    <a:pt x="52697" y="303172"/>
                  </a:lnTo>
                  <a:lnTo>
                    <a:pt x="74794" y="262914"/>
                  </a:lnTo>
                  <a:lnTo>
                    <a:pt x="100321" y="224688"/>
                  </a:lnTo>
                  <a:lnTo>
                    <a:pt x="129022" y="188875"/>
                  </a:lnTo>
                  <a:lnTo>
                    <a:pt x="160644" y="155602"/>
                  </a:lnTo>
                  <a:lnTo>
                    <a:pt x="195187" y="124996"/>
                  </a:lnTo>
                  <a:lnTo>
                    <a:pt x="232270" y="97310"/>
                  </a:lnTo>
                  <a:lnTo>
                    <a:pt x="271766" y="72673"/>
                  </a:lnTo>
                  <a:lnTo>
                    <a:pt x="313548" y="51338"/>
                  </a:lnTo>
                  <a:lnTo>
                    <a:pt x="357362" y="33431"/>
                  </a:lnTo>
                  <a:lnTo>
                    <a:pt x="402954" y="19207"/>
                  </a:lnTo>
                  <a:lnTo>
                    <a:pt x="450197" y="8794"/>
                  </a:lnTo>
                  <a:lnTo>
                    <a:pt x="498963" y="2444"/>
                  </a:lnTo>
                  <a:lnTo>
                    <a:pt x="549000" y="285"/>
                  </a:lnTo>
                  <a:lnTo>
                    <a:pt x="598910" y="2444"/>
                  </a:lnTo>
                  <a:lnTo>
                    <a:pt x="647677" y="8794"/>
                  </a:lnTo>
                  <a:lnTo>
                    <a:pt x="694919" y="19207"/>
                  </a:lnTo>
                  <a:lnTo>
                    <a:pt x="740511" y="33431"/>
                  </a:lnTo>
                  <a:lnTo>
                    <a:pt x="784325" y="51338"/>
                  </a:lnTo>
                  <a:lnTo>
                    <a:pt x="826107" y="72673"/>
                  </a:lnTo>
                  <a:lnTo>
                    <a:pt x="865603" y="97310"/>
                  </a:lnTo>
                  <a:lnTo>
                    <a:pt x="902686" y="124996"/>
                  </a:lnTo>
                  <a:lnTo>
                    <a:pt x="937229" y="155602"/>
                  </a:lnTo>
                  <a:lnTo>
                    <a:pt x="968852" y="188875"/>
                  </a:lnTo>
                  <a:lnTo>
                    <a:pt x="997553" y="224688"/>
                  </a:lnTo>
                  <a:lnTo>
                    <a:pt x="1023079" y="262914"/>
                  </a:lnTo>
                  <a:lnTo>
                    <a:pt x="1045177" y="303172"/>
                  </a:lnTo>
                  <a:lnTo>
                    <a:pt x="1063718" y="345462"/>
                  </a:lnTo>
                  <a:lnTo>
                    <a:pt x="1078450" y="389530"/>
                  </a:lnTo>
                  <a:lnTo>
                    <a:pt x="1089245" y="435249"/>
                  </a:lnTo>
                  <a:lnTo>
                    <a:pt x="1095848" y="482238"/>
                  </a:lnTo>
                  <a:lnTo>
                    <a:pt x="1098007" y="530496"/>
                  </a:lnTo>
                  <a:lnTo>
                    <a:pt x="1095848" y="578755"/>
                  </a:lnTo>
                  <a:lnTo>
                    <a:pt x="1089245" y="625871"/>
                  </a:lnTo>
                  <a:lnTo>
                    <a:pt x="1078450" y="671463"/>
                  </a:lnTo>
                  <a:lnTo>
                    <a:pt x="1063718" y="715531"/>
                  </a:lnTo>
                  <a:lnTo>
                    <a:pt x="1045177" y="757821"/>
                  </a:lnTo>
                  <a:lnTo>
                    <a:pt x="1023079" y="798206"/>
                  </a:lnTo>
                  <a:lnTo>
                    <a:pt x="997553" y="836305"/>
                  </a:lnTo>
                  <a:lnTo>
                    <a:pt x="968852" y="872118"/>
                  </a:lnTo>
                  <a:lnTo>
                    <a:pt x="937229" y="905518"/>
                  </a:lnTo>
                  <a:lnTo>
                    <a:pt x="902686" y="936124"/>
                  </a:lnTo>
                  <a:lnTo>
                    <a:pt x="865603" y="963810"/>
                  </a:lnTo>
                  <a:lnTo>
                    <a:pt x="826107" y="988447"/>
                  </a:lnTo>
                  <a:lnTo>
                    <a:pt x="784325" y="1009782"/>
                  </a:lnTo>
                  <a:lnTo>
                    <a:pt x="740511" y="1027562"/>
                  </a:lnTo>
                  <a:lnTo>
                    <a:pt x="694919" y="1041786"/>
                  </a:lnTo>
                  <a:lnTo>
                    <a:pt x="647677" y="1052199"/>
                  </a:lnTo>
                  <a:lnTo>
                    <a:pt x="598910" y="1058676"/>
                  </a:lnTo>
                  <a:lnTo>
                    <a:pt x="549000" y="1060835"/>
                  </a:lnTo>
                  <a:lnTo>
                    <a:pt x="498963" y="1058676"/>
                  </a:lnTo>
                  <a:lnTo>
                    <a:pt x="450197" y="1052199"/>
                  </a:lnTo>
                  <a:lnTo>
                    <a:pt x="402954" y="1041786"/>
                  </a:lnTo>
                  <a:lnTo>
                    <a:pt x="357362" y="1027562"/>
                  </a:lnTo>
                  <a:lnTo>
                    <a:pt x="313548" y="1009782"/>
                  </a:lnTo>
                  <a:lnTo>
                    <a:pt x="271766" y="988447"/>
                  </a:lnTo>
                  <a:lnTo>
                    <a:pt x="232270" y="963810"/>
                  </a:lnTo>
                  <a:lnTo>
                    <a:pt x="195187" y="936124"/>
                  </a:lnTo>
                  <a:lnTo>
                    <a:pt x="160644" y="905518"/>
                  </a:lnTo>
                  <a:lnTo>
                    <a:pt x="129022" y="872118"/>
                  </a:lnTo>
                  <a:lnTo>
                    <a:pt x="100321" y="836305"/>
                  </a:lnTo>
                  <a:lnTo>
                    <a:pt x="74794" y="798206"/>
                  </a:lnTo>
                  <a:lnTo>
                    <a:pt x="52697" y="757821"/>
                  </a:lnTo>
                  <a:lnTo>
                    <a:pt x="34155" y="715531"/>
                  </a:lnTo>
                  <a:lnTo>
                    <a:pt x="19424" y="671463"/>
                  </a:lnTo>
                  <a:lnTo>
                    <a:pt x="8756" y="625871"/>
                  </a:lnTo>
                  <a:lnTo>
                    <a:pt x="2152" y="578755"/>
                  </a:lnTo>
                  <a:lnTo>
                    <a:pt x="-133" y="530496"/>
                  </a:lnTo>
                  <a:close/>
                </a:path>
              </a:pathLst>
            </a:custGeom>
            <a:ln w="17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634565" y="8914920"/>
            <a:ext cx="2762885" cy="833119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1200" b="1" spc="-10" dirty="0">
                <a:latin typeface="Arial"/>
                <a:cs typeface="Arial"/>
              </a:rPr>
              <a:t>SEQUENCING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(NGS)</a:t>
            </a:r>
            <a:endParaRPr sz="1200">
              <a:latin typeface="Arial"/>
              <a:cs typeface="Arial"/>
            </a:endParaRPr>
          </a:p>
          <a:p>
            <a:pPr marL="12700" marR="5080" indent="-2540" algn="ctr">
              <a:lnSpc>
                <a:spcPct val="100000"/>
              </a:lnSpc>
              <a:spcBef>
                <a:spcPts val="300"/>
              </a:spcBef>
            </a:pPr>
            <a:r>
              <a:rPr sz="1200" b="1" spc="-10" dirty="0">
                <a:latin typeface="Arial"/>
                <a:cs typeface="Arial"/>
              </a:rPr>
              <a:t>After library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construction,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the </a:t>
            </a:r>
            <a:r>
              <a:rPr sz="1200" b="1" spc="-10" dirty="0">
                <a:latin typeface="Arial"/>
                <a:cs typeface="Arial"/>
              </a:rPr>
              <a:t>sequencing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process</a:t>
            </a:r>
            <a:r>
              <a:rPr sz="1200" b="1" spc="-6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begins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on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the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Ion Torrent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platform</a:t>
            </a:r>
            <a:r>
              <a:rPr sz="1200" spc="-10" dirty="0"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250179" y="8838976"/>
            <a:ext cx="4488180" cy="2438400"/>
            <a:chOff x="5250179" y="8838976"/>
            <a:chExt cx="4488180" cy="2438400"/>
          </a:xfrm>
        </p:grpSpPr>
        <p:pic>
          <p:nvPicPr>
            <p:cNvPr id="54" name="object 5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47715" y="8838976"/>
              <a:ext cx="918813" cy="102841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50179" y="10056622"/>
              <a:ext cx="3815866" cy="1220469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5280659" y="10074655"/>
              <a:ext cx="3756025" cy="1161415"/>
            </a:xfrm>
            <a:custGeom>
              <a:avLst/>
              <a:gdLst/>
              <a:ahLst/>
              <a:cxnLst/>
              <a:rect l="l" t="t" r="r" b="b"/>
              <a:pathLst>
                <a:path w="3756025" h="1161415">
                  <a:moveTo>
                    <a:pt x="3755796" y="253"/>
                  </a:moveTo>
                  <a:lnTo>
                    <a:pt x="625833" y="253"/>
                  </a:lnTo>
                  <a:lnTo>
                    <a:pt x="576939" y="2031"/>
                  </a:lnTo>
                  <a:lnTo>
                    <a:pt x="529062" y="7111"/>
                  </a:lnTo>
                  <a:lnTo>
                    <a:pt x="482327" y="15620"/>
                  </a:lnTo>
                  <a:lnTo>
                    <a:pt x="436862" y="27176"/>
                  </a:lnTo>
                  <a:lnTo>
                    <a:pt x="392921" y="41781"/>
                  </a:lnTo>
                  <a:lnTo>
                    <a:pt x="350504" y="59306"/>
                  </a:lnTo>
                  <a:lnTo>
                    <a:pt x="309865" y="79499"/>
                  </a:lnTo>
                  <a:lnTo>
                    <a:pt x="271131" y="102358"/>
                  </a:lnTo>
                  <a:lnTo>
                    <a:pt x="234302" y="127758"/>
                  </a:lnTo>
                  <a:lnTo>
                    <a:pt x="199632" y="155570"/>
                  </a:lnTo>
                  <a:lnTo>
                    <a:pt x="167375" y="185541"/>
                  </a:lnTo>
                  <a:lnTo>
                    <a:pt x="137404" y="217671"/>
                  </a:lnTo>
                  <a:lnTo>
                    <a:pt x="109972" y="251707"/>
                  </a:lnTo>
                  <a:lnTo>
                    <a:pt x="85335" y="287774"/>
                  </a:lnTo>
                  <a:lnTo>
                    <a:pt x="63491" y="325492"/>
                  </a:lnTo>
                  <a:lnTo>
                    <a:pt x="44569" y="364734"/>
                  </a:lnTo>
                  <a:lnTo>
                    <a:pt x="28948" y="405500"/>
                  </a:lnTo>
                  <a:lnTo>
                    <a:pt x="16376" y="447663"/>
                  </a:lnTo>
                  <a:lnTo>
                    <a:pt x="7359" y="490969"/>
                  </a:lnTo>
                  <a:lnTo>
                    <a:pt x="1771" y="535290"/>
                  </a:lnTo>
                  <a:lnTo>
                    <a:pt x="-133" y="580755"/>
                  </a:lnTo>
                  <a:lnTo>
                    <a:pt x="1771" y="626093"/>
                  </a:lnTo>
                  <a:lnTo>
                    <a:pt x="7359" y="670415"/>
                  </a:lnTo>
                  <a:lnTo>
                    <a:pt x="16376" y="713848"/>
                  </a:lnTo>
                  <a:lnTo>
                    <a:pt x="28948" y="755884"/>
                  </a:lnTo>
                  <a:lnTo>
                    <a:pt x="44569" y="796650"/>
                  </a:lnTo>
                  <a:lnTo>
                    <a:pt x="63491" y="836019"/>
                  </a:lnTo>
                  <a:lnTo>
                    <a:pt x="85335" y="873610"/>
                  </a:lnTo>
                  <a:lnTo>
                    <a:pt x="109972" y="909677"/>
                  </a:lnTo>
                  <a:lnTo>
                    <a:pt x="137404" y="943712"/>
                  </a:lnTo>
                  <a:lnTo>
                    <a:pt x="167375" y="975842"/>
                  </a:lnTo>
                  <a:lnTo>
                    <a:pt x="199632" y="1005814"/>
                  </a:lnTo>
                  <a:lnTo>
                    <a:pt x="234302" y="1033626"/>
                  </a:lnTo>
                  <a:lnTo>
                    <a:pt x="271131" y="1059025"/>
                  </a:lnTo>
                  <a:lnTo>
                    <a:pt x="309865" y="1081885"/>
                  </a:lnTo>
                  <a:lnTo>
                    <a:pt x="350504" y="1102204"/>
                  </a:lnTo>
                  <a:lnTo>
                    <a:pt x="392921" y="1119603"/>
                  </a:lnTo>
                  <a:lnTo>
                    <a:pt x="436862" y="1134207"/>
                  </a:lnTo>
                  <a:lnTo>
                    <a:pt x="482327" y="1145764"/>
                  </a:lnTo>
                  <a:lnTo>
                    <a:pt x="529062" y="1154273"/>
                  </a:lnTo>
                  <a:lnTo>
                    <a:pt x="576939" y="1159353"/>
                  </a:lnTo>
                  <a:lnTo>
                    <a:pt x="625833" y="1161131"/>
                  </a:lnTo>
                  <a:lnTo>
                    <a:pt x="3755796" y="1161131"/>
                  </a:lnTo>
                  <a:lnTo>
                    <a:pt x="3706902" y="1159353"/>
                  </a:lnTo>
                  <a:lnTo>
                    <a:pt x="3659025" y="1154273"/>
                  </a:lnTo>
                  <a:lnTo>
                    <a:pt x="3612290" y="1145764"/>
                  </a:lnTo>
                  <a:lnTo>
                    <a:pt x="3566952" y="1134207"/>
                  </a:lnTo>
                  <a:lnTo>
                    <a:pt x="3522884" y="1119603"/>
                  </a:lnTo>
                  <a:lnTo>
                    <a:pt x="3480594" y="1102204"/>
                  </a:lnTo>
                  <a:lnTo>
                    <a:pt x="3439828" y="1081885"/>
                  </a:lnTo>
                  <a:lnTo>
                    <a:pt x="3401094" y="1059025"/>
                  </a:lnTo>
                  <a:lnTo>
                    <a:pt x="3364265" y="1033626"/>
                  </a:lnTo>
                  <a:lnTo>
                    <a:pt x="3329722" y="1005814"/>
                  </a:lnTo>
                  <a:lnTo>
                    <a:pt x="3297338" y="975842"/>
                  </a:lnTo>
                  <a:lnTo>
                    <a:pt x="3267366" y="943712"/>
                  </a:lnTo>
                  <a:lnTo>
                    <a:pt x="3239935" y="909677"/>
                  </a:lnTo>
                  <a:lnTo>
                    <a:pt x="3215298" y="873610"/>
                  </a:lnTo>
                  <a:lnTo>
                    <a:pt x="3193454" y="836019"/>
                  </a:lnTo>
                  <a:lnTo>
                    <a:pt x="3174659" y="796650"/>
                  </a:lnTo>
                  <a:lnTo>
                    <a:pt x="3158911" y="755884"/>
                  </a:lnTo>
                  <a:lnTo>
                    <a:pt x="3146339" y="713848"/>
                  </a:lnTo>
                  <a:lnTo>
                    <a:pt x="3137322" y="670415"/>
                  </a:lnTo>
                  <a:lnTo>
                    <a:pt x="3131734" y="626093"/>
                  </a:lnTo>
                  <a:lnTo>
                    <a:pt x="3129829" y="580755"/>
                  </a:lnTo>
                  <a:lnTo>
                    <a:pt x="3131734" y="535290"/>
                  </a:lnTo>
                  <a:lnTo>
                    <a:pt x="3137322" y="490969"/>
                  </a:lnTo>
                  <a:lnTo>
                    <a:pt x="3146339" y="447663"/>
                  </a:lnTo>
                  <a:lnTo>
                    <a:pt x="3158911" y="405500"/>
                  </a:lnTo>
                  <a:lnTo>
                    <a:pt x="3174659" y="364734"/>
                  </a:lnTo>
                  <a:lnTo>
                    <a:pt x="3193454" y="325492"/>
                  </a:lnTo>
                  <a:lnTo>
                    <a:pt x="3215298" y="287774"/>
                  </a:lnTo>
                  <a:lnTo>
                    <a:pt x="3239935" y="251707"/>
                  </a:lnTo>
                  <a:lnTo>
                    <a:pt x="3267366" y="217671"/>
                  </a:lnTo>
                  <a:lnTo>
                    <a:pt x="3297338" y="185541"/>
                  </a:lnTo>
                  <a:lnTo>
                    <a:pt x="3329722" y="155570"/>
                  </a:lnTo>
                  <a:lnTo>
                    <a:pt x="3364265" y="127758"/>
                  </a:lnTo>
                  <a:lnTo>
                    <a:pt x="3401094" y="102358"/>
                  </a:lnTo>
                  <a:lnTo>
                    <a:pt x="3439828" y="79499"/>
                  </a:lnTo>
                  <a:lnTo>
                    <a:pt x="3480594" y="59306"/>
                  </a:lnTo>
                  <a:lnTo>
                    <a:pt x="3522884" y="41781"/>
                  </a:lnTo>
                  <a:lnTo>
                    <a:pt x="3566952" y="27176"/>
                  </a:lnTo>
                  <a:lnTo>
                    <a:pt x="3612290" y="15620"/>
                  </a:lnTo>
                  <a:lnTo>
                    <a:pt x="3659025" y="7111"/>
                  </a:lnTo>
                  <a:lnTo>
                    <a:pt x="3706902" y="2031"/>
                  </a:lnTo>
                  <a:lnTo>
                    <a:pt x="3755796" y="253"/>
                  </a:lnTo>
                  <a:close/>
                </a:path>
              </a:pathLst>
            </a:custGeom>
            <a:solidFill>
              <a:srgbClr val="F57C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80659" y="10074655"/>
              <a:ext cx="3756025" cy="1161415"/>
            </a:xfrm>
            <a:custGeom>
              <a:avLst/>
              <a:gdLst/>
              <a:ahLst/>
              <a:cxnLst/>
              <a:rect l="l" t="t" r="r" b="b"/>
              <a:pathLst>
                <a:path w="3756025" h="1161415">
                  <a:moveTo>
                    <a:pt x="625833" y="253"/>
                  </a:moveTo>
                  <a:lnTo>
                    <a:pt x="3755796" y="253"/>
                  </a:lnTo>
                  <a:lnTo>
                    <a:pt x="3706902" y="2031"/>
                  </a:lnTo>
                  <a:lnTo>
                    <a:pt x="3659025" y="7111"/>
                  </a:lnTo>
                  <a:lnTo>
                    <a:pt x="3612290" y="15620"/>
                  </a:lnTo>
                  <a:lnTo>
                    <a:pt x="3566952" y="27176"/>
                  </a:lnTo>
                  <a:lnTo>
                    <a:pt x="3522884" y="41781"/>
                  </a:lnTo>
                  <a:lnTo>
                    <a:pt x="3480594" y="59306"/>
                  </a:lnTo>
                  <a:lnTo>
                    <a:pt x="3439828" y="79499"/>
                  </a:lnTo>
                  <a:lnTo>
                    <a:pt x="3401094" y="102358"/>
                  </a:lnTo>
                  <a:lnTo>
                    <a:pt x="3364265" y="127758"/>
                  </a:lnTo>
                  <a:lnTo>
                    <a:pt x="3329722" y="155570"/>
                  </a:lnTo>
                  <a:lnTo>
                    <a:pt x="3297338" y="185541"/>
                  </a:lnTo>
                  <a:lnTo>
                    <a:pt x="3267366" y="217671"/>
                  </a:lnTo>
                  <a:lnTo>
                    <a:pt x="3239935" y="251707"/>
                  </a:lnTo>
                  <a:lnTo>
                    <a:pt x="3215298" y="287774"/>
                  </a:lnTo>
                  <a:lnTo>
                    <a:pt x="3193454" y="325492"/>
                  </a:lnTo>
                  <a:lnTo>
                    <a:pt x="3174659" y="364734"/>
                  </a:lnTo>
                  <a:lnTo>
                    <a:pt x="3158911" y="405500"/>
                  </a:lnTo>
                  <a:lnTo>
                    <a:pt x="3146339" y="447663"/>
                  </a:lnTo>
                  <a:lnTo>
                    <a:pt x="3137322" y="490969"/>
                  </a:lnTo>
                  <a:lnTo>
                    <a:pt x="3131734" y="535290"/>
                  </a:lnTo>
                  <a:lnTo>
                    <a:pt x="3129829" y="580755"/>
                  </a:lnTo>
                  <a:lnTo>
                    <a:pt x="3131734" y="626093"/>
                  </a:lnTo>
                  <a:lnTo>
                    <a:pt x="3137322" y="670415"/>
                  </a:lnTo>
                  <a:lnTo>
                    <a:pt x="3146339" y="713848"/>
                  </a:lnTo>
                  <a:lnTo>
                    <a:pt x="3158911" y="755884"/>
                  </a:lnTo>
                  <a:lnTo>
                    <a:pt x="3174659" y="796650"/>
                  </a:lnTo>
                  <a:lnTo>
                    <a:pt x="3193454" y="836019"/>
                  </a:lnTo>
                  <a:lnTo>
                    <a:pt x="3215298" y="873610"/>
                  </a:lnTo>
                  <a:lnTo>
                    <a:pt x="3239935" y="909677"/>
                  </a:lnTo>
                  <a:lnTo>
                    <a:pt x="3267366" y="943712"/>
                  </a:lnTo>
                  <a:lnTo>
                    <a:pt x="3297338" y="975842"/>
                  </a:lnTo>
                  <a:lnTo>
                    <a:pt x="3329722" y="1005814"/>
                  </a:lnTo>
                  <a:lnTo>
                    <a:pt x="3364265" y="1033626"/>
                  </a:lnTo>
                  <a:lnTo>
                    <a:pt x="3401094" y="1059025"/>
                  </a:lnTo>
                  <a:lnTo>
                    <a:pt x="3439828" y="1081885"/>
                  </a:lnTo>
                  <a:lnTo>
                    <a:pt x="3480594" y="1102204"/>
                  </a:lnTo>
                  <a:lnTo>
                    <a:pt x="3522884" y="1119603"/>
                  </a:lnTo>
                  <a:lnTo>
                    <a:pt x="3566952" y="1134207"/>
                  </a:lnTo>
                  <a:lnTo>
                    <a:pt x="3612290" y="1145764"/>
                  </a:lnTo>
                  <a:lnTo>
                    <a:pt x="3659025" y="1154273"/>
                  </a:lnTo>
                  <a:lnTo>
                    <a:pt x="3706902" y="1159353"/>
                  </a:lnTo>
                  <a:lnTo>
                    <a:pt x="3755796" y="1161131"/>
                  </a:lnTo>
                  <a:lnTo>
                    <a:pt x="625833" y="1161131"/>
                  </a:lnTo>
                  <a:lnTo>
                    <a:pt x="576939" y="1159353"/>
                  </a:lnTo>
                  <a:lnTo>
                    <a:pt x="529062" y="1154273"/>
                  </a:lnTo>
                  <a:lnTo>
                    <a:pt x="482327" y="1145764"/>
                  </a:lnTo>
                  <a:lnTo>
                    <a:pt x="436862" y="1134207"/>
                  </a:lnTo>
                  <a:lnTo>
                    <a:pt x="392921" y="1119603"/>
                  </a:lnTo>
                  <a:lnTo>
                    <a:pt x="350504" y="1102204"/>
                  </a:lnTo>
                  <a:lnTo>
                    <a:pt x="309865" y="1081885"/>
                  </a:lnTo>
                  <a:lnTo>
                    <a:pt x="271131" y="1059025"/>
                  </a:lnTo>
                  <a:lnTo>
                    <a:pt x="234302" y="1033626"/>
                  </a:lnTo>
                  <a:lnTo>
                    <a:pt x="199632" y="1005814"/>
                  </a:lnTo>
                  <a:lnTo>
                    <a:pt x="167375" y="975842"/>
                  </a:lnTo>
                  <a:lnTo>
                    <a:pt x="137404" y="943712"/>
                  </a:lnTo>
                  <a:lnTo>
                    <a:pt x="109972" y="909677"/>
                  </a:lnTo>
                  <a:lnTo>
                    <a:pt x="85335" y="873610"/>
                  </a:lnTo>
                  <a:lnTo>
                    <a:pt x="63491" y="836019"/>
                  </a:lnTo>
                  <a:lnTo>
                    <a:pt x="44569" y="796650"/>
                  </a:lnTo>
                  <a:lnTo>
                    <a:pt x="28948" y="755884"/>
                  </a:lnTo>
                  <a:lnTo>
                    <a:pt x="16376" y="713848"/>
                  </a:lnTo>
                  <a:lnTo>
                    <a:pt x="7359" y="670415"/>
                  </a:lnTo>
                  <a:lnTo>
                    <a:pt x="1771" y="626093"/>
                  </a:lnTo>
                  <a:lnTo>
                    <a:pt x="-133" y="580755"/>
                  </a:lnTo>
                  <a:lnTo>
                    <a:pt x="1771" y="535290"/>
                  </a:lnTo>
                  <a:lnTo>
                    <a:pt x="7359" y="490969"/>
                  </a:lnTo>
                  <a:lnTo>
                    <a:pt x="16376" y="447663"/>
                  </a:lnTo>
                  <a:lnTo>
                    <a:pt x="28948" y="405500"/>
                  </a:lnTo>
                  <a:lnTo>
                    <a:pt x="44569" y="364734"/>
                  </a:lnTo>
                  <a:lnTo>
                    <a:pt x="63491" y="325492"/>
                  </a:lnTo>
                  <a:lnTo>
                    <a:pt x="85335" y="287774"/>
                  </a:lnTo>
                  <a:lnTo>
                    <a:pt x="109972" y="251707"/>
                  </a:lnTo>
                  <a:lnTo>
                    <a:pt x="137404" y="217671"/>
                  </a:lnTo>
                  <a:lnTo>
                    <a:pt x="167375" y="185541"/>
                  </a:lnTo>
                  <a:lnTo>
                    <a:pt x="199632" y="155570"/>
                  </a:lnTo>
                  <a:lnTo>
                    <a:pt x="234302" y="127758"/>
                  </a:lnTo>
                  <a:lnTo>
                    <a:pt x="271131" y="102358"/>
                  </a:lnTo>
                  <a:lnTo>
                    <a:pt x="309865" y="79499"/>
                  </a:lnTo>
                  <a:lnTo>
                    <a:pt x="350504" y="59306"/>
                  </a:lnTo>
                  <a:lnTo>
                    <a:pt x="392921" y="41781"/>
                  </a:lnTo>
                  <a:lnTo>
                    <a:pt x="436862" y="27176"/>
                  </a:lnTo>
                  <a:lnTo>
                    <a:pt x="482327" y="15620"/>
                  </a:lnTo>
                  <a:lnTo>
                    <a:pt x="529062" y="7111"/>
                  </a:lnTo>
                  <a:lnTo>
                    <a:pt x="576939" y="2031"/>
                  </a:lnTo>
                  <a:lnTo>
                    <a:pt x="625833" y="253"/>
                  </a:lnTo>
                  <a:close/>
                </a:path>
              </a:pathLst>
            </a:custGeom>
            <a:ln w="17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580120" y="10074909"/>
              <a:ext cx="1157993" cy="1119886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8610600" y="10118851"/>
              <a:ext cx="1098550" cy="1061085"/>
            </a:xfrm>
            <a:custGeom>
              <a:avLst/>
              <a:gdLst/>
              <a:ahLst/>
              <a:cxnLst/>
              <a:rect l="l" t="t" r="r" b="b"/>
              <a:pathLst>
                <a:path w="1098550" h="1061084">
                  <a:moveTo>
                    <a:pt x="548916" y="252"/>
                  </a:moveTo>
                  <a:lnTo>
                    <a:pt x="498879" y="2411"/>
                  </a:lnTo>
                  <a:lnTo>
                    <a:pt x="450240" y="8761"/>
                  </a:lnTo>
                  <a:lnTo>
                    <a:pt x="402870" y="19174"/>
                  </a:lnTo>
                  <a:lnTo>
                    <a:pt x="357278" y="33398"/>
                  </a:lnTo>
                  <a:lnTo>
                    <a:pt x="313464" y="51305"/>
                  </a:lnTo>
                  <a:lnTo>
                    <a:pt x="271809" y="72640"/>
                  </a:lnTo>
                  <a:lnTo>
                    <a:pt x="232186" y="97277"/>
                  </a:lnTo>
                  <a:lnTo>
                    <a:pt x="195103" y="124963"/>
                  </a:lnTo>
                  <a:lnTo>
                    <a:pt x="160560" y="155569"/>
                  </a:lnTo>
                  <a:lnTo>
                    <a:pt x="128938" y="188842"/>
                  </a:lnTo>
                  <a:lnTo>
                    <a:pt x="100236" y="224655"/>
                  </a:lnTo>
                  <a:lnTo>
                    <a:pt x="74710" y="262881"/>
                  </a:lnTo>
                  <a:lnTo>
                    <a:pt x="52613" y="303139"/>
                  </a:lnTo>
                  <a:lnTo>
                    <a:pt x="34198" y="345429"/>
                  </a:lnTo>
                  <a:lnTo>
                    <a:pt x="19339" y="389497"/>
                  </a:lnTo>
                  <a:lnTo>
                    <a:pt x="8672" y="435216"/>
                  </a:lnTo>
                  <a:lnTo>
                    <a:pt x="2068" y="482205"/>
                  </a:lnTo>
                  <a:lnTo>
                    <a:pt x="-217" y="530463"/>
                  </a:lnTo>
                  <a:lnTo>
                    <a:pt x="2068" y="578722"/>
                  </a:lnTo>
                  <a:lnTo>
                    <a:pt x="8672" y="625838"/>
                  </a:lnTo>
                  <a:lnTo>
                    <a:pt x="19339" y="671430"/>
                  </a:lnTo>
                  <a:lnTo>
                    <a:pt x="34198" y="715498"/>
                  </a:lnTo>
                  <a:lnTo>
                    <a:pt x="52613" y="757788"/>
                  </a:lnTo>
                  <a:lnTo>
                    <a:pt x="74710" y="798173"/>
                  </a:lnTo>
                  <a:lnTo>
                    <a:pt x="100236" y="836272"/>
                  </a:lnTo>
                  <a:lnTo>
                    <a:pt x="128938" y="872085"/>
                  </a:lnTo>
                  <a:lnTo>
                    <a:pt x="160560" y="905485"/>
                  </a:lnTo>
                  <a:lnTo>
                    <a:pt x="195103" y="936091"/>
                  </a:lnTo>
                  <a:lnTo>
                    <a:pt x="232186" y="963776"/>
                  </a:lnTo>
                  <a:lnTo>
                    <a:pt x="271809" y="988414"/>
                  </a:lnTo>
                  <a:lnTo>
                    <a:pt x="313464" y="1009749"/>
                  </a:lnTo>
                  <a:lnTo>
                    <a:pt x="357278" y="1027529"/>
                  </a:lnTo>
                  <a:lnTo>
                    <a:pt x="402870" y="1041753"/>
                  </a:lnTo>
                  <a:lnTo>
                    <a:pt x="450240" y="1052166"/>
                  </a:lnTo>
                  <a:lnTo>
                    <a:pt x="498879" y="1058643"/>
                  </a:lnTo>
                  <a:lnTo>
                    <a:pt x="548916" y="1060802"/>
                  </a:lnTo>
                  <a:lnTo>
                    <a:pt x="598826" y="1058643"/>
                  </a:lnTo>
                  <a:lnTo>
                    <a:pt x="647593" y="1052166"/>
                  </a:lnTo>
                  <a:lnTo>
                    <a:pt x="694835" y="1041753"/>
                  </a:lnTo>
                  <a:lnTo>
                    <a:pt x="740554" y="1027529"/>
                  </a:lnTo>
                  <a:lnTo>
                    <a:pt x="784241" y="1009749"/>
                  </a:lnTo>
                  <a:lnTo>
                    <a:pt x="826023" y="988414"/>
                  </a:lnTo>
                  <a:lnTo>
                    <a:pt x="865519" y="963776"/>
                  </a:lnTo>
                  <a:lnTo>
                    <a:pt x="902729" y="936091"/>
                  </a:lnTo>
                  <a:lnTo>
                    <a:pt x="937145" y="905485"/>
                  </a:lnTo>
                  <a:lnTo>
                    <a:pt x="968894" y="872085"/>
                  </a:lnTo>
                  <a:lnTo>
                    <a:pt x="997596" y="836272"/>
                  </a:lnTo>
                  <a:lnTo>
                    <a:pt x="1022995" y="798173"/>
                  </a:lnTo>
                  <a:lnTo>
                    <a:pt x="1045092" y="757788"/>
                  </a:lnTo>
                  <a:lnTo>
                    <a:pt x="1063634" y="715498"/>
                  </a:lnTo>
                  <a:lnTo>
                    <a:pt x="1078366" y="671430"/>
                  </a:lnTo>
                  <a:lnTo>
                    <a:pt x="1089160" y="625838"/>
                  </a:lnTo>
                  <a:lnTo>
                    <a:pt x="1095764" y="578722"/>
                  </a:lnTo>
                  <a:lnTo>
                    <a:pt x="1098050" y="530463"/>
                  </a:lnTo>
                  <a:lnTo>
                    <a:pt x="1095764" y="482205"/>
                  </a:lnTo>
                  <a:lnTo>
                    <a:pt x="1089160" y="435216"/>
                  </a:lnTo>
                  <a:lnTo>
                    <a:pt x="1078366" y="389497"/>
                  </a:lnTo>
                  <a:lnTo>
                    <a:pt x="1063634" y="345429"/>
                  </a:lnTo>
                  <a:lnTo>
                    <a:pt x="1045092" y="303139"/>
                  </a:lnTo>
                  <a:lnTo>
                    <a:pt x="1022995" y="262881"/>
                  </a:lnTo>
                  <a:lnTo>
                    <a:pt x="997596" y="224655"/>
                  </a:lnTo>
                  <a:lnTo>
                    <a:pt x="968894" y="188842"/>
                  </a:lnTo>
                  <a:lnTo>
                    <a:pt x="937145" y="155569"/>
                  </a:lnTo>
                  <a:lnTo>
                    <a:pt x="902729" y="124963"/>
                  </a:lnTo>
                  <a:lnTo>
                    <a:pt x="865519" y="97277"/>
                  </a:lnTo>
                  <a:lnTo>
                    <a:pt x="826023" y="72640"/>
                  </a:lnTo>
                  <a:lnTo>
                    <a:pt x="784241" y="51305"/>
                  </a:lnTo>
                  <a:lnTo>
                    <a:pt x="740554" y="33398"/>
                  </a:lnTo>
                  <a:lnTo>
                    <a:pt x="694835" y="19174"/>
                  </a:lnTo>
                  <a:lnTo>
                    <a:pt x="647593" y="8761"/>
                  </a:lnTo>
                  <a:lnTo>
                    <a:pt x="598826" y="2411"/>
                  </a:lnTo>
                  <a:lnTo>
                    <a:pt x="548916" y="252"/>
                  </a:lnTo>
                  <a:close/>
                </a:path>
              </a:pathLst>
            </a:custGeom>
            <a:solidFill>
              <a:srgbClr val="F57C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610600" y="10118851"/>
              <a:ext cx="1098550" cy="1061085"/>
            </a:xfrm>
            <a:custGeom>
              <a:avLst/>
              <a:gdLst/>
              <a:ahLst/>
              <a:cxnLst/>
              <a:rect l="l" t="t" r="r" b="b"/>
              <a:pathLst>
                <a:path w="1098550" h="1061084">
                  <a:moveTo>
                    <a:pt x="1098050" y="530463"/>
                  </a:moveTo>
                  <a:lnTo>
                    <a:pt x="1095764" y="578722"/>
                  </a:lnTo>
                  <a:lnTo>
                    <a:pt x="1089160" y="625838"/>
                  </a:lnTo>
                  <a:lnTo>
                    <a:pt x="1078366" y="671430"/>
                  </a:lnTo>
                  <a:lnTo>
                    <a:pt x="1063634" y="715498"/>
                  </a:lnTo>
                  <a:lnTo>
                    <a:pt x="1045092" y="757788"/>
                  </a:lnTo>
                  <a:lnTo>
                    <a:pt x="1022995" y="798173"/>
                  </a:lnTo>
                  <a:lnTo>
                    <a:pt x="997596" y="836272"/>
                  </a:lnTo>
                  <a:lnTo>
                    <a:pt x="968894" y="872085"/>
                  </a:lnTo>
                  <a:lnTo>
                    <a:pt x="937145" y="905485"/>
                  </a:lnTo>
                  <a:lnTo>
                    <a:pt x="902729" y="936091"/>
                  </a:lnTo>
                  <a:lnTo>
                    <a:pt x="865519" y="963776"/>
                  </a:lnTo>
                  <a:lnTo>
                    <a:pt x="826023" y="988414"/>
                  </a:lnTo>
                  <a:lnTo>
                    <a:pt x="784241" y="1009749"/>
                  </a:lnTo>
                  <a:lnTo>
                    <a:pt x="740554" y="1027529"/>
                  </a:lnTo>
                  <a:lnTo>
                    <a:pt x="694835" y="1041753"/>
                  </a:lnTo>
                  <a:lnTo>
                    <a:pt x="647593" y="1052166"/>
                  </a:lnTo>
                  <a:lnTo>
                    <a:pt x="598826" y="1058643"/>
                  </a:lnTo>
                  <a:lnTo>
                    <a:pt x="548916" y="1060802"/>
                  </a:lnTo>
                  <a:lnTo>
                    <a:pt x="498879" y="1058643"/>
                  </a:lnTo>
                  <a:lnTo>
                    <a:pt x="450240" y="1052166"/>
                  </a:lnTo>
                  <a:lnTo>
                    <a:pt x="402870" y="1041753"/>
                  </a:lnTo>
                  <a:lnTo>
                    <a:pt x="357278" y="1027529"/>
                  </a:lnTo>
                  <a:lnTo>
                    <a:pt x="313464" y="1009749"/>
                  </a:lnTo>
                  <a:lnTo>
                    <a:pt x="271809" y="988414"/>
                  </a:lnTo>
                  <a:lnTo>
                    <a:pt x="232186" y="963776"/>
                  </a:lnTo>
                  <a:lnTo>
                    <a:pt x="195103" y="936091"/>
                  </a:lnTo>
                  <a:lnTo>
                    <a:pt x="160560" y="905485"/>
                  </a:lnTo>
                  <a:lnTo>
                    <a:pt x="128938" y="872085"/>
                  </a:lnTo>
                  <a:lnTo>
                    <a:pt x="100236" y="836272"/>
                  </a:lnTo>
                  <a:lnTo>
                    <a:pt x="74710" y="798173"/>
                  </a:lnTo>
                  <a:lnTo>
                    <a:pt x="52613" y="757788"/>
                  </a:lnTo>
                  <a:lnTo>
                    <a:pt x="34198" y="715498"/>
                  </a:lnTo>
                  <a:lnTo>
                    <a:pt x="19339" y="671430"/>
                  </a:lnTo>
                  <a:lnTo>
                    <a:pt x="8672" y="625838"/>
                  </a:lnTo>
                  <a:lnTo>
                    <a:pt x="2068" y="578722"/>
                  </a:lnTo>
                  <a:lnTo>
                    <a:pt x="-217" y="530463"/>
                  </a:lnTo>
                  <a:lnTo>
                    <a:pt x="2068" y="482205"/>
                  </a:lnTo>
                  <a:lnTo>
                    <a:pt x="8672" y="435216"/>
                  </a:lnTo>
                  <a:lnTo>
                    <a:pt x="19339" y="389497"/>
                  </a:lnTo>
                  <a:lnTo>
                    <a:pt x="34198" y="345429"/>
                  </a:lnTo>
                  <a:lnTo>
                    <a:pt x="52613" y="303139"/>
                  </a:lnTo>
                  <a:lnTo>
                    <a:pt x="74710" y="262881"/>
                  </a:lnTo>
                  <a:lnTo>
                    <a:pt x="100236" y="224655"/>
                  </a:lnTo>
                  <a:lnTo>
                    <a:pt x="128938" y="188842"/>
                  </a:lnTo>
                  <a:lnTo>
                    <a:pt x="160560" y="155569"/>
                  </a:lnTo>
                  <a:lnTo>
                    <a:pt x="195103" y="124963"/>
                  </a:lnTo>
                  <a:lnTo>
                    <a:pt x="232186" y="97277"/>
                  </a:lnTo>
                  <a:lnTo>
                    <a:pt x="271809" y="72640"/>
                  </a:lnTo>
                  <a:lnTo>
                    <a:pt x="313464" y="51305"/>
                  </a:lnTo>
                  <a:lnTo>
                    <a:pt x="357278" y="33398"/>
                  </a:lnTo>
                  <a:lnTo>
                    <a:pt x="402870" y="19174"/>
                  </a:lnTo>
                  <a:lnTo>
                    <a:pt x="450240" y="8761"/>
                  </a:lnTo>
                  <a:lnTo>
                    <a:pt x="498879" y="2411"/>
                  </a:lnTo>
                  <a:lnTo>
                    <a:pt x="548916" y="252"/>
                  </a:lnTo>
                  <a:lnTo>
                    <a:pt x="598826" y="2411"/>
                  </a:lnTo>
                  <a:lnTo>
                    <a:pt x="647593" y="8761"/>
                  </a:lnTo>
                  <a:lnTo>
                    <a:pt x="694835" y="19174"/>
                  </a:lnTo>
                  <a:lnTo>
                    <a:pt x="740554" y="33398"/>
                  </a:lnTo>
                  <a:lnTo>
                    <a:pt x="784241" y="51305"/>
                  </a:lnTo>
                  <a:lnTo>
                    <a:pt x="826023" y="72640"/>
                  </a:lnTo>
                  <a:lnTo>
                    <a:pt x="865519" y="97277"/>
                  </a:lnTo>
                  <a:lnTo>
                    <a:pt x="902729" y="124963"/>
                  </a:lnTo>
                  <a:lnTo>
                    <a:pt x="937145" y="155569"/>
                  </a:lnTo>
                  <a:lnTo>
                    <a:pt x="968894" y="188842"/>
                  </a:lnTo>
                  <a:lnTo>
                    <a:pt x="997596" y="224655"/>
                  </a:lnTo>
                  <a:lnTo>
                    <a:pt x="1022995" y="262881"/>
                  </a:lnTo>
                  <a:lnTo>
                    <a:pt x="1045092" y="303139"/>
                  </a:lnTo>
                  <a:lnTo>
                    <a:pt x="1063634" y="345429"/>
                  </a:lnTo>
                  <a:lnTo>
                    <a:pt x="1078366" y="389497"/>
                  </a:lnTo>
                  <a:lnTo>
                    <a:pt x="1089160" y="435216"/>
                  </a:lnTo>
                  <a:lnTo>
                    <a:pt x="1095764" y="482205"/>
                  </a:lnTo>
                  <a:lnTo>
                    <a:pt x="1098050" y="530463"/>
                  </a:lnTo>
                  <a:close/>
                </a:path>
              </a:pathLst>
            </a:custGeom>
            <a:ln w="17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5967959" y="10092942"/>
            <a:ext cx="2252980" cy="10680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200" b="1" spc="-10" dirty="0">
                <a:latin typeface="Arial"/>
                <a:cs typeface="Arial"/>
              </a:rPr>
              <a:t>SEARCH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FOR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VIRUSES</a:t>
            </a:r>
            <a:endParaRPr sz="12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505"/>
              </a:spcBef>
            </a:pPr>
            <a:r>
              <a:rPr sz="1200" b="1" spc="-10" dirty="0">
                <a:latin typeface="Arial"/>
                <a:cs typeface="Arial"/>
              </a:rPr>
              <a:t>Scanning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the</a:t>
            </a:r>
            <a:r>
              <a:rPr sz="1200" b="1" spc="-7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files</a:t>
            </a:r>
            <a:r>
              <a:rPr sz="1200" b="1" spc="-6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produced</a:t>
            </a:r>
            <a:r>
              <a:rPr sz="1200" b="1" spc="-65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by </a:t>
            </a:r>
            <a:r>
              <a:rPr sz="1200" b="1" dirty="0">
                <a:latin typeface="Arial"/>
                <a:cs typeface="Arial"/>
              </a:rPr>
              <a:t>the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VIRTUS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(Viral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Transcript Usage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Sensor)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Virtus2 software.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8653271" y="10204446"/>
            <a:ext cx="5871845" cy="8568055"/>
            <a:chOff x="8653271" y="10204446"/>
            <a:chExt cx="5871845" cy="8568055"/>
          </a:xfrm>
        </p:grpSpPr>
        <p:pic>
          <p:nvPicPr>
            <p:cNvPr id="63" name="object 6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653271" y="10204446"/>
              <a:ext cx="947685" cy="947677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034771" y="17281723"/>
              <a:ext cx="1490104" cy="1490400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1284457" y="15005557"/>
              <a:ext cx="1905000" cy="1880870"/>
            </a:xfrm>
            <a:custGeom>
              <a:avLst/>
              <a:gdLst/>
              <a:ahLst/>
              <a:cxnLst/>
              <a:rect l="l" t="t" r="r" b="b"/>
              <a:pathLst>
                <a:path w="1905000" h="1880869">
                  <a:moveTo>
                    <a:pt x="1904666" y="128"/>
                  </a:moveTo>
                  <a:lnTo>
                    <a:pt x="-285" y="128"/>
                  </a:lnTo>
                  <a:lnTo>
                    <a:pt x="-285" y="1880697"/>
                  </a:lnTo>
                  <a:lnTo>
                    <a:pt x="1904666" y="1880697"/>
                  </a:lnTo>
                  <a:lnTo>
                    <a:pt x="1904666" y="1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1284457" y="15005557"/>
              <a:ext cx="1905000" cy="1880870"/>
            </a:xfrm>
            <a:custGeom>
              <a:avLst/>
              <a:gdLst/>
              <a:ahLst/>
              <a:cxnLst/>
              <a:rect l="l" t="t" r="r" b="b"/>
              <a:pathLst>
                <a:path w="1905000" h="1880869">
                  <a:moveTo>
                    <a:pt x="-285" y="1880697"/>
                  </a:moveTo>
                  <a:lnTo>
                    <a:pt x="1904666" y="1880697"/>
                  </a:lnTo>
                  <a:lnTo>
                    <a:pt x="1904666" y="128"/>
                  </a:lnTo>
                  <a:lnTo>
                    <a:pt x="-285" y="128"/>
                  </a:lnTo>
                  <a:lnTo>
                    <a:pt x="-285" y="1880697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239499" y="14338953"/>
              <a:ext cx="2171360" cy="217003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0078084" y="5571095"/>
            <a:ext cx="4503420" cy="4737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" marR="33655" algn="just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Arial MT"/>
                <a:cs typeface="Arial MT"/>
              </a:rPr>
              <a:t>Other</a:t>
            </a:r>
            <a:r>
              <a:rPr sz="1550" spc="48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viruses</a:t>
            </a:r>
            <a:r>
              <a:rPr sz="1550" spc="49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belonging</a:t>
            </a:r>
            <a:r>
              <a:rPr sz="1550" spc="49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to</a:t>
            </a:r>
            <a:r>
              <a:rPr sz="1550" spc="47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different</a:t>
            </a:r>
            <a:r>
              <a:rPr sz="1550" spc="484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families</a:t>
            </a:r>
            <a:r>
              <a:rPr sz="1550" spc="490" dirty="0">
                <a:latin typeface="Arial MT"/>
                <a:cs typeface="Arial MT"/>
              </a:rPr>
              <a:t> </a:t>
            </a:r>
            <a:r>
              <a:rPr sz="1550" spc="-25" dirty="0">
                <a:latin typeface="Arial MT"/>
                <a:cs typeface="Arial MT"/>
              </a:rPr>
              <a:t>of </a:t>
            </a:r>
            <a:r>
              <a:rPr sz="1550" dirty="0">
                <a:latin typeface="Arial MT"/>
                <a:cs typeface="Arial MT"/>
              </a:rPr>
              <a:t>interest</a:t>
            </a:r>
            <a:r>
              <a:rPr sz="1550" spc="5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were</a:t>
            </a:r>
            <a:r>
              <a:rPr sz="1550" spc="5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also</a:t>
            </a:r>
            <a:r>
              <a:rPr sz="1550" spc="4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found,</a:t>
            </a:r>
            <a:r>
              <a:rPr sz="1550" spc="4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such</a:t>
            </a:r>
            <a:r>
              <a:rPr sz="1550" spc="4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as:</a:t>
            </a:r>
            <a:r>
              <a:rPr sz="1550" spc="45" dirty="0">
                <a:latin typeface="Arial MT"/>
                <a:cs typeface="Arial MT"/>
              </a:rPr>
              <a:t>  </a:t>
            </a:r>
            <a:r>
              <a:rPr sz="1550" spc="-10" dirty="0">
                <a:latin typeface="Arial MT"/>
                <a:cs typeface="Arial MT"/>
              </a:rPr>
              <a:t>Poxviridae, </a:t>
            </a:r>
            <a:r>
              <a:rPr sz="1550" dirty="0">
                <a:latin typeface="Arial MT"/>
                <a:cs typeface="Arial MT"/>
              </a:rPr>
              <a:t>Orthoherpesviridae,</a:t>
            </a:r>
            <a:r>
              <a:rPr sz="1550" spc="17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Adenoviridae,</a:t>
            </a:r>
            <a:r>
              <a:rPr sz="1550" spc="175" dirty="0">
                <a:latin typeface="Arial MT"/>
                <a:cs typeface="Arial MT"/>
              </a:rPr>
              <a:t>  </a:t>
            </a:r>
            <a:r>
              <a:rPr sz="1550" spc="-10" dirty="0">
                <a:latin typeface="Arial MT"/>
                <a:cs typeface="Arial MT"/>
              </a:rPr>
              <a:t>Retroviridae, </a:t>
            </a:r>
            <a:r>
              <a:rPr sz="1550" dirty="0">
                <a:latin typeface="Arial MT"/>
                <a:cs typeface="Arial MT"/>
              </a:rPr>
              <a:t>and</a:t>
            </a:r>
            <a:r>
              <a:rPr sz="1550" spc="4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Baculoviridae.</a:t>
            </a:r>
            <a:endParaRPr sz="1550">
              <a:latin typeface="Arial MT"/>
              <a:cs typeface="Arial MT"/>
            </a:endParaRPr>
          </a:p>
          <a:p>
            <a:pPr marL="12700" marR="5080" indent="426084" algn="just">
              <a:lnSpc>
                <a:spcPct val="102000"/>
              </a:lnSpc>
              <a:spcBef>
                <a:spcPts val="1210"/>
              </a:spcBef>
            </a:pPr>
            <a:r>
              <a:rPr sz="1550" dirty="0">
                <a:latin typeface="Arial MT"/>
                <a:cs typeface="Arial MT"/>
              </a:rPr>
              <a:t>The</a:t>
            </a:r>
            <a:r>
              <a:rPr sz="1550" spc="3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Herpesviridae</a:t>
            </a:r>
            <a:r>
              <a:rPr sz="1550" spc="30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family</a:t>
            </a:r>
            <a:r>
              <a:rPr sz="1550" spc="28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(DNA</a:t>
            </a:r>
            <a:r>
              <a:rPr sz="1550" spc="21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viruses)</a:t>
            </a:r>
            <a:r>
              <a:rPr sz="1550" spc="305" dirty="0">
                <a:latin typeface="Arial MT"/>
                <a:cs typeface="Arial MT"/>
              </a:rPr>
              <a:t> </a:t>
            </a:r>
            <a:r>
              <a:rPr sz="1550" spc="-25" dirty="0">
                <a:latin typeface="Arial MT"/>
                <a:cs typeface="Arial MT"/>
              </a:rPr>
              <a:t>has </a:t>
            </a:r>
            <a:r>
              <a:rPr sz="1550" dirty="0">
                <a:latin typeface="Arial MT"/>
                <a:cs typeface="Arial MT"/>
              </a:rPr>
              <a:t>been</a:t>
            </a:r>
            <a:r>
              <a:rPr sz="1550" spc="9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associated</a:t>
            </a:r>
            <a:r>
              <a:rPr sz="1550" spc="10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with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infections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in</a:t>
            </a:r>
            <a:r>
              <a:rPr sz="1550" spc="9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wide</a:t>
            </a:r>
            <a:r>
              <a:rPr sz="1550" spc="9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range</a:t>
            </a:r>
            <a:r>
              <a:rPr sz="1550" spc="95" dirty="0">
                <a:latin typeface="Arial MT"/>
                <a:cs typeface="Arial MT"/>
              </a:rPr>
              <a:t> </a:t>
            </a:r>
            <a:r>
              <a:rPr sz="1550" spc="-25" dirty="0">
                <a:latin typeface="Arial MT"/>
                <a:cs typeface="Arial MT"/>
              </a:rPr>
              <a:t>of </a:t>
            </a:r>
            <a:r>
              <a:rPr sz="1550" dirty="0">
                <a:latin typeface="Arial MT"/>
                <a:cs typeface="Arial MT"/>
              </a:rPr>
              <a:t>animal</a:t>
            </a:r>
            <a:r>
              <a:rPr sz="1550" spc="11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species</a:t>
            </a:r>
            <a:r>
              <a:rPr sz="1550" spc="12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and</a:t>
            </a:r>
            <a:r>
              <a:rPr sz="1550" spc="11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in</a:t>
            </a:r>
            <a:r>
              <a:rPr sz="1550" spc="114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humans</a:t>
            </a:r>
            <a:r>
              <a:rPr sz="1550" spc="114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(Carter</a:t>
            </a:r>
            <a:r>
              <a:rPr sz="1550" spc="12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et</a:t>
            </a:r>
            <a:r>
              <a:rPr sz="1550" spc="105" dirty="0">
                <a:latin typeface="Arial MT"/>
                <a:cs typeface="Arial MT"/>
              </a:rPr>
              <a:t>  </a:t>
            </a:r>
            <a:r>
              <a:rPr sz="1550" spc="-20" dirty="0">
                <a:latin typeface="Arial MT"/>
                <a:cs typeface="Arial MT"/>
              </a:rPr>
              <a:t>al., </a:t>
            </a:r>
            <a:r>
              <a:rPr sz="1550" dirty="0">
                <a:latin typeface="Arial MT"/>
                <a:cs typeface="Arial MT"/>
              </a:rPr>
              <a:t>2006;</a:t>
            </a:r>
            <a:r>
              <a:rPr sz="1550" spc="434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Sehrawat</a:t>
            </a:r>
            <a:r>
              <a:rPr sz="1550" spc="4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et</a:t>
            </a:r>
            <a:r>
              <a:rPr sz="1550" spc="45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al.,</a:t>
            </a:r>
            <a:r>
              <a:rPr sz="1550" spc="43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2018).</a:t>
            </a:r>
            <a:r>
              <a:rPr sz="1550" spc="434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Studies</a:t>
            </a:r>
            <a:r>
              <a:rPr sz="1550" spc="45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on</a:t>
            </a:r>
            <a:r>
              <a:rPr sz="1550" spc="434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avian </a:t>
            </a:r>
            <a:r>
              <a:rPr sz="1550" dirty="0">
                <a:latin typeface="Arial MT"/>
                <a:cs typeface="Arial MT"/>
              </a:rPr>
              <a:t>viruses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are</a:t>
            </a:r>
            <a:r>
              <a:rPr sz="1550" spc="10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particularly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important</a:t>
            </a:r>
            <a:r>
              <a:rPr sz="1550" spc="114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for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public</a:t>
            </a:r>
            <a:r>
              <a:rPr sz="1550" spc="11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health, </a:t>
            </a:r>
            <a:r>
              <a:rPr sz="1550" dirty="0">
                <a:latin typeface="Arial MT"/>
                <a:cs typeface="Arial MT"/>
              </a:rPr>
              <a:t>as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these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viruses</a:t>
            </a:r>
            <a:r>
              <a:rPr sz="1550" spc="12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primarily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host</a:t>
            </a:r>
            <a:r>
              <a:rPr sz="1550" spc="1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in</a:t>
            </a:r>
            <a:r>
              <a:rPr sz="1550" spc="10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poultry,</a:t>
            </a:r>
            <a:r>
              <a:rPr sz="1550" spc="14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which</a:t>
            </a:r>
            <a:r>
              <a:rPr sz="1550" spc="135" dirty="0">
                <a:latin typeface="Arial MT"/>
                <a:cs typeface="Arial MT"/>
              </a:rPr>
              <a:t> </a:t>
            </a:r>
            <a:r>
              <a:rPr sz="1550" spc="-25" dirty="0">
                <a:latin typeface="Arial MT"/>
                <a:cs typeface="Arial MT"/>
              </a:rPr>
              <a:t>is </a:t>
            </a:r>
            <a:r>
              <a:rPr sz="1550" dirty="0">
                <a:latin typeface="Arial MT"/>
                <a:cs typeface="Arial MT"/>
              </a:rPr>
              <a:t>theoretically</a:t>
            </a:r>
            <a:r>
              <a:rPr sz="1550" spc="16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subject</a:t>
            </a:r>
            <a:r>
              <a:rPr sz="1550" spc="16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to</a:t>
            </a:r>
            <a:r>
              <a:rPr sz="1550" spc="16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potential</a:t>
            </a:r>
            <a:r>
              <a:rPr sz="1550" spc="16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viral</a:t>
            </a:r>
            <a:r>
              <a:rPr sz="1550" spc="165" dirty="0">
                <a:latin typeface="Arial MT"/>
                <a:cs typeface="Arial MT"/>
              </a:rPr>
              <a:t>  </a:t>
            </a:r>
            <a:r>
              <a:rPr sz="1550" spc="-10" dirty="0">
                <a:latin typeface="Arial MT"/>
                <a:cs typeface="Arial MT"/>
              </a:rPr>
              <a:t>spillover </a:t>
            </a:r>
            <a:r>
              <a:rPr sz="1550" dirty="0">
                <a:latin typeface="Arial MT"/>
                <a:cs typeface="Arial MT"/>
              </a:rPr>
              <a:t>processes</a:t>
            </a:r>
            <a:r>
              <a:rPr sz="1550" spc="3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and</a:t>
            </a:r>
            <a:r>
              <a:rPr sz="1550" spc="33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outbreaks</a:t>
            </a:r>
            <a:r>
              <a:rPr sz="1550" spc="35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of</a:t>
            </a:r>
            <a:r>
              <a:rPr sz="1550" spc="33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infection</a:t>
            </a:r>
            <a:r>
              <a:rPr sz="1550" spc="3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in</a:t>
            </a:r>
            <a:r>
              <a:rPr sz="1550" spc="33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humans </a:t>
            </a:r>
            <a:r>
              <a:rPr sz="1550" dirty="0">
                <a:latin typeface="Arial MT"/>
                <a:cs typeface="Arial MT"/>
              </a:rPr>
              <a:t>(Thomas,</a:t>
            </a:r>
            <a:r>
              <a:rPr sz="1550" spc="254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N.</a:t>
            </a:r>
            <a:r>
              <a:rPr sz="1550" spc="229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J.,</a:t>
            </a:r>
            <a:r>
              <a:rPr sz="1550" spc="2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Hunter,</a:t>
            </a:r>
            <a:r>
              <a:rPr sz="1550" spc="254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D.</a:t>
            </a:r>
            <a:r>
              <a:rPr sz="1550" spc="25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B.,</a:t>
            </a:r>
            <a:r>
              <a:rPr sz="1550" spc="25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&amp;</a:t>
            </a:r>
            <a:r>
              <a:rPr sz="1550" spc="2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Atkinson,</a:t>
            </a:r>
            <a:r>
              <a:rPr sz="1550" spc="26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C.</a:t>
            </a:r>
            <a:r>
              <a:rPr sz="1550" spc="250" dirty="0">
                <a:latin typeface="Arial MT"/>
                <a:cs typeface="Arial MT"/>
              </a:rPr>
              <a:t> </a:t>
            </a:r>
            <a:r>
              <a:rPr sz="1550" spc="-25" dirty="0">
                <a:latin typeface="Arial MT"/>
                <a:cs typeface="Arial MT"/>
              </a:rPr>
              <a:t>T., </a:t>
            </a:r>
            <a:r>
              <a:rPr sz="1550" dirty="0">
                <a:latin typeface="Arial MT"/>
                <a:cs typeface="Arial MT"/>
              </a:rPr>
              <a:t>2020).</a:t>
            </a:r>
            <a:r>
              <a:rPr sz="1550" spc="28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Similarly,</a:t>
            </a:r>
            <a:r>
              <a:rPr sz="1550" spc="30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bovine</a:t>
            </a:r>
            <a:r>
              <a:rPr sz="1550" spc="29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infections</a:t>
            </a:r>
            <a:r>
              <a:rPr sz="1550" spc="29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can</a:t>
            </a:r>
            <a:r>
              <a:rPr sz="1550" spc="285" dirty="0">
                <a:latin typeface="Arial MT"/>
                <a:cs typeface="Arial MT"/>
              </a:rPr>
              <a:t>  </a:t>
            </a:r>
            <a:r>
              <a:rPr sz="1550" spc="-20" dirty="0">
                <a:latin typeface="Arial MT"/>
                <a:cs typeface="Arial MT"/>
              </a:rPr>
              <a:t>have </a:t>
            </a:r>
            <a:r>
              <a:rPr sz="1550" dirty="0">
                <a:latin typeface="Arial MT"/>
                <a:cs typeface="Arial MT"/>
              </a:rPr>
              <a:t>negative</a:t>
            </a:r>
            <a:r>
              <a:rPr sz="1550" spc="3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impacts</a:t>
            </a:r>
            <a:r>
              <a:rPr sz="1550" spc="3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on</a:t>
            </a:r>
            <a:r>
              <a:rPr sz="1550" spc="32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protein</a:t>
            </a:r>
            <a:r>
              <a:rPr sz="1550" spc="32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and</a:t>
            </a:r>
            <a:r>
              <a:rPr sz="1550" spc="31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milk</a:t>
            </a:r>
            <a:r>
              <a:rPr sz="1550" spc="32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production </a:t>
            </a:r>
            <a:r>
              <a:rPr sz="1550" dirty="0">
                <a:latin typeface="Arial MT"/>
                <a:cs typeface="Arial MT"/>
              </a:rPr>
              <a:t>in</a:t>
            </a:r>
            <a:r>
              <a:rPr sz="1550" spc="16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Brazil</a:t>
            </a:r>
            <a:r>
              <a:rPr sz="1550" spc="17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(Brito</a:t>
            </a:r>
            <a:r>
              <a:rPr sz="1550" spc="17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et</a:t>
            </a:r>
            <a:r>
              <a:rPr sz="1550" spc="17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al.,</a:t>
            </a:r>
            <a:r>
              <a:rPr sz="1550" spc="165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2010),</a:t>
            </a:r>
            <a:r>
              <a:rPr sz="1550" spc="160" dirty="0">
                <a:latin typeface="Arial MT"/>
                <a:cs typeface="Arial MT"/>
              </a:rPr>
              <a:t>  </a:t>
            </a:r>
            <a:r>
              <a:rPr sz="1550" dirty="0">
                <a:latin typeface="Arial MT"/>
                <a:cs typeface="Arial MT"/>
              </a:rPr>
              <a:t>highlighting</a:t>
            </a:r>
            <a:r>
              <a:rPr sz="1550" spc="170" dirty="0">
                <a:latin typeface="Arial MT"/>
                <a:cs typeface="Arial MT"/>
              </a:rPr>
              <a:t>  </a:t>
            </a:r>
            <a:r>
              <a:rPr sz="1550" spc="-25" dirty="0">
                <a:latin typeface="Arial MT"/>
                <a:cs typeface="Arial MT"/>
              </a:rPr>
              <a:t>the </a:t>
            </a:r>
            <a:r>
              <a:rPr sz="1550" dirty="0">
                <a:latin typeface="Arial MT"/>
                <a:cs typeface="Arial MT"/>
              </a:rPr>
              <a:t>importance</a:t>
            </a:r>
            <a:r>
              <a:rPr sz="1550" spc="31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of</a:t>
            </a:r>
            <a:r>
              <a:rPr sz="1550" spc="30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obtaining</a:t>
            </a:r>
            <a:r>
              <a:rPr sz="1550" spc="32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data</a:t>
            </a:r>
            <a:r>
              <a:rPr sz="1550" spc="31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on</a:t>
            </a:r>
            <a:r>
              <a:rPr sz="1550" spc="29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viruses</a:t>
            </a:r>
            <a:r>
              <a:rPr sz="1550" spc="30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that</a:t>
            </a:r>
            <a:r>
              <a:rPr sz="1550" spc="295" dirty="0">
                <a:latin typeface="Arial MT"/>
                <a:cs typeface="Arial MT"/>
              </a:rPr>
              <a:t> </a:t>
            </a:r>
            <a:r>
              <a:rPr sz="1550" spc="-25" dirty="0">
                <a:latin typeface="Arial MT"/>
                <a:cs typeface="Arial MT"/>
              </a:rPr>
              <a:t>are </a:t>
            </a:r>
            <a:r>
              <a:rPr sz="1550" dirty="0">
                <a:latin typeface="Arial MT"/>
                <a:cs typeface="Arial MT"/>
              </a:rPr>
              <a:t>circulating</a:t>
            </a:r>
            <a:r>
              <a:rPr sz="1550" spc="30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"naturally"</a:t>
            </a:r>
            <a:r>
              <a:rPr sz="1550" spc="31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in</a:t>
            </a:r>
            <a:r>
              <a:rPr sz="1550" spc="27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coastal</a:t>
            </a:r>
            <a:r>
              <a:rPr sz="1550" spc="30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regions</a:t>
            </a:r>
            <a:r>
              <a:rPr sz="1550" spc="30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of</a:t>
            </a:r>
            <a:r>
              <a:rPr sz="1550" spc="30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South America.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679</Words>
  <Application>Microsoft Office PowerPoint</Application>
  <PresentationFormat>Personalizar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Arial MT</vt:lpstr>
      <vt:lpstr>Calibri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>SILUBESA 2004</dc:subject>
  <dc:creator>Jussara Severo</dc:creator>
  <cp:lastModifiedBy>gabriellalopes3668@gmail.com</cp:lastModifiedBy>
  <cp:revision>1</cp:revision>
  <dcterms:created xsi:type="dcterms:W3CDTF">2024-10-17T18:04:00Z</dcterms:created>
  <dcterms:modified xsi:type="dcterms:W3CDTF">2024-10-17T18:04:55Z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2024-10-17T00:00:00Z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2024-10-17T00:00:00Z</vt:filetime>
  </property>
  <property fmtid="{D5CDD505-2E9C-101B-9397-08002B2CF9AE}" pid="5" name="Producer">
    <vt:lpwstr>Microsoft® PowerPoint® para Microsoft 365</vt:lpwstr>
  </property>
</Properties>
</file>