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4290000" cy="41910000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200">
          <p15:clr>
            <a:srgbClr val="A4A3A4"/>
          </p15:clr>
        </p15:guide>
        <p15:guide id="2" pos="10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900098"/>
    <a:srgbClr val="BE0FD4"/>
    <a:srgbClr val="B87B00"/>
    <a:srgbClr val="663300"/>
    <a:srgbClr val="FF33CC"/>
    <a:srgbClr val="FF9900"/>
    <a:srgbClr val="333399"/>
    <a:srgbClr val="00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BA024-67DE-4B16-8154-72DA528BD0CA}" v="44" dt="2024-08-18T01:36:0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081" autoAdjust="0"/>
  </p:normalViewPr>
  <p:slideViewPr>
    <p:cSldViewPr>
      <p:cViewPr>
        <p:scale>
          <a:sx n="35" d="100"/>
          <a:sy n="35" d="100"/>
        </p:scale>
        <p:origin x="1688" y="144"/>
      </p:cViewPr>
      <p:guideLst>
        <p:guide orient="horz" pos="13200"/>
        <p:guide pos="108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44700" y="677863"/>
            <a:ext cx="2768600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1750" y="13019088"/>
            <a:ext cx="29146500" cy="89836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43500" y="23749000"/>
            <a:ext cx="24003000" cy="10710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4433213" y="3724275"/>
            <a:ext cx="7286625" cy="33528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0163" y="3724275"/>
            <a:ext cx="21710650" cy="33528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8275" y="26930350"/>
            <a:ext cx="29146500" cy="8324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8275" y="17762538"/>
            <a:ext cx="29146500" cy="9167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0163" y="12104688"/>
            <a:ext cx="14498637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221200" y="12104688"/>
            <a:ext cx="14498638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77988"/>
            <a:ext cx="30861000" cy="6985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4500" y="9380538"/>
            <a:ext cx="15151100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14500" y="13290550"/>
            <a:ext cx="15151100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419638" y="9380538"/>
            <a:ext cx="15155862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419638" y="13290550"/>
            <a:ext cx="15155862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68463"/>
            <a:ext cx="11280775" cy="7100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06438" y="1668463"/>
            <a:ext cx="19169062" cy="3576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500" y="8769350"/>
            <a:ext cx="11280775" cy="2866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1475" y="29337000"/>
            <a:ext cx="20574000" cy="346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721475" y="3744913"/>
            <a:ext cx="20574000" cy="2514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21475" y="32800925"/>
            <a:ext cx="20574000" cy="4918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0163" y="3724275"/>
            <a:ext cx="29149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0163" y="12104688"/>
            <a:ext cx="29149675" cy="2514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7016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715750" y="38185725"/>
            <a:ext cx="108585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57291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2pPr>
      <a:lvl3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3pPr>
      <a:lvl4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4pPr>
      <a:lvl5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5pPr>
      <a:lvl6pPr marL="4572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6pPr>
      <a:lvl7pPr marL="9144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7pPr>
      <a:lvl8pPr marL="13716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8pPr>
      <a:lvl9pPr marL="18288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9pPr>
    </p:titleStyle>
    <p:bodyStyle>
      <a:lvl1pPr marL="2005013" indent="-2005013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8800">
          <a:solidFill>
            <a:schemeClr val="tx1"/>
          </a:solidFill>
          <a:latin typeface="+mn-lt"/>
          <a:ea typeface="+mn-ea"/>
          <a:cs typeface="+mn-cs"/>
        </a:defRPr>
      </a:lvl1pPr>
      <a:lvl2pPr marL="4348163" indent="-1670050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6300">
          <a:solidFill>
            <a:schemeClr val="tx1"/>
          </a:solidFill>
          <a:latin typeface="+mn-lt"/>
        </a:defRPr>
      </a:lvl2pPr>
      <a:lvl3pPr marL="6689725" indent="-1339850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</a:defRPr>
      </a:lvl3pPr>
      <a:lvl4pPr marL="9364663" indent="-1336675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</a:defRPr>
      </a:lvl4pPr>
      <a:lvl5pPr marL="12041188" indent="-1336675" algn="l" defTabSz="5349875" rtl="0" eaLnBrk="0" fontAlgn="base" hangingPunct="0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5pPr>
      <a:lvl6pPr marL="124983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6pPr>
      <a:lvl7pPr marL="129555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7pPr>
      <a:lvl8pPr marL="134127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8pPr>
      <a:lvl9pPr marL="138699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802223" y="11917728"/>
            <a:ext cx="10475375" cy="32424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0763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Subfield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: Area 02 -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Subfields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General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Genetics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Botany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Zoology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Physiology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Biochemistry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Biophysics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Immunology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Microbiology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Parasitology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defTabSz="1020763"/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ODS: ODS14, ODS15.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2592844" y="27585795"/>
            <a:ext cx="10294938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22701448" y="10479357"/>
            <a:ext cx="9867893" cy="112158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809477" y="15268334"/>
            <a:ext cx="10687049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534508" y="7000658"/>
            <a:ext cx="31829375" cy="245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defTabSz="692150"/>
            <a:endParaRPr lang="pt-BR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92150"/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Julia Gabriella Lopes da Silva (IFPA), Jhon Carlos do Nascimento Costa (PPBCM/IFPA); Flávia Ribeiro dos Santos (PPBCM/IFPA); Nara Gyzely de Morais Magalhães (PPBCM/IFPA), Cristovam Guerreiro Diniz</a:t>
            </a:r>
            <a:r>
              <a:rPr lang="pt-BR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(PPBCM/IFPA)</a:t>
            </a:r>
            <a:endParaRPr lang="pt-BR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92150"/>
            <a:r>
              <a:rPr lang="pt-B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: lopesjgs.julia@gmail.com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887413" y="10479357"/>
            <a:ext cx="10687050" cy="13173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THEMATIC AREA AND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-1" y="5313439"/>
            <a:ext cx="34290001" cy="212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918" tIns="45960" rIns="91918" bIns="45960">
            <a:spAutoFit/>
          </a:bodyPr>
          <a:lstStyle/>
          <a:p>
            <a:pPr defTabSz="692150">
              <a:spcBef>
                <a:spcPts val="1200"/>
              </a:spcBef>
            </a:pP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HEMATOLOGICAL CHARACTERIZATION OF </a:t>
            </a:r>
            <a:r>
              <a:rPr lang="pt-BR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Charadrius</a:t>
            </a: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collaris</a:t>
            </a: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 ON THE BRAGANTINA COAST: IMPLICATIONS FOR THE SPECIES’ HEALTH AND ECOLOGY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887412" y="16355785"/>
            <a:ext cx="10390185" cy="897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Plovers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Charadriidae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Collared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Plover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Charadrius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collaris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are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shorebirds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coastal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Bragantina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(Morrison &amp; Ross, 1989; Rodrigues, 2000;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Mma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2002; Rodrigues, 2007).</a:t>
            </a:r>
          </a:p>
          <a:p>
            <a:pPr algn="just" defTabSz="692150">
              <a:spcBef>
                <a:spcPct val="50000"/>
              </a:spcBef>
            </a:pP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Hematology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 for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reintroduction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(Vila, 2013).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hematological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cytometry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morphological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hematological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management.</a:t>
            </a:r>
            <a:endParaRPr lang="pt-PT" sz="3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2609034" y="33723065"/>
            <a:ext cx="10383837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7052634" y="1172020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2149473" y="10468969"/>
            <a:ext cx="9868361" cy="124030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METHODS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2819417" y="28618557"/>
            <a:ext cx="9963072" cy="493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86" tIns="41043" rIns="82086" bIns="41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absence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extreme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ranges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suggests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hematological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reflecting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indicated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favorable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hematological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longitudinal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a more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for a complete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adaptation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3" name="Text Box 2131"/>
          <p:cNvSpPr txBox="1">
            <a:spLocks noChangeArrowheads="1"/>
          </p:cNvSpPr>
          <p:nvPr/>
        </p:nvSpPr>
        <p:spPr bwMode="auto">
          <a:xfrm>
            <a:off x="22761434" y="19898499"/>
            <a:ext cx="10079038" cy="76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individuals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showed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27.4 ± 1.14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beak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length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1.45 ± 0.04 cm, a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tarsus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length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2.90 ± 0.35 cm, a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wing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length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13.21 ± 0.34 cm,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8th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length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7.31 ± 0.14 cm.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birds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displayed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reproductive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plumage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only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showed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molting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pt-BR" altLang="pt-BR" sz="35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pt-BR" altLang="pt-BR" sz="35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algn="just" eaLnBrk="1" hangingPunct="1"/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Additionally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erythrocyte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94.405 ± 27.453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/0.05µL. The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agranular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leukocyte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9.613 ± 5.753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/0.05µL,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granular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leukocyte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2.263 ± 734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/0.05µL. The total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blood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erythrocytes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leukocytes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104.685 ± 35.214 </a:t>
            </a:r>
            <a:r>
              <a:rPr lang="pt-BR" altLang="pt-BR" sz="35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cells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/0.05µL (</a:t>
            </a:r>
            <a:r>
              <a:rPr lang="pt-BR" altLang="pt-BR" sz="35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pt-BR" altLang="pt-BR" sz="35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4" y="37783248"/>
            <a:ext cx="9467420" cy="2463722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A596F50-64F0-486B-8F90-87DFB16887FC}"/>
              </a:ext>
            </a:extLst>
          </p:cNvPr>
          <p:cNvGrpSpPr/>
          <p:nvPr/>
        </p:nvGrpSpPr>
        <p:grpSpPr>
          <a:xfrm>
            <a:off x="11924313" y="12009008"/>
            <a:ext cx="9802887" cy="7851022"/>
            <a:chOff x="11924062" y="12208273"/>
            <a:chExt cx="9802887" cy="785102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9328644-0316-5ECF-8228-A6F85649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2208273"/>
              <a:ext cx="8740082" cy="241070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0E4C25F-4444-5594-D128-0726A09F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512" y="12234654"/>
              <a:ext cx="830923" cy="247438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33688B0-33B5-288D-06F1-EBE0E0675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4915004"/>
              <a:ext cx="8749537" cy="2413311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8C3859B-73FF-78A7-E7B1-D8AA1BDF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062" y="14664918"/>
              <a:ext cx="831822" cy="2711123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E059489-E9F2-2F8C-8F9E-EDBFDB20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062" y="17348172"/>
              <a:ext cx="831822" cy="2711123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DB5A901-AC91-E9F9-84D0-B36387BD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7645927"/>
              <a:ext cx="8749536" cy="2413311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B54997C-388D-4BA4-A9C2-8BE0438C79CB}"/>
                </a:ext>
              </a:extLst>
            </p:cNvPr>
            <p:cNvSpPr txBox="1"/>
            <p:nvPr/>
          </p:nvSpPr>
          <p:spPr>
            <a:xfrm>
              <a:off x="13079214" y="12764434"/>
              <a:ext cx="70492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Collection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five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individuals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Charadrius</a:t>
              </a:r>
              <a:r>
                <a:rPr lang="pt-BR" sz="35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collaris</a:t>
              </a:r>
              <a:endParaRPr lang="pt-BR" sz="35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1C66E3C-5D78-4C0D-8583-62F96A5FE3F3}"/>
                </a:ext>
              </a:extLst>
            </p:cNvPr>
            <p:cNvSpPr txBox="1"/>
            <p:nvPr/>
          </p:nvSpPr>
          <p:spPr>
            <a:xfrm>
              <a:off x="13149018" y="15449343"/>
              <a:ext cx="69096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Blood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collection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preparation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obtained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samples.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26B6336-A63E-490B-85C8-90D2F4F54CDD}"/>
                </a:ext>
              </a:extLst>
            </p:cNvPr>
            <p:cNvSpPr txBox="1"/>
            <p:nvPr/>
          </p:nvSpPr>
          <p:spPr>
            <a:xfrm>
              <a:off x="13143061" y="17946557"/>
              <a:ext cx="6429573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Samples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processed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CytoFlex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flow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cytometer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pt-BR" sz="3500" dirty="0" err="1">
                  <a:latin typeface="Arial" panose="020B0604020202020204" pitchFamily="34" charset="0"/>
                  <a:cs typeface="Arial" panose="020B0604020202020204" pitchFamily="34" charset="0"/>
                </a:rPr>
                <a:t>Beckman</a:t>
              </a:r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 Coulter, Inc.).</a:t>
              </a:r>
            </a:p>
          </p:txBody>
        </p:sp>
      </p:grp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78B0F4F7-08CE-4285-8D7B-3218BC8665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541" y="15235598"/>
            <a:ext cx="1594757" cy="1594757"/>
          </a:xfrm>
          <a:prstGeom prst="rect">
            <a:avLst/>
          </a:prstGeom>
        </p:spPr>
      </p:pic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7E09BB5E-F797-4D3E-A910-D083D17D413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259" y="12291644"/>
            <a:ext cx="1976181" cy="1976181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149F123F-177C-4E81-9C1A-85A59DF97F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75" y="17723579"/>
            <a:ext cx="1605566" cy="160556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5243068-EE03-4E7B-916B-99D2D2869E8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3244"/>
          <a:stretch/>
        </p:blipFill>
        <p:spPr>
          <a:xfrm>
            <a:off x="1314528" y="26091944"/>
            <a:ext cx="9450767" cy="6724977"/>
          </a:xfrm>
          <a:prstGeom prst="rect">
            <a:avLst/>
          </a:prstGeom>
        </p:spPr>
      </p:pic>
      <p:sp>
        <p:nvSpPr>
          <p:cNvPr id="46" name="Text Box 3930">
            <a:extLst>
              <a:ext uri="{FF2B5EF4-FFF2-40B4-BE49-F238E27FC236}">
                <a16:creationId xmlns:a16="http://schemas.microsoft.com/office/drawing/2014/main" id="{751D611F-B000-47F9-B2C3-21FF6C96C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29" y="32951872"/>
            <a:ext cx="9963072" cy="5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Figure 1 –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Collared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Plover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9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Charadrius</a:t>
            </a:r>
            <a:r>
              <a:rPr lang="pt-BR" sz="29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collaris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55" name="Text Box 3930">
            <a:extLst>
              <a:ext uri="{FF2B5EF4-FFF2-40B4-BE49-F238E27FC236}">
                <a16:creationId xmlns:a16="http://schemas.microsoft.com/office/drawing/2014/main" id="{47EBAE7F-A2A5-4967-BE78-2AB6D140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448" y="19114873"/>
            <a:ext cx="9963072" cy="5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– </a:t>
            </a: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Summary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blood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Text Box 3930">
            <a:extLst>
              <a:ext uri="{FF2B5EF4-FFF2-40B4-BE49-F238E27FC236}">
                <a16:creationId xmlns:a16="http://schemas.microsoft.com/office/drawing/2014/main" id="{5AD54441-0C9C-4AA8-A35D-56D7CFB0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9473" y="29087220"/>
            <a:ext cx="9963072" cy="38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Figure 2 –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cytometry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CytExpert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2.4 (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Beckman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Coulter, Inc.),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showing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Charadrius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collaris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. FSC (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Area)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X-axis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SSC (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Area)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Y-axis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defTabSz="968375">
              <a:spcBef>
                <a:spcPct val="50000"/>
              </a:spcBef>
            </a:pP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4" name="Text Box 3930">
            <a:extLst>
              <a:ext uri="{FF2B5EF4-FFF2-40B4-BE49-F238E27FC236}">
                <a16:creationId xmlns:a16="http://schemas.microsoft.com/office/drawing/2014/main" id="{0531893F-6C73-40DA-9A57-83BF4DA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448" y="15554400"/>
            <a:ext cx="9963072" cy="9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1 –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Morphometric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molting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plumage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3" name="Imagem 42" descr="Uma imagem contendo Diagrama&#10;&#10;Descrição gerada automaticamente">
            <a:extLst>
              <a:ext uri="{FF2B5EF4-FFF2-40B4-BE49-F238E27FC236}">
                <a16:creationId xmlns:a16="http://schemas.microsoft.com/office/drawing/2014/main" id="{A8D9B06F-EBD7-40F3-8952-7269E52C504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650" y="247867"/>
            <a:ext cx="4776064" cy="4776064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A91FBE1-B189-4FF9-8297-BC5D3B38D0E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472" y="37620360"/>
            <a:ext cx="2953103" cy="3425657"/>
          </a:xfrm>
          <a:prstGeom prst="rect">
            <a:avLst/>
          </a:prstGeom>
        </p:spPr>
      </p:pic>
      <p:pic>
        <p:nvPicPr>
          <p:cNvPr id="61" name="Imagem 60" descr="Uma imagem contendo Ícone&#10;&#10;Descrição gerada automaticamente">
            <a:extLst>
              <a:ext uri="{FF2B5EF4-FFF2-40B4-BE49-F238E27FC236}">
                <a16:creationId xmlns:a16="http://schemas.microsoft.com/office/drawing/2014/main" id="{364B9114-E556-4F98-9EC9-4261D2EDD3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072" y="37625650"/>
            <a:ext cx="2953103" cy="3420367"/>
          </a:xfrm>
          <a:prstGeom prst="rect">
            <a:avLst/>
          </a:prstGeom>
        </p:spPr>
      </p:pic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B9DDA4D-5861-409B-8B3E-5CD618FA7BA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594" y="34730724"/>
            <a:ext cx="2595600" cy="25956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3B8AFB6-54B5-4C3C-8871-E23FA822FC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b="5403"/>
          <a:stretch/>
        </p:blipFill>
        <p:spPr>
          <a:xfrm>
            <a:off x="11780784" y="20422473"/>
            <a:ext cx="10237591" cy="8576143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A023B9-6F6A-26B8-3386-4ECC9F7E4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58214"/>
              </p:ext>
            </p:extLst>
          </p:nvPr>
        </p:nvGraphicFramePr>
        <p:xfrm>
          <a:off x="22701449" y="11679439"/>
          <a:ext cx="1024246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080">
                  <a:extLst>
                    <a:ext uri="{9D8B030D-6E8A-4147-A177-3AD203B41FA5}">
                      <a16:colId xmlns:a16="http://schemas.microsoft.com/office/drawing/2014/main" val="174319305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71315938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38417163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941842519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38526597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394664990"/>
                    </a:ext>
                  </a:extLst>
                </a:gridCol>
                <a:gridCol w="2909487">
                  <a:extLst>
                    <a:ext uri="{9D8B030D-6E8A-4147-A177-3AD203B41FA5}">
                      <a16:colId xmlns:a16="http://schemas.microsoft.com/office/drawing/2014/main" val="3325611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fr-FR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b="1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CA" sz="2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± Standard </a:t>
                      </a:r>
                      <a:r>
                        <a:rPr lang="fr-CA" sz="2200" b="1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Deviation</a:t>
                      </a:r>
                      <a:endParaRPr lang="fr-CA" sz="2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1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Weight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27.4 ± 1.14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49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Beak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1.45 ± 0.04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Tarsus (cm)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2.90 ± 0.35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9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wing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13.21 ± 0.34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8th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7.31 ± 0.14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Active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molting</a:t>
                      </a:r>
                      <a:endParaRPr lang="fr-CA" sz="2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4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Reproductive plumage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74110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A8F193C-A78D-A844-09BD-EEC83D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61537"/>
              </p:ext>
            </p:extLst>
          </p:nvPr>
        </p:nvGraphicFramePr>
        <p:xfrm>
          <a:off x="22746753" y="16598555"/>
          <a:ext cx="998084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1743193052"/>
                    </a:ext>
                  </a:extLst>
                </a:gridCol>
                <a:gridCol w="4011930">
                  <a:extLst>
                    <a:ext uri="{9D8B030D-6E8A-4147-A177-3AD203B41FA5}">
                      <a16:colId xmlns:a16="http://schemas.microsoft.com/office/drawing/2014/main" val="2713159384"/>
                    </a:ext>
                  </a:extLst>
                </a:gridCol>
                <a:gridCol w="2909487">
                  <a:extLst>
                    <a:ext uri="{9D8B030D-6E8A-4147-A177-3AD203B41FA5}">
                      <a16:colId xmlns:a16="http://schemas.microsoft.com/office/drawing/2014/main" val="3325611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fr-FR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b="1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CA" sz="2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± Standard </a:t>
                      </a:r>
                      <a:r>
                        <a:rPr lang="fr-CA" sz="2200" b="1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Deviation</a:t>
                      </a:r>
                      <a:endParaRPr lang="fr-CA" sz="2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Variation Range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1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Erythrocytes</a:t>
                      </a:r>
                      <a:endParaRPr lang="fr-CA" sz="2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94.405 ± 27.453 </a:t>
                      </a:r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cells</a:t>
                      </a: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/0.05µL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61.923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Agranular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leukocytes</a:t>
                      </a:r>
                      <a:endParaRPr lang="fr-CA" sz="2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9.613 ± 5.753 </a:t>
                      </a:r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cells</a:t>
                      </a: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/0.05µL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03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Granular</a:t>
                      </a: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leukocytes</a:t>
                      </a:r>
                      <a:endParaRPr lang="fr-CA" sz="2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2.263 ± 734 </a:t>
                      </a:r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cells</a:t>
                      </a: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/0.05µL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07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fr-CA" sz="22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cells</a:t>
                      </a:r>
                      <a:endParaRPr lang="fr-CA" sz="2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104.685 ± 35.214 </a:t>
                      </a:r>
                      <a:r>
                        <a:rPr lang="fr-FR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cells</a:t>
                      </a:r>
                      <a:r>
                        <a:rPr lang="fr-FR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/0.05µL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383173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F1DAA679-BEB4-8F42-4755-D172EDE2F1E7}"/>
              </a:ext>
            </a:extLst>
          </p:cNvPr>
          <p:cNvSpPr txBox="1"/>
          <p:nvPr/>
        </p:nvSpPr>
        <p:spPr>
          <a:xfrm>
            <a:off x="7407442" y="20735872"/>
            <a:ext cx="1792705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E0E0E"/>
                </a:solidFill>
                <a:effectLst/>
                <a:latin typeface=".SF NS"/>
              </a:rPr>
              <a:t>Total </a:t>
            </a:r>
            <a:r>
              <a:rPr lang="fr-CA" dirty="0" err="1">
                <a:solidFill>
                  <a:srgbClr val="0E0E0E"/>
                </a:solidFill>
                <a:effectLst/>
                <a:latin typeface=".SF NS"/>
              </a:rPr>
              <a:t>cells</a:t>
            </a:r>
            <a:endParaRPr lang="fr-CA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61927</TotalTime>
  <Words>708</Words>
  <Application>Microsoft Macintosh PowerPoint</Application>
  <PresentationFormat>Personnalisé</PresentationFormat>
  <Paragraphs>97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.SF NS</vt:lpstr>
      <vt:lpstr>Arial</vt:lpstr>
      <vt:lpstr>Calibri</vt:lpstr>
      <vt:lpstr>tahoma, verdana, arial</vt:lpstr>
      <vt:lpstr>Times New Roman</vt:lpstr>
      <vt:lpstr>Estrutura padrão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Patrick Pereira, Dr</cp:lastModifiedBy>
  <cp:revision>483</cp:revision>
  <cp:lastPrinted>2024-06-05T18:48:43Z</cp:lastPrinted>
  <dcterms:created xsi:type="dcterms:W3CDTF">2003-06-01T18:10:39Z</dcterms:created>
  <dcterms:modified xsi:type="dcterms:W3CDTF">2024-10-11T13:34:42Z</dcterms:modified>
</cp:coreProperties>
</file>