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a.campos.freire@outlook.com" initials="i" lastIdx="1" clrIdx="0">
    <p:extLst>
      <p:ext uri="{19B8F6BF-5375-455C-9EA6-DF929625EA0E}">
        <p15:presenceInfo xmlns:p15="http://schemas.microsoft.com/office/powerpoint/2012/main" userId="f29ae416ac7417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FB7"/>
    <a:srgbClr val="FDA190"/>
    <a:srgbClr val="BDE6A9"/>
    <a:srgbClr val="C2D6D6"/>
    <a:srgbClr val="D9F4FA"/>
    <a:srgbClr val="D6C2D2"/>
    <a:srgbClr val="F6BFBF"/>
    <a:srgbClr val="FFFFFF"/>
    <a:srgbClr val="90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081" autoAdjust="0"/>
  </p:normalViewPr>
  <p:slideViewPr>
    <p:cSldViewPr>
      <p:cViewPr>
        <p:scale>
          <a:sx n="40" d="100"/>
          <a:sy n="40" d="100"/>
        </p:scale>
        <p:origin x="53" y="-5256"/>
      </p:cViewPr>
      <p:guideLst>
        <p:guide orient="horz" pos="13607"/>
        <p:guide pos="102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23/08/2024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77863"/>
            <a:ext cx="253682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60588" y="677863"/>
            <a:ext cx="2536825" cy="3384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7" y="13420017"/>
            <a:ext cx="27539395" cy="926031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3" y="24480362"/>
            <a:ext cx="22679502" cy="11040709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5993" y="3838966"/>
            <a:ext cx="6884849" cy="3456051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28447" y="3838966"/>
            <a:ext cx="20513549" cy="3456051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944" y="27759683"/>
            <a:ext cx="27539395" cy="8581218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944" y="18309544"/>
            <a:ext cx="27539395" cy="9450139"/>
          </a:xfrm>
        </p:spPr>
        <p:txBody>
          <a:bodyPr anchor="b"/>
          <a:lstStyle>
            <a:lvl1pPr marL="0" indent="0">
              <a:buNone/>
              <a:defRPr sz="1890"/>
            </a:lvl1pPr>
            <a:lvl2pPr marL="432008" indent="0">
              <a:buNone/>
              <a:defRPr sz="1701"/>
            </a:lvl2pPr>
            <a:lvl3pPr marL="864017" indent="0">
              <a:buNone/>
              <a:defRPr sz="1512"/>
            </a:lvl3pPr>
            <a:lvl4pPr marL="1296025" indent="0">
              <a:buNone/>
              <a:defRPr sz="1323"/>
            </a:lvl4pPr>
            <a:lvl5pPr marL="1728033" indent="0">
              <a:buNone/>
              <a:defRPr sz="1323"/>
            </a:lvl5pPr>
            <a:lvl6pPr marL="2160041" indent="0">
              <a:buNone/>
              <a:defRPr sz="1323"/>
            </a:lvl6pPr>
            <a:lvl7pPr marL="2592050" indent="0">
              <a:buNone/>
              <a:defRPr sz="1323"/>
            </a:lvl7pPr>
            <a:lvl8pPr marL="3024058" indent="0">
              <a:buNone/>
              <a:defRPr sz="1323"/>
            </a:lvl8pPr>
            <a:lvl9pPr marL="3456066" indent="0">
              <a:buNone/>
              <a:defRPr sz="1323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28448" y="12477458"/>
            <a:ext cx="13699198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643" y="12477458"/>
            <a:ext cx="13699199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29663"/>
            <a:ext cx="2915935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69416"/>
            <a:ext cx="143156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699839"/>
            <a:ext cx="143156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9139" y="9669416"/>
            <a:ext cx="143201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9139" y="13699839"/>
            <a:ext cx="143201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19845"/>
            <a:ext cx="10658766" cy="7319562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2" y="1719844"/>
            <a:ext cx="18112101" cy="36871090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5" y="9039407"/>
            <a:ext cx="10658766" cy="29551528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860" y="30240447"/>
            <a:ext cx="19439573" cy="3570598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860" y="3860239"/>
            <a:ext cx="19439573" cy="25920383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860" y="33811046"/>
            <a:ext cx="19439573" cy="5069529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447" y="3838966"/>
            <a:ext cx="27542395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447" y="12477458"/>
            <a:ext cx="27542395" cy="2592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447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757" y="39361672"/>
            <a:ext cx="10259775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7991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+mj-lt"/>
          <a:ea typeface="+mj-ea"/>
          <a:cs typeface="+mj-cs"/>
        </a:defRPr>
      </a:lvl1pPr>
      <a:lvl2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2pPr>
      <a:lvl3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3pPr>
      <a:lvl4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4pPr>
      <a:lvl5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5pPr>
      <a:lvl6pPr marL="432008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6pPr>
      <a:lvl7pPr marL="864017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7pPr>
      <a:lvl8pPr marL="1296025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8pPr>
      <a:lvl9pPr marL="1728033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9pPr>
    </p:titleStyle>
    <p:bodyStyle>
      <a:lvl1pPr marL="1894537" indent="-1894537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7764">
          <a:solidFill>
            <a:schemeClr val="tx1"/>
          </a:solidFill>
          <a:latin typeface="+mn-lt"/>
          <a:ea typeface="+mn-ea"/>
          <a:cs typeface="+mn-cs"/>
        </a:defRPr>
      </a:lvl1pPr>
      <a:lvl2pPr marL="4108579" indent="-1578030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5402">
          <a:solidFill>
            <a:schemeClr val="tx1"/>
          </a:solidFill>
          <a:latin typeface="+mn-lt"/>
        </a:defRPr>
      </a:lvl2pPr>
      <a:lvl3pPr marL="6321121" indent="-1266024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3229">
          <a:solidFill>
            <a:schemeClr val="tx1"/>
          </a:solidFill>
          <a:latin typeface="+mn-lt"/>
        </a:defRPr>
      </a:lvl3pPr>
      <a:lvl4pPr marL="8848670" indent="-1263024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1055">
          <a:solidFill>
            <a:schemeClr val="tx1"/>
          </a:solidFill>
          <a:latin typeface="+mn-lt"/>
        </a:defRPr>
      </a:lvl4pPr>
      <a:lvl5pPr marL="11377719" indent="-1263024" algn="l" defTabSz="5055097" rtl="0" eaLnBrk="0" fontAlgn="base" hangingPunct="0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5pPr>
      <a:lvl6pPr marL="11809727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6pPr>
      <a:lvl7pPr marL="12241735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7pPr>
      <a:lvl8pPr marL="12673743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8pPr>
      <a:lvl9pPr marL="13105752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035F4589-AE3A-4A43-9595-F7308A1FE3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2"/>
          <a:stretch/>
        </p:blipFill>
        <p:spPr>
          <a:xfrm>
            <a:off x="11183156" y="12708686"/>
            <a:ext cx="1896028" cy="140667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7A0C772-9009-44C9-8B6A-8DDD1EA52D5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2"/>
          <a:stretch/>
        </p:blipFill>
        <p:spPr>
          <a:xfrm>
            <a:off x="11183158" y="14902305"/>
            <a:ext cx="1896028" cy="1406672"/>
          </a:xfrm>
          <a:prstGeom prst="rect">
            <a:avLst/>
          </a:prstGeom>
        </p:spPr>
      </p:pic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779718" y="12960497"/>
            <a:ext cx="9921321" cy="111532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6544" tIns="48271" rIns="96544" bIns="48271" anchor="ctr">
            <a:spAutoFit/>
          </a:bodyPr>
          <a:lstStyle/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Área de conhecimento/Subárea: Área 2 – Genética </a:t>
            </a:r>
          </a:p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ODS vinculado(s): ODS15 – Vida terrestre</a:t>
            </a: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1652432" y="28081039"/>
            <a:ext cx="9727287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838481" y="8573321"/>
            <a:ext cx="30541237" cy="23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defTabSz="654013"/>
            <a:endParaRPr lang="pt-BR" sz="387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Isabela de Campos Freire (IFPA); Patrick Douglas Corrêa Pereira (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McGill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); Mauro André Damasceno de Melo (IFPA); Cristovam Guerreiro Diniz (IFPA); Nara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Gyzely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de Morais Magalhães (IFPA)</a:t>
            </a:r>
            <a:endParaRPr lang="pt-BR" sz="3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2929" b="1" dirty="0">
                <a:latin typeface="Arial" panose="020B0604020202020204" pitchFamily="34" charset="0"/>
                <a:cs typeface="Arial" panose="020B0604020202020204" pitchFamily="34" charset="0"/>
              </a:rPr>
              <a:t>Autor correspondente: </a:t>
            </a:r>
            <a:r>
              <a:rPr lang="pt-BR" sz="2929" dirty="0">
                <a:latin typeface="Arial" panose="020B0604020202020204" pitchFamily="34" charset="0"/>
                <a:cs typeface="Arial" panose="020B0604020202020204" pitchFamily="34" charset="0"/>
              </a:rPr>
              <a:t>isabeladecamposfreire@gmail.com</a:t>
            </a:r>
            <a:endParaRPr lang="pt-BR" sz="292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779718" y="11643446"/>
            <a:ext cx="9921319" cy="99503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Área temática e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1449899" y="5594634"/>
            <a:ext cx="29324945" cy="34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50" tIns="43426" rIns="86850" bIns="43426">
            <a:spAutoFit/>
          </a:bodyPr>
          <a:lstStyle/>
          <a:p>
            <a:pPr defTabSz="654013">
              <a:spcBef>
                <a:spcPct val="50000"/>
              </a:spcBef>
            </a:pPr>
            <a:r>
              <a:rPr lang="pt-BR" sz="7181" b="1" dirty="0">
                <a:latin typeface="Arial" panose="020B0604020202020204" pitchFamily="34" charset="0"/>
                <a:cs typeface="Arial" panose="020B0604020202020204" pitchFamily="34" charset="0"/>
              </a:rPr>
              <a:t>CARACTERIZAÇÃO DO </a:t>
            </a:r>
            <a:r>
              <a:rPr lang="pt-BR" sz="7181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Choristoneura</a:t>
            </a:r>
            <a:r>
              <a:rPr lang="pt-BR" sz="7181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181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fumiferana</a:t>
            </a:r>
            <a:r>
              <a:rPr lang="pt-BR" sz="7181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181" b="1" i="1" dirty="0" err="1">
                <a:latin typeface="Arial" panose="020B0604020202020204" pitchFamily="34" charset="0"/>
                <a:cs typeface="Arial" panose="020B0604020202020204" pitchFamily="34" charset="0"/>
              </a:rPr>
              <a:t>granulovirus</a:t>
            </a:r>
            <a:r>
              <a:rPr lang="pt-BR" sz="7181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181" b="1" dirty="0">
                <a:latin typeface="Arial" panose="020B0604020202020204" pitchFamily="34" charset="0"/>
                <a:cs typeface="Arial" panose="020B0604020202020204" pitchFamily="34" charset="0"/>
              </a:rPr>
              <a:t>NO VIROMA DE </a:t>
            </a:r>
            <a:r>
              <a:rPr lang="pt-BR" sz="7181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7181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181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7181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181" b="1" dirty="0">
                <a:latin typeface="Arial" panose="020B0604020202020204" pitchFamily="34" charset="0"/>
                <a:cs typeface="Arial" panose="020B0604020202020204" pitchFamily="34" charset="0"/>
              </a:rPr>
              <a:t>DURANTE A INVERNADA NA AMAZÔNIA COSTEIRA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714696" y="15591532"/>
            <a:ext cx="9759688" cy="669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algn="just" defTabSz="654013">
              <a:spcBef>
                <a:spcPct val="50000"/>
              </a:spcBef>
            </a:pPr>
            <a:r>
              <a:rPr lang="pt-PT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Aves selvagens que realizam migrações de longas distâncias atuam como vetores de microorganismos, que podem sofrer mutações e recombinações e levar a surtos de doenças em animais ou humanos (Yin </a:t>
            </a:r>
            <a:r>
              <a:rPr lang="pt-PT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PT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2017). Uma das espécies encontradas na região Bragantina que migra longas distâncias é a </a:t>
            </a:r>
            <a:r>
              <a:rPr lang="pt-PT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Actitis macularius </a:t>
            </a:r>
            <a:r>
              <a:rPr lang="pt-PT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(maçarico-pintado), pertencente à ordem Charadriiformes e à família Scolopacidae. Essas aves deixam seus sítios de reprodução no Canadá durante períodos de escassez de alimentos e baixas temperaturas e migram para regiões tropicais (Blizard; Pruett-Jones, 2017).</a:t>
            </a: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1867601" y="32519905"/>
            <a:ext cx="9811284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1053" name="Text Box 3930"/>
          <p:cNvSpPr txBox="1">
            <a:spLocks noChangeArrowheads="1"/>
          </p:cNvSpPr>
          <p:nvPr/>
        </p:nvSpPr>
        <p:spPr bwMode="auto">
          <a:xfrm>
            <a:off x="863608" y="26524311"/>
            <a:ext cx="9861195" cy="93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Figura 1 – </a:t>
            </a:r>
            <a:r>
              <a:rPr lang="pt-BR" sz="274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274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74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2740" b="1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(A) Plumagem não reprodutiva. (B) Plumagem reprodutiva. 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6112371" y="1461703"/>
            <a:ext cx="174548" cy="42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398" tIns="43199" rIns="86398" bIns="43199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17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1215252" y="11643445"/>
            <a:ext cx="9727176" cy="897601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1867601" y="29273400"/>
            <a:ext cx="9244881" cy="313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vírus transportado por </a:t>
            </a:r>
            <a:r>
              <a:rPr lang="pt-BR" alt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alt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alt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e outras aves migratórias para a Amazônia, não apresenta risco à saúde humana. Estudos futuros devem investigar a presença desse vírus em outras aves migratórias e os possíveis impactos de sua disseminação.</a:t>
            </a:r>
          </a:p>
        </p:txBody>
      </p:sp>
      <p:sp>
        <p:nvSpPr>
          <p:cNvPr id="3" name="Text Box 3661">
            <a:extLst>
              <a:ext uri="{FF2B5EF4-FFF2-40B4-BE49-F238E27FC236}">
                <a16:creationId xmlns:a16="http://schemas.microsoft.com/office/drawing/2014/main" id="{70B5D5B5-62C6-1025-F6A6-7EB8520E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0711" y="38398640"/>
            <a:ext cx="2449352" cy="49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l" defTabSz="619512">
              <a:spcBef>
                <a:spcPts val="0"/>
              </a:spcBef>
            </a:pPr>
            <a:r>
              <a:rPr lang="pt-BR" sz="2646" b="1" i="1" dirty="0">
                <a:latin typeface="Arial" panose="020B0604020202020204" pitchFamily="34" charset="0"/>
                <a:cs typeface="Arial" panose="020B0604020202020204" pitchFamily="34" charset="0"/>
              </a:rPr>
              <a:t>Selo ODS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8" y="38648381"/>
            <a:ext cx="7158941" cy="49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defTabSz="619512">
              <a:spcBef>
                <a:spcPts val="0"/>
              </a:spcBef>
            </a:pPr>
            <a:r>
              <a:rPr lang="pt-BR" sz="2646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" y="39445570"/>
            <a:ext cx="8217219" cy="213837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2223410-ED48-434E-BC6B-613998456F50}"/>
              </a:ext>
            </a:extLst>
          </p:cNvPr>
          <p:cNvSpPr/>
          <p:nvPr/>
        </p:nvSpPr>
        <p:spPr bwMode="auto">
          <a:xfrm>
            <a:off x="23948126" y="1798119"/>
            <a:ext cx="5443005" cy="251739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5196E38F-E0CB-47CA-962F-7BD07A7DF7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572" y="2093661"/>
            <a:ext cx="7402272" cy="1926305"/>
          </a:xfrm>
          <a:prstGeom prst="rect">
            <a:avLst/>
          </a:prstGeom>
        </p:spPr>
      </p:pic>
      <p:sp>
        <p:nvSpPr>
          <p:cNvPr id="35" name="Text Box 21">
            <a:extLst>
              <a:ext uri="{FF2B5EF4-FFF2-40B4-BE49-F238E27FC236}">
                <a16:creationId xmlns:a16="http://schemas.microsoft.com/office/drawing/2014/main" id="{1B5D1FD9-999B-4833-B901-166A2A8A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3198" y="13067205"/>
            <a:ext cx="5650180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Amostragem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3177">
            <a:extLst>
              <a:ext uri="{FF2B5EF4-FFF2-40B4-BE49-F238E27FC236}">
                <a16:creationId xmlns:a16="http://schemas.microsoft.com/office/drawing/2014/main" id="{04CCE602-4DA5-48D6-9D76-90573FDF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17" y="14438063"/>
            <a:ext cx="9759688" cy="897601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B80E193-BA0A-4989-BB3A-1B3B38FB19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65" y="17147533"/>
            <a:ext cx="2500752" cy="140667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404FEC9-8A22-4291-8E37-581B9772E0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65" y="19405439"/>
            <a:ext cx="2500752" cy="140667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B11F4ED-2749-45FE-B71F-858F6DB81B0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09" y="21024255"/>
            <a:ext cx="2500752" cy="140667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8F48B29-4947-49F6-9068-AC13DFA0270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4" y="23132637"/>
            <a:ext cx="2500752" cy="140667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0EB2241-23B1-43B9-B331-E65AB601D46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79" y="25342372"/>
            <a:ext cx="2500752" cy="1406673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63427F7-C6B7-4BEA-9DBD-0DADA89D06FD}"/>
              </a:ext>
            </a:extLst>
          </p:cNvPr>
          <p:cNvSpPr/>
          <p:nvPr/>
        </p:nvSpPr>
        <p:spPr bwMode="auto">
          <a:xfrm>
            <a:off x="12131171" y="15190414"/>
            <a:ext cx="8649939" cy="792792"/>
          </a:xfrm>
          <a:prstGeom prst="roundRect">
            <a:avLst/>
          </a:prstGeom>
          <a:noFill/>
          <a:ln w="9525" cap="flat" cmpd="sng" algn="ctr">
            <a:solidFill>
              <a:srgbClr val="FFCF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5065AAD9-BCC7-48BF-B7D6-6B4949A7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767" y="15237377"/>
            <a:ext cx="572405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Anestesia e perfusão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31E24100-A347-45C4-AF1E-890DD5BD0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1491" y="19765879"/>
            <a:ext cx="4008080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Extração de RNA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D46C3458-EE8F-4F1E-9CBE-2EA024E4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1492" y="21369524"/>
            <a:ext cx="3667893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Sequenciamento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095AB6AE-234F-43DF-A6FF-908AE6A83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4645" y="23442845"/>
            <a:ext cx="3341481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Filtragem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B4B8E19C-0D7D-4DD4-B622-2AA17337DB7D}"/>
              </a:ext>
            </a:extLst>
          </p:cNvPr>
          <p:cNvSpPr/>
          <p:nvPr/>
        </p:nvSpPr>
        <p:spPr bwMode="auto">
          <a:xfrm>
            <a:off x="12131170" y="12950754"/>
            <a:ext cx="8649939" cy="792792"/>
          </a:xfrm>
          <a:prstGeom prst="roundRect">
            <a:avLst/>
          </a:prstGeom>
          <a:noFill/>
          <a:ln w="9525" cap="flat" cmpd="sng" algn="ctr">
            <a:solidFill>
              <a:srgbClr val="F6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1EA31326-EB44-4744-8451-59363946EFC6}"/>
              </a:ext>
            </a:extLst>
          </p:cNvPr>
          <p:cNvSpPr/>
          <p:nvPr/>
        </p:nvSpPr>
        <p:spPr bwMode="auto">
          <a:xfrm>
            <a:off x="12154258" y="17428791"/>
            <a:ext cx="8626852" cy="792792"/>
          </a:xfrm>
          <a:prstGeom prst="roundRect">
            <a:avLst/>
          </a:prstGeom>
          <a:noFill/>
          <a:ln w="9525" cap="flat" cmpd="sng" algn="ctr">
            <a:solidFill>
              <a:srgbClr val="D6C2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sp>
        <p:nvSpPr>
          <p:cNvPr id="60" name="Text Box 21">
            <a:extLst>
              <a:ext uri="{FF2B5EF4-FFF2-40B4-BE49-F238E27FC236}">
                <a16:creationId xmlns:a16="http://schemas.microsoft.com/office/drawing/2014/main" id="{32256AC8-83D1-43A6-9905-B001B4E8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1884" y="17541564"/>
            <a:ext cx="422099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Craniotomia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21">
            <a:extLst>
              <a:ext uri="{FF2B5EF4-FFF2-40B4-BE49-F238E27FC236}">
                <a16:creationId xmlns:a16="http://schemas.microsoft.com/office/drawing/2014/main" id="{187AFBCF-D0CE-48EE-B6C0-E11C44A4C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9717" y="13928581"/>
            <a:ext cx="9028448" cy="109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Coleta na praia do Pilão com redes de neblina em três pontos ao entardecer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21">
            <a:extLst>
              <a:ext uri="{FF2B5EF4-FFF2-40B4-BE49-F238E27FC236}">
                <a16:creationId xmlns:a16="http://schemas.microsoft.com/office/drawing/2014/main" id="{1FA85FAF-3857-40FA-BB9C-D3DB416AA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8008" y="16143722"/>
            <a:ext cx="9028448" cy="109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Anestesia com </a:t>
            </a:r>
            <a:r>
              <a:rPr lang="pt-BR" altLang="pt-BR" sz="3307" dirty="0" err="1">
                <a:latin typeface="Arial" panose="020B0604020202020204" pitchFamily="34" charset="0"/>
              </a:rPr>
              <a:t>Isoflurano</a:t>
            </a:r>
            <a:endParaRPr lang="pt-BR" altLang="pt-BR" sz="3307" dirty="0">
              <a:latin typeface="Arial" panose="020B0604020202020204" pitchFamily="34" charset="0"/>
            </a:endParaRP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Perfusão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transcardíaca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com solução salina.</a:t>
            </a: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F2A207FB-764D-4CFE-AE0E-9FEB8F7C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8008" y="18353676"/>
            <a:ext cx="9028448" cy="109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Remoção do cérebro e posterior separação do telencéfalo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3B9B9D8C-E615-41B0-8830-79F7C7E3AA62}"/>
              </a:ext>
            </a:extLst>
          </p:cNvPr>
          <p:cNvSpPr/>
          <p:nvPr/>
        </p:nvSpPr>
        <p:spPr bwMode="auto">
          <a:xfrm>
            <a:off x="12131171" y="19646436"/>
            <a:ext cx="8626852" cy="792792"/>
          </a:xfrm>
          <a:prstGeom prst="roundRect">
            <a:avLst/>
          </a:prstGeom>
          <a:noFill/>
          <a:ln w="9525" cap="flat" cmpd="sng" algn="ctr">
            <a:solidFill>
              <a:srgbClr val="D9F4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5153F60D-D88E-4236-A316-7C3739F84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51" y="20511451"/>
            <a:ext cx="9028448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Protocolo padrão de </a:t>
            </a:r>
            <a:r>
              <a:rPr lang="pt-BR" altLang="pt-BR" sz="3307" dirty="0" err="1">
                <a:latin typeface="Arial" panose="020B0604020202020204" pitchFamily="34" charset="0"/>
              </a:rPr>
              <a:t>TRIzol</a:t>
            </a:r>
            <a:r>
              <a:rPr lang="pt-BR" altLang="pt-BR" sz="3307" dirty="0">
                <a:latin typeface="Arial" panose="020B0604020202020204" pitchFamily="34" charset="0"/>
              </a:rPr>
              <a:t> </a:t>
            </a:r>
            <a:r>
              <a:rPr lang="pt-BR" altLang="pt-BR" sz="3307" baseline="30000" dirty="0">
                <a:latin typeface="Arial" panose="020B0604020202020204" pitchFamily="34" charset="0"/>
              </a:rPr>
              <a:t>TM</a:t>
            </a:r>
            <a:r>
              <a:rPr lang="pt-BR" altLang="pt-BR" sz="3307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A63E6BCB-0F2D-443A-9824-C7CA3982666D}"/>
              </a:ext>
            </a:extLst>
          </p:cNvPr>
          <p:cNvSpPr/>
          <p:nvPr/>
        </p:nvSpPr>
        <p:spPr bwMode="auto">
          <a:xfrm>
            <a:off x="12196074" y="21277011"/>
            <a:ext cx="8585035" cy="792792"/>
          </a:xfrm>
          <a:prstGeom prst="roundRect">
            <a:avLst/>
          </a:prstGeom>
          <a:noFill/>
          <a:ln w="9525" cap="flat" cmpd="sng" algn="ctr">
            <a:solidFill>
              <a:srgbClr val="C2D6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sp>
        <p:nvSpPr>
          <p:cNvPr id="67" name="Text Box 21">
            <a:extLst>
              <a:ext uri="{FF2B5EF4-FFF2-40B4-BE49-F238E27FC236}">
                <a16:creationId xmlns:a16="http://schemas.microsoft.com/office/drawing/2014/main" id="{DB2877F7-1A0B-4BA5-B880-A2F55547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8008" y="22151975"/>
            <a:ext cx="9028448" cy="109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Ion 540 chip e Ion S5 Gene Studio System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Produção de arquivos FASTQ</a:t>
            </a:r>
            <a:endParaRPr lang="pt-BR" altLang="pt-BR" sz="3307" dirty="0">
              <a:latin typeface="Arial" panose="020B0604020202020204" pitchFamily="34" charset="0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E24604F-9B71-4878-A617-424194816D34}"/>
              </a:ext>
            </a:extLst>
          </p:cNvPr>
          <p:cNvSpPr/>
          <p:nvPr/>
        </p:nvSpPr>
        <p:spPr bwMode="auto">
          <a:xfrm>
            <a:off x="12125374" y="23331794"/>
            <a:ext cx="8632650" cy="792792"/>
          </a:xfrm>
          <a:prstGeom prst="roundRect">
            <a:avLst/>
          </a:prstGeom>
          <a:noFill/>
          <a:ln w="9525" cap="flat" cmpd="sng" algn="ctr">
            <a:solidFill>
              <a:srgbClr val="BDE6A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39CE30AE-A4DC-4EC4-AB1F-5703F361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620" y="24243796"/>
            <a:ext cx="9028448" cy="109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 err="1">
                <a:latin typeface="Arial" panose="020B0604020202020204" pitchFamily="34" charset="0"/>
              </a:rPr>
              <a:t>FastQC</a:t>
            </a:r>
            <a:r>
              <a:rPr lang="pt-BR" altLang="pt-BR" sz="3307" dirty="0">
                <a:latin typeface="Arial" panose="020B0604020202020204" pitchFamily="34" charset="0"/>
              </a:rPr>
              <a:t> para análise da qualidade das sequências e filtragem com </a:t>
            </a:r>
            <a:r>
              <a:rPr lang="pt-BR" altLang="pt-BR" sz="3307" dirty="0" err="1">
                <a:latin typeface="Arial" panose="020B0604020202020204" pitchFamily="34" charset="0"/>
              </a:rPr>
              <a:t>Trimmomatic</a:t>
            </a:r>
            <a:r>
              <a:rPr lang="pt-BR" altLang="pt-BR" sz="3307" dirty="0">
                <a:latin typeface="Arial" panose="020B0604020202020204" pitchFamily="34" charset="0"/>
              </a:rPr>
              <a:t> 0.36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5459FE0-1E4F-44D7-8A01-C5EFC0828F33}"/>
              </a:ext>
            </a:extLst>
          </p:cNvPr>
          <p:cNvSpPr/>
          <p:nvPr/>
        </p:nvSpPr>
        <p:spPr bwMode="auto">
          <a:xfrm>
            <a:off x="12131170" y="25612241"/>
            <a:ext cx="8631645" cy="792792"/>
          </a:xfrm>
          <a:prstGeom prst="roundRect">
            <a:avLst/>
          </a:prstGeom>
          <a:noFill/>
          <a:ln w="9525" cap="flat" cmpd="sng" algn="ctr">
            <a:solidFill>
              <a:srgbClr val="FDA1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398" tIns="43199" rIns="86398" bIns="43199" numCol="1" rtlCol="0" anchor="ctr" anchorCtr="0" compatLnSpc="1">
            <a:prstTxWarp prst="textNoShape">
              <a:avLst/>
            </a:prstTxWarp>
          </a:bodyPr>
          <a:lstStyle/>
          <a:p>
            <a:pPr defTabSz="585011"/>
            <a:endParaRPr lang="pt-BR" sz="2173"/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D3CD8E3D-CF53-49D2-8927-35F9C97B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2301" y="25689664"/>
            <a:ext cx="3972366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Identificação viral</a:t>
            </a:r>
          </a:p>
        </p:txBody>
      </p:sp>
      <p:sp>
        <p:nvSpPr>
          <p:cNvPr id="71" name="Text Box 21">
            <a:extLst>
              <a:ext uri="{FF2B5EF4-FFF2-40B4-BE49-F238E27FC236}">
                <a16:creationId xmlns:a16="http://schemas.microsoft.com/office/drawing/2014/main" id="{C061D999-355E-449F-A6FA-096AFDB9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2560" y="26527167"/>
            <a:ext cx="9028448" cy="2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Varredura dos vírus com pipeline VIRTUS2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Genoma e </a:t>
            </a:r>
            <a:r>
              <a:rPr lang="pt-BR" altLang="pt-BR" sz="3307" dirty="0" err="1">
                <a:latin typeface="Arial" panose="020B0604020202020204" pitchFamily="34" charset="0"/>
              </a:rPr>
              <a:t>transcriptoma</a:t>
            </a:r>
            <a:r>
              <a:rPr lang="pt-BR" altLang="pt-BR" sz="3307" dirty="0">
                <a:latin typeface="Arial" panose="020B0604020202020204" pitchFamily="34" charset="0"/>
              </a:rPr>
              <a:t> de referência de </a:t>
            </a:r>
            <a:r>
              <a:rPr lang="pt-BR" altLang="pt-BR" sz="3307" i="1" dirty="0" err="1">
                <a:latin typeface="Arial" panose="020B0604020202020204" pitchFamily="34" charset="0"/>
              </a:rPr>
              <a:t>Calidris</a:t>
            </a:r>
            <a:r>
              <a:rPr lang="pt-BR" altLang="pt-BR" sz="3307" i="1" dirty="0">
                <a:latin typeface="Arial" panose="020B0604020202020204" pitchFamily="34" charset="0"/>
              </a:rPr>
              <a:t> </a:t>
            </a:r>
            <a:r>
              <a:rPr lang="pt-BR" altLang="pt-BR" sz="3307" i="1" dirty="0" err="1">
                <a:latin typeface="Arial" panose="020B0604020202020204" pitchFamily="34" charset="0"/>
              </a:rPr>
              <a:t>pugnax</a:t>
            </a:r>
            <a:endParaRPr lang="pt-BR" altLang="pt-BR" sz="3307" i="1" dirty="0">
              <a:latin typeface="Arial" panose="020B0604020202020204" pitchFamily="34" charset="0"/>
            </a:endParaRP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</a:rPr>
              <a:t>Banco de sequências </a:t>
            </a:r>
            <a:r>
              <a:rPr lang="pt-BR" altLang="pt-BR" sz="3307" i="1" dirty="0">
                <a:latin typeface="Arial" panose="020B0604020202020204" pitchFamily="34" charset="0"/>
              </a:rPr>
              <a:t>NCBI Viral </a:t>
            </a:r>
            <a:r>
              <a:rPr lang="pt-BR" altLang="pt-BR" sz="3307" i="1" dirty="0" err="1">
                <a:latin typeface="Arial" panose="020B0604020202020204" pitchFamily="34" charset="0"/>
              </a:rPr>
              <a:t>Genomes</a:t>
            </a:r>
            <a:r>
              <a:rPr lang="pt-BR" altLang="pt-BR" sz="3307" i="1" dirty="0">
                <a:latin typeface="Arial" panose="020B0604020202020204" pitchFamily="34" charset="0"/>
              </a:rPr>
              <a:t> </a:t>
            </a:r>
            <a:r>
              <a:rPr lang="pt-BR" altLang="pt-BR" sz="3307" i="1" dirty="0" err="1">
                <a:latin typeface="Arial" panose="020B0604020202020204" pitchFamily="34" charset="0"/>
              </a:rPr>
              <a:t>Ref-Seq</a:t>
            </a:r>
            <a:endParaRPr lang="pt-BR" altLang="pt-BR" sz="3307" i="1" dirty="0">
              <a:latin typeface="Arial" panose="020B0604020202020204" pitchFamily="34" charset="0"/>
            </a:endParaRPr>
          </a:p>
        </p:txBody>
      </p:sp>
      <p:sp>
        <p:nvSpPr>
          <p:cNvPr id="72" name="Text Box 3177">
            <a:extLst>
              <a:ext uri="{FF2B5EF4-FFF2-40B4-BE49-F238E27FC236}">
                <a16:creationId xmlns:a16="http://schemas.microsoft.com/office/drawing/2014/main" id="{E5D760D4-C45F-46BC-8DC5-36F367268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56" y="29472663"/>
            <a:ext cx="9727176" cy="897601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79" name="Text Box 3646">
            <a:extLst>
              <a:ext uri="{FF2B5EF4-FFF2-40B4-BE49-F238E27FC236}">
                <a16:creationId xmlns:a16="http://schemas.microsoft.com/office/drawing/2014/main" id="{D8A8836F-A67A-4333-8EF3-150274639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17" y="27910587"/>
            <a:ext cx="9759688" cy="924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algn="just" defTabSz="654013">
              <a:spcBef>
                <a:spcPct val="50000"/>
              </a:spcBef>
            </a:pP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compreensão da diversidade viral em aves é limitada. Monitorar a diversidade viral na vida selvagem, especialmente em aves que atuam como hospedeiros, é crucial para prevenir futuras epidemias emergentes (Fernandez-Correa </a:t>
            </a:r>
            <a:r>
              <a:rPr lang="pt-BR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2019), e o uso de técnicas de </a:t>
            </a:r>
            <a:r>
              <a:rPr lang="pt-BR" sz="330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metagenômica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o sequenciamento de nova geração (NGS), permite identificar e estudar amplamente vírus conhecidos e altamente divergentes (Shan </a:t>
            </a:r>
            <a:r>
              <a:rPr lang="pt-BR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2022). Essa técnica possibilita o estudo do genoma de aves que podem ser reservatório de vírus (</a:t>
            </a:r>
            <a:r>
              <a:rPr lang="pt-BR" sz="330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Vibin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2020). Diante da relevância de identificar vírus em aves selvagens e compreender seu papel na propagação de doenças, este estudo tem como objetivo descrever o vírus </a:t>
            </a:r>
            <a:r>
              <a:rPr lang="pt-BR" sz="3307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Choristoneura</a:t>
            </a:r>
            <a:r>
              <a:rPr lang="pt-BR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fumiferana</a:t>
            </a:r>
            <a:r>
              <a:rPr lang="pt-BR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granulovirus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 no </a:t>
            </a:r>
            <a:r>
              <a:rPr lang="pt-BR" sz="330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neurotranscriptoma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aves </a:t>
            </a:r>
            <a:r>
              <a:rPr lang="pt-BR" sz="3307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durante a invernada na Amazônia Costeira.</a:t>
            </a:r>
            <a:endParaRPr lang="pt-PT" sz="33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93F6280C-4751-42B1-A73C-47105D203FA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20438" r="1929" b="16500"/>
          <a:stretch/>
        </p:blipFill>
        <p:spPr>
          <a:xfrm>
            <a:off x="779718" y="22430222"/>
            <a:ext cx="9815935" cy="3982848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79DD76A3-1413-44DA-8D7B-D598767665DE}"/>
              </a:ext>
            </a:extLst>
          </p:cNvPr>
          <p:cNvSpPr txBox="1"/>
          <p:nvPr/>
        </p:nvSpPr>
        <p:spPr>
          <a:xfrm>
            <a:off x="11191530" y="30560971"/>
            <a:ext cx="9718802" cy="212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307" dirty="0"/>
              <a:t>O sequenciamento do </a:t>
            </a:r>
            <a:r>
              <a:rPr lang="pt-BR" sz="3307" dirty="0" err="1"/>
              <a:t>metaviroma</a:t>
            </a:r>
            <a:r>
              <a:rPr lang="pt-BR" sz="3307" dirty="0"/>
              <a:t> identificou 626 vírus no </a:t>
            </a:r>
            <a:r>
              <a:rPr lang="pt-BR" sz="3307" dirty="0" err="1"/>
              <a:t>transcriptoma</a:t>
            </a:r>
            <a:r>
              <a:rPr lang="pt-BR" sz="3307" dirty="0"/>
              <a:t> de </a:t>
            </a:r>
            <a:r>
              <a:rPr lang="pt-BR" sz="3307" i="1" dirty="0" err="1"/>
              <a:t>Actitis</a:t>
            </a:r>
            <a:r>
              <a:rPr lang="pt-BR" sz="3307" i="1" dirty="0"/>
              <a:t> </a:t>
            </a:r>
            <a:r>
              <a:rPr lang="pt-BR" sz="3307" i="1" dirty="0" err="1"/>
              <a:t>macularius</a:t>
            </a:r>
            <a:r>
              <a:rPr lang="pt-BR" sz="3307" dirty="0"/>
              <a:t>, sendo o </a:t>
            </a:r>
            <a:r>
              <a:rPr lang="pt-BR" sz="3307" i="1" dirty="0" err="1"/>
              <a:t>Choristoneura</a:t>
            </a:r>
            <a:r>
              <a:rPr lang="pt-BR" sz="3307" i="1" dirty="0"/>
              <a:t> </a:t>
            </a:r>
            <a:r>
              <a:rPr lang="pt-BR" sz="3307" i="1" dirty="0" err="1"/>
              <a:t>fumiferana</a:t>
            </a:r>
            <a:r>
              <a:rPr lang="pt-BR" sz="3307" i="1" dirty="0"/>
              <a:t> </a:t>
            </a:r>
            <a:r>
              <a:rPr lang="pt-BR" sz="3307" i="1" dirty="0" err="1"/>
              <a:t>granulovirus</a:t>
            </a:r>
            <a:r>
              <a:rPr lang="pt-BR" sz="3307" i="1" dirty="0"/>
              <a:t> </a:t>
            </a:r>
            <a:r>
              <a:rPr lang="pt-BR" sz="3307" dirty="0"/>
              <a:t>o que apresentou o maior número de </a:t>
            </a:r>
            <a:r>
              <a:rPr lang="pt-BR" sz="3307" dirty="0" err="1"/>
              <a:t>reads</a:t>
            </a:r>
            <a:r>
              <a:rPr lang="pt-BR" sz="3307" dirty="0"/>
              <a:t>.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A3612CB-D290-42F4-B77D-F35508FAE2C2}"/>
              </a:ext>
            </a:extLst>
          </p:cNvPr>
          <p:cNvSpPr txBox="1"/>
          <p:nvPr/>
        </p:nvSpPr>
        <p:spPr>
          <a:xfrm>
            <a:off x="21545877" y="11560354"/>
            <a:ext cx="9718802" cy="16886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Família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Baculoviridae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: mais de 600 espécies de vírus que infectam artrópodes, com genomas circulares de DNA de fita dupla.</a:t>
            </a:r>
          </a:p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Divisão em quatro gêneros: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Alphabaculovirus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Betabaculovirus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Gammabaculovirus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Deltabaculovirus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Choristoneura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fumiferana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granulovirus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é um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Betabaculovirus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específico de lepidópteros.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Betabaculovirus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: inimigos naturais de himenópteros e lepidópteros utilizados como agentes de controle biológico na agricultura e silvicultura (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Kemp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; Woodward;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Cory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2011). </a:t>
            </a:r>
          </a:p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Hospedeiro do vírus: lagarta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Choristoneura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fumiferana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uma das espécies mais destrutivas na América do Norte, causando danos significativos em árvores coníferas (Bah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1997). </a:t>
            </a:r>
          </a:p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vírus é utilizado em programas de gestão integrada de pragas para controlar lagartas de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fumiferana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Forté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Guertin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; Cabana, 2012). </a:t>
            </a:r>
          </a:p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vírus foi detectado em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Calidris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pusilla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em aves migratórias invernantes na China, e em outros organismos como anfioxos, carrapatos, e mosquitos, mas não há registro de sua presença na Amazônia (Du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., 2023;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Gangopadhayya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2024; Liu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., 2024; Pereira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2023). </a:t>
            </a:r>
          </a:p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Aves migratórias como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pusilla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podem ter adquirido o vírus durante o período de reprodução na América do Norte, já que o hospedeiro não ocorre na Amazônia.</a:t>
            </a:r>
          </a:p>
          <a:p>
            <a:pPr algn="just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Não há registros na literatura de doenças causadas por este vírus em humanos ou outros animais vertebrados.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3BA831CE-1F8E-41CA-BBFB-3C74B1E332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918" y="38898122"/>
            <a:ext cx="3028314" cy="3028314"/>
          </a:xfrm>
          <a:prstGeom prst="rect">
            <a:avLst/>
          </a:prstGeom>
        </p:spPr>
      </p:pic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D4D06555-8EF8-4954-AC93-8B8754E51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22864"/>
              </p:ext>
            </p:extLst>
          </p:nvPr>
        </p:nvGraphicFramePr>
        <p:xfrm>
          <a:off x="11191530" y="34569293"/>
          <a:ext cx="9716336" cy="1552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740">
                  <a:extLst>
                    <a:ext uri="{9D8B030D-6E8A-4147-A177-3AD203B41FA5}">
                      <a16:colId xmlns:a16="http://schemas.microsoft.com/office/drawing/2014/main" val="107727609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54028815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99425114"/>
                    </a:ext>
                  </a:extLst>
                </a:gridCol>
                <a:gridCol w="1768792">
                  <a:extLst>
                    <a:ext uri="{9D8B030D-6E8A-4147-A177-3AD203B41FA5}">
                      <a16:colId xmlns:a16="http://schemas.microsoft.com/office/drawing/2014/main" val="1125395232"/>
                    </a:ext>
                  </a:extLst>
                </a:gridCol>
                <a:gridCol w="2533492">
                  <a:extLst>
                    <a:ext uri="{9D8B030D-6E8A-4147-A177-3AD203B41FA5}">
                      <a16:colId xmlns:a16="http://schemas.microsoft.com/office/drawing/2014/main" val="4021229428"/>
                    </a:ext>
                  </a:extLst>
                </a:gridCol>
              </a:tblGrid>
              <a:tr h="103422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 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</a:t>
                      </a:r>
                      <a:r>
                        <a:rPr lang="pt-BR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reads</a:t>
                      </a:r>
                      <a:endParaRPr lang="pt-BR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</a:t>
                      </a:r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BR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rage</a:t>
                      </a:r>
                      <a:endParaRPr lang="pt-BR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Rate_hit</a:t>
                      </a:r>
                      <a:endParaRPr lang="pt-BR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83730"/>
                  </a:ext>
                </a:extLst>
              </a:tr>
              <a:tr h="35098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NC_008168.1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81445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0.174768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0.001001597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582845"/>
                  </a:ext>
                </a:extLst>
              </a:tr>
            </a:tbl>
          </a:graphicData>
        </a:graphic>
      </p:graphicFrame>
      <p:sp>
        <p:nvSpPr>
          <p:cNvPr id="57" name="Text Box 3930">
            <a:extLst>
              <a:ext uri="{FF2B5EF4-FFF2-40B4-BE49-F238E27FC236}">
                <a16:creationId xmlns:a16="http://schemas.microsoft.com/office/drawing/2014/main" id="{E548E049-84FB-46ED-93FE-838655C76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7047" y="32994981"/>
            <a:ext cx="9861195" cy="135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Tabela 1 – Informação do </a:t>
            </a:r>
            <a:r>
              <a:rPr lang="pt-BR" sz="274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Choristoneura</a:t>
            </a:r>
            <a:r>
              <a:rPr lang="pt-BR" sz="274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74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fumiferana</a:t>
            </a:r>
            <a:r>
              <a:rPr lang="pt-BR" sz="274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74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granulovirus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, vírus com maior número de </a:t>
            </a:r>
            <a:r>
              <a:rPr lang="pt-BR" sz="2740" b="1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2740" b="1" dirty="0" err="1">
                <a:latin typeface="Arial" panose="020B0604020202020204" pitchFamily="34" charset="0"/>
                <a:cs typeface="Arial" panose="020B0604020202020204" pitchFamily="34" charset="0"/>
              </a:rPr>
              <a:t>neurotranscriptoma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740" b="1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sz="274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2740" b="1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3" name="Text Box 3930">
            <a:extLst>
              <a:ext uri="{FF2B5EF4-FFF2-40B4-BE49-F238E27FC236}">
                <a16:creationId xmlns:a16="http://schemas.microsoft.com/office/drawing/2014/main" id="{D7517FFF-7F49-491C-8093-BE18FDAD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56" y="36403608"/>
            <a:ext cx="9861195" cy="34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UNIQID: </a:t>
            </a:r>
            <a:r>
              <a:rPr lang="pt-BR" sz="2740" dirty="0">
                <a:latin typeface="Arial" panose="020B0604020202020204" pitchFamily="34" charset="0"/>
                <a:cs typeface="Arial" panose="020B0604020202020204" pitchFamily="34" charset="0"/>
              </a:rPr>
              <a:t>identificador único do </a:t>
            </a:r>
            <a:r>
              <a:rPr lang="pt-BR" sz="2740" dirty="0" err="1">
                <a:latin typeface="Arial" panose="020B0604020202020204" pitchFamily="34" charset="0"/>
                <a:cs typeface="Arial" panose="020B0604020202020204" pitchFamily="34" charset="0"/>
              </a:rPr>
              <a:t>GenBank</a:t>
            </a:r>
            <a:r>
              <a:rPr lang="pt-BR" sz="2740" dirty="0">
                <a:latin typeface="Arial" panose="020B0604020202020204" pitchFamily="34" charset="0"/>
                <a:cs typeface="Arial" panose="020B0604020202020204" pitchFamily="34" charset="0"/>
              </a:rPr>
              <a:t> para cada sequência de vírus; </a:t>
            </a:r>
            <a:r>
              <a:rPr lang="pt-BR" sz="2740" b="1" dirty="0" err="1">
                <a:latin typeface="Arial" panose="020B0604020202020204" pitchFamily="34" charset="0"/>
                <a:cs typeface="Arial" panose="020B0604020202020204" pitchFamily="34" charset="0"/>
              </a:rPr>
              <a:t>Numreads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740" dirty="0">
                <a:latin typeface="Arial" panose="020B0604020202020204" pitchFamily="34" charset="0"/>
                <a:cs typeface="Arial" panose="020B0604020202020204" pitchFamily="34" charset="0"/>
              </a:rPr>
              <a:t>o número de leituras que mapearam para essa região do genoma viral; </a:t>
            </a:r>
            <a:r>
              <a:rPr lang="pt-BR" sz="2740" b="1" dirty="0" err="1">
                <a:latin typeface="Arial" panose="020B0604020202020204" pitchFamily="34" charset="0"/>
                <a:cs typeface="Arial" panose="020B0604020202020204" pitchFamily="34" charset="0"/>
              </a:rPr>
              <a:t>Covbases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740" dirty="0">
                <a:latin typeface="Arial" panose="020B0604020202020204" pitchFamily="34" charset="0"/>
                <a:cs typeface="Arial" panose="020B0604020202020204" pitchFamily="34" charset="0"/>
              </a:rPr>
              <a:t>número total de bases do genoma cobertas pelas leituras; </a:t>
            </a:r>
            <a:r>
              <a:rPr lang="pt-BR" sz="2740" b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740" dirty="0">
                <a:latin typeface="Arial" panose="020B0604020202020204" pitchFamily="34" charset="0"/>
                <a:cs typeface="Arial" panose="020B0604020202020204" pitchFamily="34" charset="0"/>
              </a:rPr>
              <a:t> porcentagem do genoma viral coberta pelas leituras; </a:t>
            </a:r>
            <a:r>
              <a:rPr lang="pt-BR" sz="2740" b="1" dirty="0" err="1">
                <a:latin typeface="Arial" panose="020B0604020202020204" pitchFamily="34" charset="0"/>
                <a:cs typeface="Arial" panose="020B0604020202020204" pitchFamily="34" charset="0"/>
              </a:rPr>
              <a:t>Rate_hit</a:t>
            </a:r>
            <a:r>
              <a:rPr lang="pt-BR" sz="274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740" dirty="0">
                <a:latin typeface="Arial" panose="020B0604020202020204" pitchFamily="34" charset="0"/>
                <a:cs typeface="Arial" panose="020B0604020202020204" pitchFamily="34" charset="0"/>
              </a:rPr>
              <a:t> taxa de acerto que reflete a frequência relativa de detecção do vírus em relação ao total de sequências analisadas. 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F516841-B972-4976-A313-CD44EA7FB30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48" y="33508349"/>
            <a:ext cx="4071460" cy="40714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871</Words>
  <Application>Microsoft Office PowerPoint</Application>
  <PresentationFormat>Personalizar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isabela.campos.freire@outlook.com</cp:lastModifiedBy>
  <cp:revision>472</cp:revision>
  <cp:lastPrinted>2024-06-05T18:48:43Z</cp:lastPrinted>
  <dcterms:created xsi:type="dcterms:W3CDTF">2003-06-01T18:10:39Z</dcterms:created>
  <dcterms:modified xsi:type="dcterms:W3CDTF">2024-08-23T18:58:18Z</dcterms:modified>
</cp:coreProperties>
</file>