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200638"/>
  <p:notesSz cx="6858000" cy="9028113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6D6"/>
    <a:srgbClr val="FFCFB7"/>
    <a:srgbClr val="D6C2D2"/>
    <a:srgbClr val="D4DEC1"/>
    <a:srgbClr val="D7CBC2"/>
    <a:srgbClr val="E8D4AD"/>
    <a:srgbClr val="900098"/>
    <a:srgbClr val="BE0FD4"/>
    <a:srgbClr val="B87B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6081" autoAdjust="0"/>
  </p:normalViewPr>
  <p:slideViewPr>
    <p:cSldViewPr>
      <p:cViewPr>
        <p:scale>
          <a:sx n="66" d="100"/>
          <a:sy n="66" d="100"/>
        </p:scale>
        <p:origin x="-5064" y="-12989"/>
      </p:cViewPr>
      <p:guideLst>
        <p:guide orient="horz" pos="13607"/>
        <p:guide pos="1020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CBDF5F9-58A5-41D1-A787-8FB4A1CA72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81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72A8DA-C10C-474E-B193-AA88E1107893}" type="datetimeFigureOut">
              <a:rPr lang="pt-BR"/>
              <a:pPr>
                <a:defRPr/>
              </a:pPr>
              <a:t>16/10/2024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60588" y="677863"/>
            <a:ext cx="2536825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287838"/>
            <a:ext cx="5486400" cy="4062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F67101-E1B1-41D5-8292-7AF6D234A9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857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60588" y="677863"/>
            <a:ext cx="2536825" cy="33845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5DEFFF-59D7-4C14-A52A-2CFA63F16CC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9947" y="13420017"/>
            <a:ext cx="27539395" cy="926031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59893" y="24480362"/>
            <a:ext cx="22679502" cy="11040709"/>
          </a:xfrm>
        </p:spPr>
        <p:txBody>
          <a:bodyPr/>
          <a:lstStyle>
            <a:lvl1pPr marL="0" indent="0" algn="ctr">
              <a:buNone/>
              <a:defRPr/>
            </a:lvl1pPr>
            <a:lvl2pPr marL="432008" indent="0" algn="ctr">
              <a:buNone/>
              <a:defRPr/>
            </a:lvl2pPr>
            <a:lvl3pPr marL="864017" indent="0" algn="ctr">
              <a:buNone/>
              <a:defRPr/>
            </a:lvl3pPr>
            <a:lvl4pPr marL="1296025" indent="0" algn="ctr">
              <a:buNone/>
              <a:defRPr/>
            </a:lvl4pPr>
            <a:lvl5pPr marL="1728033" indent="0" algn="ctr">
              <a:buNone/>
              <a:defRPr/>
            </a:lvl5pPr>
            <a:lvl6pPr marL="2160041" indent="0" algn="ctr">
              <a:buNone/>
              <a:defRPr/>
            </a:lvl6pPr>
            <a:lvl7pPr marL="2592050" indent="0" algn="ctr">
              <a:buNone/>
              <a:defRPr/>
            </a:lvl7pPr>
            <a:lvl8pPr marL="3024058" indent="0" algn="ctr">
              <a:buNone/>
              <a:defRPr/>
            </a:lvl8pPr>
            <a:lvl9pPr marL="3456066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32EBB-F585-4684-B22D-E9F802F1E2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525A7-EDB2-43DA-930C-84A6732ADE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5993" y="3838966"/>
            <a:ext cx="6884849" cy="3456051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28447" y="3838966"/>
            <a:ext cx="20513549" cy="3456051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8EB1-0D01-4790-9C22-5B0B7182DD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A56F-DBDA-40F5-8504-C08AF3E3B0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944" y="27759683"/>
            <a:ext cx="27539395" cy="8581218"/>
          </a:xfrm>
        </p:spPr>
        <p:txBody>
          <a:bodyPr anchor="t"/>
          <a:lstStyle>
            <a:lvl1pPr algn="l">
              <a:defRPr sz="378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8944" y="18309544"/>
            <a:ext cx="27539395" cy="9450139"/>
          </a:xfrm>
        </p:spPr>
        <p:txBody>
          <a:bodyPr anchor="b"/>
          <a:lstStyle>
            <a:lvl1pPr marL="0" indent="0">
              <a:buNone/>
              <a:defRPr sz="1890"/>
            </a:lvl1pPr>
            <a:lvl2pPr marL="432008" indent="0">
              <a:buNone/>
              <a:defRPr sz="1701"/>
            </a:lvl2pPr>
            <a:lvl3pPr marL="864017" indent="0">
              <a:buNone/>
              <a:defRPr sz="1512"/>
            </a:lvl3pPr>
            <a:lvl4pPr marL="1296025" indent="0">
              <a:buNone/>
              <a:defRPr sz="1323"/>
            </a:lvl4pPr>
            <a:lvl5pPr marL="1728033" indent="0">
              <a:buNone/>
              <a:defRPr sz="1323"/>
            </a:lvl5pPr>
            <a:lvl6pPr marL="2160041" indent="0">
              <a:buNone/>
              <a:defRPr sz="1323"/>
            </a:lvl6pPr>
            <a:lvl7pPr marL="2592050" indent="0">
              <a:buNone/>
              <a:defRPr sz="1323"/>
            </a:lvl7pPr>
            <a:lvl8pPr marL="3024058" indent="0">
              <a:buNone/>
              <a:defRPr sz="1323"/>
            </a:lvl8pPr>
            <a:lvl9pPr marL="3456066" indent="0">
              <a:buNone/>
              <a:defRPr sz="1323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23957-7843-4001-A1C3-4B9E6BD495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28448" y="12477458"/>
            <a:ext cx="13699198" cy="25922019"/>
          </a:xfrm>
        </p:spPr>
        <p:txBody>
          <a:bodyPr/>
          <a:lstStyle>
            <a:lvl1pPr>
              <a:defRPr sz="2646"/>
            </a:lvl1pPr>
            <a:lvl2pPr>
              <a:defRPr sz="2268"/>
            </a:lvl2pPr>
            <a:lvl3pPr>
              <a:defRPr sz="1890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1643" y="12477458"/>
            <a:ext cx="13699199" cy="25922019"/>
          </a:xfrm>
        </p:spPr>
        <p:txBody>
          <a:bodyPr/>
          <a:lstStyle>
            <a:lvl1pPr>
              <a:defRPr sz="2646"/>
            </a:lvl1pPr>
            <a:lvl2pPr>
              <a:defRPr sz="2268"/>
            </a:lvl2pPr>
            <a:lvl3pPr>
              <a:defRPr sz="1890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534CE-5A64-44CA-8CFF-A3ED995CF2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965" y="1729663"/>
            <a:ext cx="29159359" cy="720010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19965" y="9669416"/>
            <a:ext cx="14315685" cy="4030423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19965" y="13699839"/>
            <a:ext cx="14315685" cy="24891095"/>
          </a:xfrm>
        </p:spPr>
        <p:txBody>
          <a:bodyPr/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59139" y="9669416"/>
            <a:ext cx="14320185" cy="4030423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59139" y="13699839"/>
            <a:ext cx="14320185" cy="24891095"/>
          </a:xfrm>
        </p:spPr>
        <p:txBody>
          <a:bodyPr/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D463F-5D25-4225-BDAD-841A777351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F9EB6-E2D8-4DF5-B51A-4540EA40C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B600C-1FEE-4BFD-AEC0-04B7D836F8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965" y="1719845"/>
            <a:ext cx="10658766" cy="7319562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7222" y="1719844"/>
            <a:ext cx="18112101" cy="36871090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19965" y="9039407"/>
            <a:ext cx="10658766" cy="29551528"/>
          </a:xfrm>
        </p:spPr>
        <p:txBody>
          <a:bodyPr/>
          <a:lstStyle>
            <a:lvl1pPr marL="0" indent="0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39775-0A67-4DAD-A404-AA26B603B4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0860" y="30240447"/>
            <a:ext cx="19439573" cy="3570598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0860" y="3860239"/>
            <a:ext cx="19439573" cy="25920383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0860" y="33811046"/>
            <a:ext cx="19439573" cy="5069529"/>
          </a:xfrm>
        </p:spPr>
        <p:txBody>
          <a:bodyPr/>
          <a:lstStyle>
            <a:lvl1pPr marL="0" indent="0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0B635-52B0-41B2-BA6C-17618E219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28447" y="3838966"/>
            <a:ext cx="27542395" cy="72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447" y="12477458"/>
            <a:ext cx="27542395" cy="2592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28447" y="39361672"/>
            <a:ext cx="6752852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l"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757" y="39361672"/>
            <a:ext cx="10259775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7991" y="39361672"/>
            <a:ext cx="6752852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r"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fld id="{30A853AF-F839-4B6B-8248-8DEF9C0D79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+mj-lt"/>
          <a:ea typeface="+mj-ea"/>
          <a:cs typeface="+mj-cs"/>
        </a:defRPr>
      </a:lvl1pPr>
      <a:lvl2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2pPr>
      <a:lvl3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3pPr>
      <a:lvl4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4pPr>
      <a:lvl5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5pPr>
      <a:lvl6pPr marL="432008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6pPr>
      <a:lvl7pPr marL="864017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7pPr>
      <a:lvl8pPr marL="1296025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8pPr>
      <a:lvl9pPr marL="1728033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9pPr>
    </p:titleStyle>
    <p:bodyStyle>
      <a:lvl1pPr marL="1894537" indent="-1894537" algn="l" defTabSz="5055097" rtl="0" eaLnBrk="0" fontAlgn="base" hangingPunct="0">
        <a:spcBef>
          <a:spcPct val="20000"/>
        </a:spcBef>
        <a:spcAft>
          <a:spcPct val="0"/>
        </a:spcAft>
        <a:buChar char="•"/>
        <a:defRPr sz="17764">
          <a:solidFill>
            <a:schemeClr val="tx1"/>
          </a:solidFill>
          <a:latin typeface="+mn-lt"/>
          <a:ea typeface="+mn-ea"/>
          <a:cs typeface="+mn-cs"/>
        </a:defRPr>
      </a:lvl1pPr>
      <a:lvl2pPr marL="4108579" indent="-1578030" algn="l" defTabSz="5055097" rtl="0" eaLnBrk="0" fontAlgn="base" hangingPunct="0">
        <a:spcBef>
          <a:spcPct val="20000"/>
        </a:spcBef>
        <a:spcAft>
          <a:spcPct val="0"/>
        </a:spcAft>
        <a:buChar char="–"/>
        <a:defRPr sz="15402">
          <a:solidFill>
            <a:schemeClr val="tx1"/>
          </a:solidFill>
          <a:latin typeface="+mn-lt"/>
        </a:defRPr>
      </a:lvl2pPr>
      <a:lvl3pPr marL="6321121" indent="-1266024" algn="l" defTabSz="5055097" rtl="0" eaLnBrk="0" fontAlgn="base" hangingPunct="0">
        <a:spcBef>
          <a:spcPct val="20000"/>
        </a:spcBef>
        <a:spcAft>
          <a:spcPct val="0"/>
        </a:spcAft>
        <a:buChar char="•"/>
        <a:defRPr sz="13229">
          <a:solidFill>
            <a:schemeClr val="tx1"/>
          </a:solidFill>
          <a:latin typeface="+mn-lt"/>
        </a:defRPr>
      </a:lvl3pPr>
      <a:lvl4pPr marL="8848670" indent="-1263024" algn="l" defTabSz="5055097" rtl="0" eaLnBrk="0" fontAlgn="base" hangingPunct="0">
        <a:spcBef>
          <a:spcPct val="20000"/>
        </a:spcBef>
        <a:spcAft>
          <a:spcPct val="0"/>
        </a:spcAft>
        <a:buChar char="–"/>
        <a:defRPr sz="11055">
          <a:solidFill>
            <a:schemeClr val="tx1"/>
          </a:solidFill>
          <a:latin typeface="+mn-lt"/>
        </a:defRPr>
      </a:lvl4pPr>
      <a:lvl5pPr marL="11377719" indent="-1263024" algn="l" defTabSz="5055097" rtl="0" eaLnBrk="0" fontAlgn="base" hangingPunct="0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5pPr>
      <a:lvl6pPr marL="11809727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6pPr>
      <a:lvl7pPr marL="12241735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7pPr>
      <a:lvl8pPr marL="12673743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8pPr>
      <a:lvl9pPr marL="13105752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B647AA4-A939-82B7-DAEC-9FCBE93F8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6370" y="37269389"/>
            <a:ext cx="3250038" cy="3250038"/>
          </a:xfrm>
          <a:prstGeom prst="rect">
            <a:avLst/>
          </a:prstGeom>
        </p:spPr>
      </p:pic>
      <p:pic>
        <p:nvPicPr>
          <p:cNvPr id="18" name="Imagem 17" descr="Uma imagem contendo Texto&#10;&#10;Descrição gerada automaticamente">
            <a:extLst>
              <a:ext uri="{FF2B5EF4-FFF2-40B4-BE49-F238E27FC236}">
                <a16:creationId xmlns:a16="http://schemas.microsoft.com/office/drawing/2014/main" id="{35FAFDF9-67BA-BD0B-73E2-14BEF57B5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57" y="13335230"/>
            <a:ext cx="9244881" cy="16435345"/>
          </a:xfrm>
          <a:prstGeom prst="rect">
            <a:avLst/>
          </a:prstGeom>
        </p:spPr>
      </p:pic>
      <p:sp>
        <p:nvSpPr>
          <p:cNvPr id="1029" name="Text Box 2409"/>
          <p:cNvSpPr txBox="1">
            <a:spLocks noChangeArrowheads="1"/>
          </p:cNvSpPr>
          <p:nvPr/>
        </p:nvSpPr>
        <p:spPr bwMode="auto">
          <a:xfrm>
            <a:off x="767246" y="13162181"/>
            <a:ext cx="9921321" cy="162424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96544" tIns="48271" rIns="96544" bIns="48271" anchor="ctr">
            <a:spAutoFit/>
          </a:bodyPr>
          <a:lstStyle/>
          <a:p>
            <a:pPr algn="just" defTabSz="964519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Área de conhecimento/Subárea: </a:t>
            </a:r>
          </a:p>
          <a:p>
            <a:pPr algn="just" defTabSz="964519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Área 02 Ciências Biológicas- Genética</a:t>
            </a:r>
          </a:p>
          <a:p>
            <a:pPr algn="just" defTabSz="964519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ODS vinculado(s): ODS15 - Vida terrestre</a:t>
            </a:r>
          </a:p>
        </p:txBody>
      </p:sp>
      <p:sp>
        <p:nvSpPr>
          <p:cNvPr id="1030" name="Rectangle 3166"/>
          <p:cNvSpPr>
            <a:spLocks noChangeArrowheads="1"/>
          </p:cNvSpPr>
          <p:nvPr/>
        </p:nvSpPr>
        <p:spPr bwMode="auto">
          <a:xfrm>
            <a:off x="21557226" y="25359008"/>
            <a:ext cx="10117516" cy="89998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1033" name="Text Box 3201"/>
          <p:cNvSpPr txBox="1">
            <a:spLocks noChangeArrowheads="1"/>
          </p:cNvSpPr>
          <p:nvPr/>
        </p:nvSpPr>
        <p:spPr bwMode="auto">
          <a:xfrm>
            <a:off x="11417555" y="30433783"/>
            <a:ext cx="9323788" cy="1059746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034" name="Text Box 3393"/>
          <p:cNvSpPr txBox="1">
            <a:spLocks noChangeArrowheads="1"/>
          </p:cNvSpPr>
          <p:nvPr/>
        </p:nvSpPr>
        <p:spPr bwMode="auto">
          <a:xfrm>
            <a:off x="767245" y="15023910"/>
            <a:ext cx="10169015" cy="1115306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035" name="Text Box 3414"/>
          <p:cNvSpPr txBox="1">
            <a:spLocks noChangeArrowheads="1"/>
          </p:cNvSpPr>
          <p:nvPr/>
        </p:nvSpPr>
        <p:spPr bwMode="auto">
          <a:xfrm>
            <a:off x="1068375" y="8827723"/>
            <a:ext cx="30949388" cy="232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073" tIns="41037" rIns="82073" bIns="41037">
            <a:spAutoFit/>
          </a:bodyPr>
          <a:lstStyle/>
          <a:p>
            <a:pPr defTabSz="654013"/>
            <a:endParaRPr lang="pt-BR" sz="3874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54013"/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Claissa do Socorro Oliveira de Souza (IFPA); Mauro André Damasceno de Melo (IFPA); Patrick Douglas Corrêa Pereira (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McGill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), Nara 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Gyzely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Moarais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 Magalhães (IFPA); Cristovam Guerreiro Diniz (IFPA)  </a:t>
            </a:r>
            <a:endParaRPr lang="pt-BR" sz="387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54013"/>
            <a:r>
              <a:rPr lang="pt-BR" sz="2929" b="1" dirty="0">
                <a:latin typeface="Arial" panose="020B0604020202020204" pitchFamily="34" charset="0"/>
                <a:cs typeface="Arial" panose="020B0604020202020204" pitchFamily="34" charset="0"/>
              </a:rPr>
              <a:t>Autor de correspondência :naramoraismagalhaes@gmail.com</a:t>
            </a:r>
          </a:p>
        </p:txBody>
      </p:sp>
      <p:sp>
        <p:nvSpPr>
          <p:cNvPr id="1036" name="Text Box 3415"/>
          <p:cNvSpPr txBox="1">
            <a:spLocks noChangeArrowheads="1"/>
          </p:cNvSpPr>
          <p:nvPr/>
        </p:nvSpPr>
        <p:spPr bwMode="auto">
          <a:xfrm>
            <a:off x="769506" y="11909613"/>
            <a:ext cx="10097778" cy="1244674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Área temática e ODS</a:t>
            </a:r>
          </a:p>
        </p:txBody>
      </p:sp>
      <p:sp>
        <p:nvSpPr>
          <p:cNvPr id="1039" name="Text Box 3434"/>
          <p:cNvSpPr txBox="1">
            <a:spLocks noChangeArrowheads="1"/>
          </p:cNvSpPr>
          <p:nvPr/>
        </p:nvSpPr>
        <p:spPr bwMode="auto">
          <a:xfrm>
            <a:off x="1" y="6938631"/>
            <a:ext cx="32399287" cy="229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850" tIns="43426" rIns="86850" bIns="43426">
            <a:spAutoFit/>
          </a:bodyPr>
          <a:lstStyle/>
          <a:p>
            <a:pPr defTabSz="654013">
              <a:spcBef>
                <a:spcPct val="50000"/>
              </a:spcBef>
            </a:pPr>
            <a:r>
              <a:rPr lang="pt-BR" sz="7181" b="1" dirty="0">
                <a:latin typeface="Arial" panose="020B0604020202020204" pitchFamily="34" charset="0"/>
                <a:cs typeface="Arial" panose="020B0604020202020204" pitchFamily="34" charset="0"/>
              </a:rPr>
              <a:t>ECOLOGIA VIRAL DE AVES MIGRATÓRIAS DE LONGA DISTÂNCIA NA AMAZÔNIA COSTEIRA DURANTE O PERÍODO DE INVERNADA</a:t>
            </a:r>
          </a:p>
        </p:txBody>
      </p:sp>
      <p:sp>
        <p:nvSpPr>
          <p:cNvPr id="1041" name="Text Box 3646"/>
          <p:cNvSpPr txBox="1">
            <a:spLocks noChangeArrowheads="1"/>
          </p:cNvSpPr>
          <p:nvPr/>
        </p:nvSpPr>
        <p:spPr bwMode="auto">
          <a:xfrm>
            <a:off x="724546" y="16332174"/>
            <a:ext cx="10272264" cy="1178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073" tIns="41037" rIns="82073" bIns="41037">
            <a:spAutoFit/>
          </a:bodyPr>
          <a:lstStyle/>
          <a:p>
            <a:pPr algn="just" defTabSz="654013">
              <a:spcBef>
                <a:spcPct val="50000"/>
              </a:spcBef>
            </a:pP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Pesquisas recentes indicam que a próxima pandemia pode ter um perfil semelhante ao da atual, com vírus zoonóticos de RNA passando de animais não humanos para humanos e se espalhando de pessoa para pessoa (Thompson &amp; Paulson, 2021;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Farlow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2023). Compreender a dinâmica da transmissão viral entre espécies e os fatores ambientais que favorecem a propagação dessas doenças é essencial para prevenir futuros surtos (Albery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2020). Aves migratórias são conhecidas por atuarem como reservatórios zoonóticos e vetores de vírus, contribuindo para a dispersão de patógenos que podem causar doenças graves em humanos e em outras espécies (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Hubálek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2004; Chan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2015). Investigações recentes 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viroma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em aves selvagens revelaram uma diversidade significativa de vírus, incluindo novos genomas virais que podem ter potencial zoonótico (Shan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2022). Este estudo foca na análise 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viroma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da ave migratória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com o objetivo de avançar na compreensão da resistência e tolerância à infecção viral, e contribuir para a identificação de riscos potenciais para a saúde humana. </a:t>
            </a:r>
            <a:endParaRPr lang="pt-PT" sz="330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Text Box 3660"/>
          <p:cNvSpPr txBox="1">
            <a:spLocks noChangeArrowheads="1"/>
          </p:cNvSpPr>
          <p:nvPr/>
        </p:nvSpPr>
        <p:spPr bwMode="auto">
          <a:xfrm>
            <a:off x="21546924" y="31314198"/>
            <a:ext cx="10127818" cy="89998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6112371" y="2908170"/>
            <a:ext cx="174548" cy="42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398" tIns="43199" rIns="86398" bIns="43199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217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Box 21"/>
          <p:cNvSpPr txBox="1"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13948361" y="13771923"/>
            <a:ext cx="5999395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	Coleta e Perfusão</a:t>
            </a:r>
          </a:p>
        </p:txBody>
      </p:sp>
      <p:sp>
        <p:nvSpPr>
          <p:cNvPr id="47" name="Text Box 3177"/>
          <p:cNvSpPr txBox="1">
            <a:spLocks noChangeArrowheads="1"/>
          </p:cNvSpPr>
          <p:nvPr/>
        </p:nvSpPr>
        <p:spPr bwMode="auto">
          <a:xfrm>
            <a:off x="11283355" y="11916868"/>
            <a:ext cx="9324231" cy="1244674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MATERIAL E MÉTODOS</a:t>
            </a:r>
          </a:p>
        </p:txBody>
      </p:sp>
      <p:sp>
        <p:nvSpPr>
          <p:cNvPr id="51" name="CaixaDeTexto 37"/>
          <p:cNvSpPr txBox="1">
            <a:spLocks noChangeArrowheads="1"/>
          </p:cNvSpPr>
          <p:nvPr/>
        </p:nvSpPr>
        <p:spPr bwMode="auto">
          <a:xfrm>
            <a:off x="21546924" y="26598259"/>
            <a:ext cx="10100038" cy="41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A análise 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viroma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identificou vírus zoonóticos, incluindo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herpesvírus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que podem infectar humanos. Esses resultados destacam as aves migratórias como reservatórios de vírus. A descoberta ressalta a importância de monitorar essas aves para prever e prevenir surtos mantendo a vigilância global em áreas de contato entre humanos e aves.</a:t>
            </a:r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11480799" y="31649288"/>
            <a:ext cx="9323788" cy="669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neurotranscriptoma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alt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pt-BR" alt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indicou que 11 partículas virais podem pertencer a vírus que são conhecidos por infectar humanos (Tabela 1), existe, portanto, cepas virais dentro do animal em estudo, que pode revelar a história relacionada ao padrão migratório da espécie, considerando suas múltiplas paradas ao longo da trajetória. E ainda, é válido ressaltar que as pausas para descanso durante a migração podem auxiliar na restauração da função imunológica constitutiva, a qual pode ser comprometida durante o processo migratório (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Eikenaar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et al., 2020).</a:t>
            </a:r>
          </a:p>
        </p:txBody>
      </p:sp>
      <p:sp>
        <p:nvSpPr>
          <p:cNvPr id="7" name="Text Box 3661">
            <a:extLst>
              <a:ext uri="{FF2B5EF4-FFF2-40B4-BE49-F238E27FC236}">
                <a16:creationId xmlns:a16="http://schemas.microsoft.com/office/drawing/2014/main" id="{0E269F34-AF91-4878-1295-1AECD1AC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79" y="36409322"/>
            <a:ext cx="7158941" cy="49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pPr defTabSz="619512">
              <a:spcBef>
                <a:spcPts val="0"/>
              </a:spcBef>
            </a:pPr>
            <a:r>
              <a:rPr lang="pt-BR" sz="2646" b="1" i="1" dirty="0">
                <a:latin typeface="Arial" panose="020B0604020202020204" pitchFamily="34" charset="0"/>
                <a:cs typeface="Arial" panose="020B0604020202020204" pitchFamily="34" charset="0"/>
              </a:rPr>
              <a:t>Organização: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A7F6E-D8DB-3DE0-D11B-3B940DFAF9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1" y="37504109"/>
            <a:ext cx="8945397" cy="23278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501D009-F92A-2E03-E017-8FFBD17C56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9778" y="637644"/>
            <a:ext cx="4216630" cy="4216630"/>
          </a:xfrm>
          <a:prstGeom prst="rect">
            <a:avLst/>
          </a:prstGeom>
        </p:spPr>
      </p:pic>
      <p:sp>
        <p:nvSpPr>
          <p:cNvPr id="19" name="Text Box 21">
            <a:extLst>
              <a:ext uri="{FF2B5EF4-FFF2-40B4-BE49-F238E27FC236}">
                <a16:creationId xmlns:a16="http://schemas.microsoft.com/office/drawing/2014/main" id="{D2038031-F49E-8853-1B08-AB1148B4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5714" y="16470829"/>
            <a:ext cx="3367859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	Craniotomia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A93CAC34-8145-2729-E771-651EF4F9A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9612" y="19155956"/>
            <a:ext cx="4481741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	Extração de RNA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6C49FB4F-7E96-0EAA-1630-E61BEF33B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219" y="21841083"/>
            <a:ext cx="5999395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	Sequenciamento (NGS)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1B700311-BB19-2C56-8409-C91DB8A9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1025" y="24545095"/>
            <a:ext cx="2206109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Filtragem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B5FCE23E-7A4E-2CD2-05EC-C9D692BFC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7657" y="27249108"/>
            <a:ext cx="3498822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Identificação Viral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9B05234E-B571-D2D1-7A81-D47D7CC5A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4050" y="19946674"/>
            <a:ext cx="10487753" cy="516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Durante a análise 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viroma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11 vírus humanos encontrados, 5 são variantes de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herpesvírus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incluindo citomegalovírus humano associado ao sarcoma de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Kaposi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 e vírus herpes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simplex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tipo 1 e 2, conhecidos por causar infecções sexualmente transmissíveis. Também foi identificado um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pneumovírus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pertencente à ordem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Mononegavirales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que são conhecidos por causar infecções respiratórias em humanos e animais (Van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den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Hoogen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2020)</a:t>
            </a:r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070AC0A2-31C8-F170-51C9-9309F313D2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55647" y="21456322"/>
            <a:ext cx="287994" cy="2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6398" tIns="43199" rIns="86398" bIns="43199" numCol="1" anchor="t" anchorCtr="0" compatLnSpc="1">
            <a:prstTxWarp prst="textNoShape">
              <a:avLst/>
            </a:prstTxWarp>
          </a:bodyPr>
          <a:lstStyle/>
          <a:p>
            <a:endParaRPr lang="pt-BR" sz="2173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3AC2C76-F08D-FA0B-2212-AC2FC9D20B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865" y="28312954"/>
            <a:ext cx="10205776" cy="407691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F2F037-4496-CD16-5AE0-648588DC7DF7}"/>
              </a:ext>
            </a:extLst>
          </p:cNvPr>
          <p:cNvSpPr txBox="1"/>
          <p:nvPr/>
        </p:nvSpPr>
        <p:spPr>
          <a:xfrm>
            <a:off x="724546" y="32681709"/>
            <a:ext cx="10100038" cy="161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307" b="1" dirty="0">
                <a:latin typeface="Arial" panose="020B0604020202020204" pitchFamily="34" charset="0"/>
                <a:cs typeface="Arial" panose="020B0604020202020204" pitchFamily="34" charset="0"/>
              </a:rPr>
              <a:t>Figura 1</a:t>
            </a:r>
            <a:r>
              <a:rPr lang="en-US" sz="3307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3307" b="1" dirty="0">
                <a:latin typeface="Arial" panose="020B0604020202020204" pitchFamily="34" charset="0"/>
                <a:cs typeface="Arial" panose="020B0604020202020204" pitchFamily="34" charset="0"/>
              </a:rPr>
              <a:t>Em A plumagem não reprodutiva, em B plumagem reprodutiva, Da Cunha </a:t>
            </a:r>
            <a:r>
              <a:rPr lang="pt-BR" sz="3307" b="1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5AAEB80-E0C1-EF4D-4565-25953825823D}"/>
              </a:ext>
            </a:extLst>
          </p:cNvPr>
          <p:cNvSpPr txBox="1"/>
          <p:nvPr/>
        </p:nvSpPr>
        <p:spPr>
          <a:xfrm>
            <a:off x="21479655" y="11882675"/>
            <a:ext cx="10392148" cy="111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307" b="1" dirty="0" err="1">
                <a:latin typeface="Arial" panose="020B0604020202020204" pitchFamily="34" charset="0"/>
                <a:cs typeface="Arial" panose="020B0604020202020204" pitchFamily="34" charset="0"/>
              </a:rPr>
              <a:t>Tablela</a:t>
            </a:r>
            <a:r>
              <a:rPr lang="pt-BR" sz="3307" b="1" dirty="0">
                <a:latin typeface="Arial" panose="020B0604020202020204" pitchFamily="34" charset="0"/>
                <a:cs typeface="Arial" panose="020B0604020202020204" pitchFamily="34" charset="0"/>
              </a:rPr>
              <a:t> 1- Vírus humanos encontrados no genoma de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3307" b="1" dirty="0">
                <a:latin typeface="Arial" panose="020B0604020202020204" pitchFamily="34" charset="0"/>
                <a:cs typeface="Arial" panose="020B0604020202020204" pitchFamily="34" charset="0"/>
              </a:rPr>
              <a:t> IFPA 2023.</a:t>
            </a:r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D261B900-0C2B-2518-9B15-108AF7256BC1}"/>
              </a:ext>
            </a:extLst>
          </p:cNvPr>
          <p:cNvSpPr txBox="1"/>
          <p:nvPr/>
        </p:nvSpPr>
        <p:spPr bwMode="auto">
          <a:xfrm>
            <a:off x="13343943" y="14613050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Coleta feita com rede de neblina, perfusão com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paraformol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e RNA Later.</a:t>
            </a: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3493AD82-089C-F3CC-B838-602BBB8C1574}"/>
              </a:ext>
            </a:extLst>
          </p:cNvPr>
          <p:cNvSpPr txBox="1"/>
          <p:nvPr/>
        </p:nvSpPr>
        <p:spPr bwMode="auto">
          <a:xfrm>
            <a:off x="13487369" y="17312634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Feita com cuidado para não danificar o tecido e separar o telencéfalo.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21F21434-DF94-7337-683E-14FAE525399A}"/>
              </a:ext>
            </a:extLst>
          </p:cNvPr>
          <p:cNvSpPr txBox="1"/>
          <p:nvPr/>
        </p:nvSpPr>
        <p:spPr bwMode="auto">
          <a:xfrm>
            <a:off x="13487369" y="20039495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Protocolo de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TRIzolTM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 Purificação do mRNA e posterior conversão em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6900221A-208F-934E-4FC2-89F89D917E89}"/>
              </a:ext>
            </a:extLst>
          </p:cNvPr>
          <p:cNvSpPr txBox="1"/>
          <p:nvPr/>
        </p:nvSpPr>
        <p:spPr bwMode="auto">
          <a:xfrm>
            <a:off x="13484815" y="22766357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Ion Chef, Ion 540TM Chip e Ion S5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GeneStudio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System.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Arquivos FASTQ.</a:t>
            </a: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D92E1F51-1C7A-AD3E-7FC6-B12725808C10}"/>
              </a:ext>
            </a:extLst>
          </p:cNvPr>
          <p:cNvSpPr txBox="1"/>
          <p:nvPr/>
        </p:nvSpPr>
        <p:spPr bwMode="auto">
          <a:xfrm>
            <a:off x="13484814" y="25359008"/>
            <a:ext cx="5801800" cy="211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Software FASTQC.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Trimmomatic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Tabela PHREAD.</a:t>
            </a:r>
          </a:p>
          <a:p>
            <a:pPr algn="just" eaLnBrk="1" hangingPunct="1"/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4F81C08F-CA77-CB0C-A4AF-3BE1315E1F65}"/>
              </a:ext>
            </a:extLst>
          </p:cNvPr>
          <p:cNvSpPr txBox="1"/>
          <p:nvPr/>
        </p:nvSpPr>
        <p:spPr bwMode="auto">
          <a:xfrm>
            <a:off x="13543372" y="28184360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Leitura VIRTUS2.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Banco de dados NCBI.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Leitura VIRTUS1.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9ED7BB71-10F2-75A0-DCD4-7CACD50D63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06007" y="13234286"/>
            <a:ext cx="10436003" cy="7069511"/>
          </a:xfrm>
          <a:prstGeom prst="rect">
            <a:avLst/>
          </a:prstGeom>
        </p:spPr>
      </p:pic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FA371B8E-01CE-4047-809D-E1CB1C5B59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089" y="32870204"/>
            <a:ext cx="4038600" cy="40386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339966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CAB8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5411</TotalTime>
  <Words>650</Words>
  <Application>Microsoft Office PowerPoint</Application>
  <PresentationFormat>Personalizar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tahoma, verdana, arial</vt:lpstr>
      <vt:lpstr>Times New Roman</vt:lpstr>
      <vt:lpstr>Estrutura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SILUBESA 2004</dc:subject>
  <dc:creator>Jussara Severo</dc:creator>
  <cp:lastModifiedBy>gabriellalopes3668@gmail.com</cp:lastModifiedBy>
  <cp:revision>451</cp:revision>
  <cp:lastPrinted>2024-06-05T18:48:43Z</cp:lastPrinted>
  <dcterms:created xsi:type="dcterms:W3CDTF">2003-06-01T18:10:39Z</dcterms:created>
  <dcterms:modified xsi:type="dcterms:W3CDTF">2024-10-16T19:27:38Z</dcterms:modified>
</cp:coreProperties>
</file>