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5074900" cy="20104100"/>
  <p:notesSz cx="15074900" cy="201041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" d="100"/>
          <a:sy n="27" d="100"/>
        </p:scale>
        <p:origin x="255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1093" y="6232271"/>
            <a:ext cx="1281906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2187" y="11258296"/>
            <a:ext cx="1055687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4062" y="4623943"/>
            <a:ext cx="656034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66843" y="4623943"/>
            <a:ext cx="656034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5075026" cy="1995778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04460" y="5912970"/>
            <a:ext cx="882242" cy="65496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04460" y="6935549"/>
            <a:ext cx="882242" cy="6534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4062" y="804164"/>
            <a:ext cx="1357312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4062" y="4623943"/>
            <a:ext cx="1357312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27625" y="18696814"/>
            <a:ext cx="482600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4062" y="18696814"/>
            <a:ext cx="3468687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58500" y="18696814"/>
            <a:ext cx="3468687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image" Target="../media/image4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16.jpg"/><Relationship Id="rId10" Type="http://schemas.openxmlformats.org/officeDocument/2006/relationships/image" Target="../media/image11.png"/><Relationship Id="rId4" Type="http://schemas.openxmlformats.org/officeDocument/2006/relationships/hyperlink" Target="mailto:isabeladecamposfreire@gmail.com" TargetMode="External"/><Relationship Id="rId9" Type="http://schemas.openxmlformats.org/officeDocument/2006/relationships/image" Target="../media/image10.jpg"/><Relationship Id="rId1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502" y="6023077"/>
            <a:ext cx="4017010" cy="487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FIELD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KNOWLEDGE/SUBFIELD: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Area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2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–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500" spc="-10" dirty="0">
                <a:latin typeface="Arial MT"/>
                <a:cs typeface="Arial MT"/>
              </a:rPr>
              <a:t>Genetics: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ODS15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Terrestrial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life.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2711" y="5417683"/>
            <a:ext cx="14168755" cy="8035925"/>
            <a:chOff x="362711" y="5417683"/>
            <a:chExt cx="14168755" cy="80359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5059" y="13035966"/>
              <a:ext cx="4525912" cy="4173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711" y="5417683"/>
              <a:ext cx="4617594" cy="46292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94502" y="5486388"/>
            <a:ext cx="311848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dirty="0">
                <a:latin typeface="Arial"/>
                <a:cs typeface="Arial"/>
              </a:rPr>
              <a:t>THEMATIC</a:t>
            </a:r>
            <a:r>
              <a:rPr sz="1850" b="1" spc="-50" dirty="0">
                <a:latin typeface="Arial"/>
                <a:cs typeface="Arial"/>
              </a:rPr>
              <a:t> </a:t>
            </a:r>
            <a:r>
              <a:rPr sz="1850" b="1" dirty="0">
                <a:latin typeface="Arial"/>
                <a:cs typeface="Arial"/>
              </a:rPr>
              <a:t>AREA</a:t>
            </a:r>
            <a:r>
              <a:rPr sz="1850" b="1" spc="-50" dirty="0">
                <a:latin typeface="Arial"/>
                <a:cs typeface="Arial"/>
              </a:rPr>
              <a:t> </a:t>
            </a:r>
            <a:r>
              <a:rPr sz="1850" b="1" dirty="0">
                <a:latin typeface="Arial"/>
                <a:cs typeface="Arial"/>
              </a:rPr>
              <a:t>AND</a:t>
            </a:r>
            <a:r>
              <a:rPr sz="1850" b="1" spc="-50" dirty="0">
                <a:latin typeface="Arial"/>
                <a:cs typeface="Arial"/>
              </a:rPr>
              <a:t> </a:t>
            </a:r>
            <a:r>
              <a:rPr sz="1850" b="1" spc="-25" dirty="0">
                <a:latin typeface="Arial"/>
                <a:cs typeface="Arial"/>
              </a:rPr>
              <a:t>ODS</a:t>
            </a:r>
            <a:endParaRPr sz="1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407" y="2586289"/>
            <a:ext cx="13627100" cy="2458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4154" marR="211454" algn="ctr">
              <a:lnSpc>
                <a:spcPct val="100000"/>
              </a:lnSpc>
              <a:spcBef>
                <a:spcPts val="95"/>
              </a:spcBef>
            </a:pPr>
            <a:r>
              <a:rPr sz="3350" b="1" dirty="0">
                <a:latin typeface="Arial"/>
                <a:cs typeface="Arial"/>
              </a:rPr>
              <a:t>Characterization</a:t>
            </a:r>
            <a:r>
              <a:rPr sz="3350" b="1" spc="-85" dirty="0">
                <a:latin typeface="Arial"/>
                <a:cs typeface="Arial"/>
              </a:rPr>
              <a:t> </a:t>
            </a:r>
            <a:r>
              <a:rPr sz="3350" b="1" dirty="0">
                <a:latin typeface="Arial"/>
                <a:cs typeface="Arial"/>
              </a:rPr>
              <a:t>of</a:t>
            </a:r>
            <a:r>
              <a:rPr sz="3350" b="1" spc="-80" dirty="0">
                <a:latin typeface="Arial"/>
                <a:cs typeface="Arial"/>
              </a:rPr>
              <a:t> </a:t>
            </a:r>
            <a:r>
              <a:rPr sz="3350" b="1" i="1" dirty="0">
                <a:latin typeface="Arial"/>
                <a:cs typeface="Arial"/>
              </a:rPr>
              <a:t>Choristoneura</a:t>
            </a:r>
            <a:r>
              <a:rPr sz="3350" b="1" i="1" spc="-35" dirty="0">
                <a:latin typeface="Arial"/>
                <a:cs typeface="Arial"/>
              </a:rPr>
              <a:t> </a:t>
            </a:r>
            <a:r>
              <a:rPr sz="3350" b="1" i="1" dirty="0" err="1">
                <a:latin typeface="Arial"/>
                <a:cs typeface="Arial"/>
              </a:rPr>
              <a:t>fumiferana</a:t>
            </a:r>
            <a:r>
              <a:rPr sz="3350" b="1" i="1" spc="-85" dirty="0">
                <a:latin typeface="Arial"/>
                <a:cs typeface="Arial"/>
              </a:rPr>
              <a:t> </a:t>
            </a:r>
            <a:r>
              <a:rPr lang="pt-BR" sz="3350" b="1" i="1" spc="-85" dirty="0">
                <a:latin typeface="Arial"/>
                <a:cs typeface="Arial"/>
              </a:rPr>
              <a:t>g</a:t>
            </a:r>
            <a:r>
              <a:rPr sz="3350" b="1" i="1">
                <a:latin typeface="Arial"/>
                <a:cs typeface="Arial"/>
              </a:rPr>
              <a:t>ranulovirus</a:t>
            </a:r>
            <a:r>
              <a:rPr sz="3350" b="1" i="1" spc="-80" dirty="0">
                <a:latin typeface="Arial"/>
                <a:cs typeface="Arial"/>
              </a:rPr>
              <a:t> </a:t>
            </a:r>
            <a:r>
              <a:rPr sz="3350" b="1" dirty="0">
                <a:latin typeface="Arial"/>
                <a:cs typeface="Arial"/>
              </a:rPr>
              <a:t>in</a:t>
            </a:r>
            <a:r>
              <a:rPr sz="3350" b="1" spc="-70" dirty="0">
                <a:latin typeface="Arial"/>
                <a:cs typeface="Arial"/>
              </a:rPr>
              <a:t> </a:t>
            </a:r>
            <a:r>
              <a:rPr sz="3350" b="1" spc="-25" dirty="0">
                <a:latin typeface="Arial"/>
                <a:cs typeface="Arial"/>
              </a:rPr>
              <a:t>the </a:t>
            </a:r>
            <a:r>
              <a:rPr sz="3350" b="1" dirty="0">
                <a:latin typeface="Arial"/>
                <a:cs typeface="Arial"/>
              </a:rPr>
              <a:t>Virome</a:t>
            </a:r>
            <a:r>
              <a:rPr sz="3350" b="1" spc="-85" dirty="0">
                <a:latin typeface="Arial"/>
                <a:cs typeface="Arial"/>
              </a:rPr>
              <a:t> </a:t>
            </a:r>
            <a:r>
              <a:rPr sz="3350" b="1" dirty="0">
                <a:latin typeface="Arial"/>
                <a:cs typeface="Arial"/>
              </a:rPr>
              <a:t>of</a:t>
            </a:r>
            <a:r>
              <a:rPr sz="3350" b="1" spc="-70" dirty="0">
                <a:latin typeface="Arial"/>
                <a:cs typeface="Arial"/>
              </a:rPr>
              <a:t> </a:t>
            </a:r>
            <a:r>
              <a:rPr sz="3350" b="1" i="1" dirty="0">
                <a:latin typeface="Arial"/>
                <a:cs typeface="Arial"/>
              </a:rPr>
              <a:t>Actitis</a:t>
            </a:r>
            <a:r>
              <a:rPr sz="3350" b="1" i="1" spc="-80" dirty="0">
                <a:latin typeface="Arial"/>
                <a:cs typeface="Arial"/>
              </a:rPr>
              <a:t> </a:t>
            </a:r>
            <a:r>
              <a:rPr sz="3350" b="1" i="1" dirty="0">
                <a:latin typeface="Arial"/>
                <a:cs typeface="Arial"/>
              </a:rPr>
              <a:t>macularius</a:t>
            </a:r>
            <a:r>
              <a:rPr sz="3350" b="1" i="1" spc="-70" dirty="0">
                <a:latin typeface="Arial"/>
                <a:cs typeface="Arial"/>
              </a:rPr>
              <a:t> </a:t>
            </a:r>
            <a:r>
              <a:rPr sz="3350" b="1" dirty="0">
                <a:latin typeface="Arial"/>
                <a:cs typeface="Arial"/>
              </a:rPr>
              <a:t>During</a:t>
            </a:r>
            <a:r>
              <a:rPr sz="3350" b="1" spc="-70" dirty="0">
                <a:latin typeface="Arial"/>
                <a:cs typeface="Arial"/>
              </a:rPr>
              <a:t> </a:t>
            </a:r>
            <a:r>
              <a:rPr sz="3350" b="1" dirty="0">
                <a:latin typeface="Arial"/>
                <a:cs typeface="Arial"/>
              </a:rPr>
              <a:t>Wintering</a:t>
            </a:r>
            <a:r>
              <a:rPr sz="3350" b="1" spc="-70" dirty="0">
                <a:latin typeface="Arial"/>
                <a:cs typeface="Arial"/>
              </a:rPr>
              <a:t> </a:t>
            </a:r>
            <a:r>
              <a:rPr sz="3350" b="1" dirty="0">
                <a:latin typeface="Arial"/>
                <a:cs typeface="Arial"/>
              </a:rPr>
              <a:t>in</a:t>
            </a:r>
            <a:r>
              <a:rPr sz="3350" b="1" spc="-80" dirty="0">
                <a:latin typeface="Arial"/>
                <a:cs typeface="Arial"/>
              </a:rPr>
              <a:t> </a:t>
            </a:r>
            <a:r>
              <a:rPr sz="3350" b="1" dirty="0">
                <a:latin typeface="Arial"/>
                <a:cs typeface="Arial"/>
              </a:rPr>
              <a:t>the</a:t>
            </a:r>
            <a:r>
              <a:rPr sz="3350" b="1" spc="-70" dirty="0">
                <a:latin typeface="Arial"/>
                <a:cs typeface="Arial"/>
              </a:rPr>
              <a:t> </a:t>
            </a:r>
            <a:r>
              <a:rPr sz="3350" b="1" spc="-10" dirty="0">
                <a:latin typeface="Arial"/>
                <a:cs typeface="Arial"/>
              </a:rPr>
              <a:t>Coastal Amazon.</a:t>
            </a:r>
            <a:endParaRPr sz="3350" dirty="0"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  <a:spcBef>
                <a:spcPts val="1155"/>
              </a:spcBef>
            </a:pPr>
            <a:r>
              <a:rPr sz="1800" b="1" dirty="0">
                <a:latin typeface="Arial"/>
                <a:cs typeface="Arial"/>
              </a:rPr>
              <a:t>Isabela</a:t>
            </a:r>
            <a:r>
              <a:rPr sz="1800" b="1" spc="-1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Campos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Freire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(IFPA);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Patrick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Douglas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Corrêa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Pereira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(McGill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University);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Mauro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André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Damasceno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Melo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(IFPA); </a:t>
            </a:r>
            <a:r>
              <a:rPr sz="1800" b="1" dirty="0">
                <a:latin typeface="Arial"/>
                <a:cs typeface="Arial"/>
              </a:rPr>
              <a:t>Cristovam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Guerreiro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Diniz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(IFPA);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Nara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Gyzely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Morais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Magalhães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(IFPA)</a:t>
            </a:r>
            <a:endParaRPr sz="1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350" b="1" dirty="0">
                <a:latin typeface="Arial"/>
                <a:cs typeface="Arial"/>
              </a:rPr>
              <a:t>Author:</a:t>
            </a:r>
            <a:r>
              <a:rPr sz="1350" b="1" spc="-50" dirty="0">
                <a:latin typeface="Arial"/>
                <a:cs typeface="Arial"/>
              </a:rPr>
              <a:t> </a:t>
            </a:r>
            <a:r>
              <a:rPr sz="135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4"/>
              </a:rPr>
              <a:t>isabeladecamposfreire@gmail.com</a:t>
            </a:r>
            <a:endParaRPr sz="1350" dirty="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92868" y="14738232"/>
            <a:ext cx="4565535" cy="41896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026269" y="14786489"/>
            <a:ext cx="161607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spc="-10" dirty="0">
                <a:latin typeface="Arial"/>
                <a:cs typeface="Arial"/>
              </a:rPr>
              <a:t>REFERENCES</a:t>
            </a:r>
            <a:endParaRPr sz="1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6940" y="12040946"/>
            <a:ext cx="3973195" cy="4095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  <a:tabLst>
                <a:tab pos="664845" algn="l"/>
                <a:tab pos="911225" algn="l"/>
                <a:tab pos="1202690" algn="l"/>
              </a:tabLst>
            </a:pPr>
            <a:r>
              <a:rPr sz="1250" b="1" spc="-10" dirty="0">
                <a:latin typeface="Arial"/>
                <a:cs typeface="Arial"/>
              </a:rPr>
              <a:t>Figure</a:t>
            </a:r>
            <a:r>
              <a:rPr sz="1250" b="1" dirty="0">
                <a:latin typeface="Arial"/>
                <a:cs typeface="Arial"/>
              </a:rPr>
              <a:t>	</a:t>
            </a:r>
            <a:r>
              <a:rPr sz="1250" b="1" spc="-50" dirty="0">
                <a:latin typeface="Arial"/>
                <a:cs typeface="Arial"/>
              </a:rPr>
              <a:t>1</a:t>
            </a:r>
            <a:r>
              <a:rPr sz="1250" b="1" dirty="0">
                <a:latin typeface="Arial"/>
                <a:cs typeface="Arial"/>
              </a:rPr>
              <a:t>	</a:t>
            </a:r>
            <a:r>
              <a:rPr sz="1250" b="1" spc="-50" dirty="0">
                <a:latin typeface="Arial"/>
                <a:cs typeface="Arial"/>
              </a:rPr>
              <a:t>–</a:t>
            </a:r>
            <a:r>
              <a:rPr sz="1250" b="1" dirty="0">
                <a:latin typeface="Arial"/>
                <a:cs typeface="Arial"/>
              </a:rPr>
              <a:t>	</a:t>
            </a:r>
            <a:r>
              <a:rPr sz="1250" b="1" i="1" dirty="0">
                <a:latin typeface="Arial"/>
                <a:cs typeface="Arial"/>
              </a:rPr>
              <a:t>Actitis</a:t>
            </a:r>
            <a:r>
              <a:rPr sz="1250" b="1" i="1" spc="-50" dirty="0">
                <a:latin typeface="Arial"/>
                <a:cs typeface="Arial"/>
              </a:rPr>
              <a:t> </a:t>
            </a:r>
            <a:r>
              <a:rPr sz="1250" b="1" i="1" dirty="0">
                <a:latin typeface="Arial"/>
                <a:cs typeface="Arial"/>
              </a:rPr>
              <a:t>macularius</a:t>
            </a:r>
            <a:r>
              <a:rPr sz="1250" b="1" dirty="0">
                <a:latin typeface="Arial"/>
                <a:cs typeface="Arial"/>
              </a:rPr>
              <a:t>.</a:t>
            </a:r>
            <a:r>
              <a:rPr sz="1250" b="1" spc="-40" dirty="0">
                <a:latin typeface="Arial"/>
                <a:cs typeface="Arial"/>
              </a:rPr>
              <a:t> </a:t>
            </a:r>
            <a:r>
              <a:rPr sz="1250" b="1" dirty="0">
                <a:latin typeface="Arial"/>
                <a:cs typeface="Arial"/>
              </a:rPr>
              <a:t>(A)</a:t>
            </a:r>
            <a:r>
              <a:rPr sz="1250" b="1" spc="-25" dirty="0">
                <a:latin typeface="Arial"/>
                <a:cs typeface="Arial"/>
              </a:rPr>
              <a:t> </a:t>
            </a:r>
            <a:r>
              <a:rPr sz="1250" b="1" dirty="0">
                <a:latin typeface="Arial"/>
                <a:cs typeface="Arial"/>
              </a:rPr>
              <a:t>Non-</a:t>
            </a:r>
            <a:r>
              <a:rPr sz="1250" b="1" spc="-10" dirty="0">
                <a:latin typeface="Arial"/>
                <a:cs typeface="Arial"/>
              </a:rPr>
              <a:t>breeding </a:t>
            </a:r>
            <a:r>
              <a:rPr sz="1250" b="1" dirty="0">
                <a:latin typeface="Arial"/>
                <a:cs typeface="Arial"/>
              </a:rPr>
              <a:t>plumage.</a:t>
            </a:r>
            <a:r>
              <a:rPr sz="1250" b="1" spc="-45" dirty="0">
                <a:latin typeface="Arial"/>
                <a:cs typeface="Arial"/>
              </a:rPr>
              <a:t> </a:t>
            </a:r>
            <a:r>
              <a:rPr sz="1250" b="1" dirty="0">
                <a:latin typeface="Arial"/>
                <a:cs typeface="Arial"/>
              </a:rPr>
              <a:t>(B)</a:t>
            </a:r>
            <a:r>
              <a:rPr sz="1250" b="1" spc="-50" dirty="0">
                <a:latin typeface="Arial"/>
                <a:cs typeface="Arial"/>
              </a:rPr>
              <a:t> </a:t>
            </a:r>
            <a:r>
              <a:rPr sz="1250" b="1" dirty="0">
                <a:latin typeface="Arial"/>
                <a:cs typeface="Arial"/>
              </a:rPr>
              <a:t>Breeding</a:t>
            </a:r>
            <a:r>
              <a:rPr sz="1250" b="1" spc="-30" dirty="0">
                <a:latin typeface="Arial"/>
                <a:cs typeface="Arial"/>
              </a:rPr>
              <a:t> </a:t>
            </a:r>
            <a:r>
              <a:rPr sz="1250" b="1" spc="-10" dirty="0">
                <a:latin typeface="Arial"/>
                <a:cs typeface="Arial"/>
              </a:rPr>
              <a:t>plumage.</a:t>
            </a:r>
            <a:endParaRPr sz="125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8176" y="5417683"/>
            <a:ext cx="4527557" cy="41720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251951" y="5464163"/>
            <a:ext cx="320865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dirty="0">
                <a:latin typeface="Arial"/>
                <a:cs typeface="Arial"/>
              </a:rPr>
              <a:t>MATERIALS</a:t>
            </a:r>
            <a:r>
              <a:rPr sz="1850" b="1" spc="-70" dirty="0">
                <a:latin typeface="Arial"/>
                <a:cs typeface="Arial"/>
              </a:rPr>
              <a:t> </a:t>
            </a:r>
            <a:r>
              <a:rPr sz="1850" b="1" dirty="0">
                <a:latin typeface="Arial"/>
                <a:cs typeface="Arial"/>
              </a:rPr>
              <a:t>AND</a:t>
            </a:r>
            <a:r>
              <a:rPr sz="1850" b="1" spc="-75" dirty="0">
                <a:latin typeface="Arial"/>
                <a:cs typeface="Arial"/>
              </a:rPr>
              <a:t> </a:t>
            </a:r>
            <a:r>
              <a:rPr sz="1850" b="1" spc="-10" dirty="0">
                <a:latin typeface="Arial"/>
                <a:cs typeface="Arial"/>
              </a:rPr>
              <a:t>METHODS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62711" y="836218"/>
            <a:ext cx="13958569" cy="18515330"/>
            <a:chOff x="362711" y="836218"/>
            <a:chExt cx="13958569" cy="1851533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4923" y="18356116"/>
              <a:ext cx="3823605" cy="99512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145011" y="836218"/>
              <a:ext cx="2532380" cy="1172210"/>
            </a:xfrm>
            <a:custGeom>
              <a:avLst/>
              <a:gdLst/>
              <a:ahLst/>
              <a:cxnLst/>
              <a:rect l="l" t="t" r="r" b="b"/>
              <a:pathLst>
                <a:path w="2532380" h="1172210">
                  <a:moveTo>
                    <a:pt x="2532034" y="486"/>
                  </a:moveTo>
                  <a:lnTo>
                    <a:pt x="-281" y="486"/>
                  </a:lnTo>
                  <a:lnTo>
                    <a:pt x="-281" y="1172235"/>
                  </a:lnTo>
                  <a:lnTo>
                    <a:pt x="2532034" y="1172235"/>
                  </a:lnTo>
                  <a:lnTo>
                    <a:pt x="2532034" y="4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76788" y="973811"/>
              <a:ext cx="3443877" cy="89715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2711" y="6719146"/>
              <a:ext cx="4541395" cy="41723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57622" y="6764356"/>
            <a:ext cx="4504055" cy="332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95"/>
              </a:spcBef>
            </a:pPr>
            <a:r>
              <a:rPr sz="1850" b="1" spc="-10" dirty="0">
                <a:latin typeface="Arial"/>
                <a:cs typeface="Arial"/>
              </a:rPr>
              <a:t>INTRODUCTION</a:t>
            </a:r>
            <a:endParaRPr sz="1850">
              <a:latin typeface="Arial"/>
              <a:cs typeface="Arial"/>
            </a:endParaRPr>
          </a:p>
          <a:p>
            <a:pPr marL="12700" marR="5080" algn="just">
              <a:lnSpc>
                <a:spcPct val="103000"/>
              </a:lnSpc>
              <a:spcBef>
                <a:spcPts val="1495"/>
              </a:spcBef>
            </a:pPr>
            <a:r>
              <a:rPr sz="1500" dirty="0">
                <a:latin typeface="Arial MT"/>
                <a:cs typeface="Arial MT"/>
              </a:rPr>
              <a:t>Wild</a:t>
            </a:r>
            <a:r>
              <a:rPr sz="1500" spc="3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birds</a:t>
            </a:r>
            <a:r>
              <a:rPr sz="1500" spc="3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that</a:t>
            </a:r>
            <a:r>
              <a:rPr sz="1500" spc="3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undertake</a:t>
            </a:r>
            <a:r>
              <a:rPr sz="1500" spc="3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long-</a:t>
            </a:r>
            <a:r>
              <a:rPr sz="1500" dirty="0">
                <a:latin typeface="Arial MT"/>
                <a:cs typeface="Arial MT"/>
              </a:rPr>
              <a:t>distance</a:t>
            </a:r>
            <a:r>
              <a:rPr sz="1500" spc="3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migrations </a:t>
            </a:r>
            <a:r>
              <a:rPr sz="1500" dirty="0">
                <a:latin typeface="Arial MT"/>
                <a:cs typeface="Arial MT"/>
              </a:rPr>
              <a:t>act</a:t>
            </a:r>
            <a:r>
              <a:rPr sz="1500" spc="204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as</a:t>
            </a:r>
            <a:r>
              <a:rPr sz="1500" spc="210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vectors</a:t>
            </a:r>
            <a:r>
              <a:rPr sz="1500" spc="210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210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microorganisms,</a:t>
            </a:r>
            <a:r>
              <a:rPr sz="1500" spc="210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which</a:t>
            </a:r>
            <a:r>
              <a:rPr sz="1500" spc="215" dirty="0">
                <a:latin typeface="Arial MT"/>
                <a:cs typeface="Arial MT"/>
              </a:rPr>
              <a:t>  </a:t>
            </a:r>
            <a:r>
              <a:rPr sz="1500" spc="-25" dirty="0">
                <a:latin typeface="Arial MT"/>
                <a:cs typeface="Arial MT"/>
              </a:rPr>
              <a:t>can </a:t>
            </a:r>
            <a:r>
              <a:rPr sz="1500" dirty="0">
                <a:latin typeface="Arial MT"/>
                <a:cs typeface="Arial MT"/>
              </a:rPr>
              <a:t>undergo</a:t>
            </a:r>
            <a:r>
              <a:rPr sz="1500" spc="3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mutations</a:t>
            </a:r>
            <a:r>
              <a:rPr sz="1500" spc="3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3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recombinations,</a:t>
            </a:r>
            <a:r>
              <a:rPr sz="1500" spc="3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potentially </a:t>
            </a:r>
            <a:r>
              <a:rPr sz="1500" dirty="0">
                <a:latin typeface="Arial MT"/>
                <a:cs typeface="Arial MT"/>
              </a:rPr>
              <a:t>leading</a:t>
            </a:r>
            <a:r>
              <a:rPr sz="1500" spc="105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114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outbreaks</a:t>
            </a:r>
            <a:r>
              <a:rPr sz="1500" spc="110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105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diseases</a:t>
            </a:r>
            <a:r>
              <a:rPr sz="1500" spc="114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110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animals</a:t>
            </a:r>
            <a:r>
              <a:rPr sz="1500" spc="120" dirty="0">
                <a:latin typeface="Arial MT"/>
                <a:cs typeface="Arial MT"/>
              </a:rPr>
              <a:t>  </a:t>
            </a:r>
            <a:r>
              <a:rPr sz="1500" spc="-25" dirty="0">
                <a:latin typeface="Arial MT"/>
                <a:cs typeface="Arial MT"/>
              </a:rPr>
              <a:t>or </a:t>
            </a:r>
            <a:r>
              <a:rPr sz="1500" dirty="0">
                <a:latin typeface="Arial MT"/>
                <a:cs typeface="Arial MT"/>
              </a:rPr>
              <a:t>humans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(Yin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et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al.,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2017).</a:t>
            </a:r>
            <a:r>
              <a:rPr sz="1500" spc="2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One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species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found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Bragantina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region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migrates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long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distances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480" dirty="0">
                <a:latin typeface="Arial MT"/>
                <a:cs typeface="Arial MT"/>
              </a:rPr>
              <a:t> </a:t>
            </a:r>
            <a:r>
              <a:rPr sz="1500" i="1" dirty="0">
                <a:latin typeface="Arial"/>
                <a:cs typeface="Arial"/>
              </a:rPr>
              <a:t>Actitis</a:t>
            </a:r>
            <a:r>
              <a:rPr sz="1500" i="1" spc="47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macularius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4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which</a:t>
            </a:r>
            <a:r>
              <a:rPr sz="1500" spc="4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belongs</a:t>
            </a:r>
            <a:r>
              <a:rPr sz="1500" spc="4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4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47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order </a:t>
            </a:r>
            <a:r>
              <a:rPr sz="1500" i="1" dirty="0">
                <a:latin typeface="Arial"/>
                <a:cs typeface="Arial"/>
              </a:rPr>
              <a:t>Charadriiformes</a:t>
            </a:r>
            <a:r>
              <a:rPr sz="1500" i="1" spc="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family </a:t>
            </a:r>
            <a:r>
              <a:rPr sz="1500" i="1" dirty="0">
                <a:latin typeface="Arial"/>
                <a:cs typeface="Arial"/>
              </a:rPr>
              <a:t>Scolopacidae</a:t>
            </a:r>
            <a:r>
              <a:rPr sz="1500" dirty="0">
                <a:latin typeface="Arial MT"/>
                <a:cs typeface="Arial MT"/>
              </a:rPr>
              <a:t>. </a:t>
            </a:r>
            <a:r>
              <a:rPr sz="1500" spc="-10" dirty="0">
                <a:latin typeface="Arial MT"/>
                <a:cs typeface="Arial MT"/>
              </a:rPr>
              <a:t>These </a:t>
            </a:r>
            <a:r>
              <a:rPr sz="1500" dirty="0">
                <a:latin typeface="Arial MT"/>
                <a:cs typeface="Arial MT"/>
              </a:rPr>
              <a:t>birds</a:t>
            </a:r>
            <a:r>
              <a:rPr sz="1500" spc="3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leave</a:t>
            </a:r>
            <a:r>
              <a:rPr sz="1500" spc="3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their</a:t>
            </a:r>
            <a:r>
              <a:rPr sz="1500" spc="3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breeding</a:t>
            </a:r>
            <a:r>
              <a:rPr sz="1500" spc="3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sites</a:t>
            </a:r>
            <a:r>
              <a:rPr sz="1500" spc="3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3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Canada</a:t>
            </a:r>
            <a:r>
              <a:rPr sz="1500" spc="38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during </a:t>
            </a:r>
            <a:r>
              <a:rPr sz="1500" dirty="0">
                <a:latin typeface="Arial MT"/>
                <a:cs typeface="Arial MT"/>
              </a:rPr>
              <a:t>periods</a:t>
            </a:r>
            <a:r>
              <a:rPr sz="1500" spc="2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2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food</a:t>
            </a:r>
            <a:r>
              <a:rPr sz="1500" spc="2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scarcity</a:t>
            </a:r>
            <a:r>
              <a:rPr sz="1500" spc="229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2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low</a:t>
            </a:r>
            <a:r>
              <a:rPr sz="1500" spc="2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temperatures</a:t>
            </a:r>
            <a:r>
              <a:rPr sz="1500" spc="25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and </a:t>
            </a:r>
            <a:r>
              <a:rPr sz="1500" dirty="0">
                <a:latin typeface="Arial MT"/>
                <a:cs typeface="Arial MT"/>
              </a:rPr>
              <a:t>migrate</a:t>
            </a:r>
            <a:r>
              <a:rPr sz="1500" spc="484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484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tropical</a:t>
            </a:r>
            <a:r>
              <a:rPr sz="1500" spc="50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regions</a:t>
            </a:r>
            <a:r>
              <a:rPr sz="1500" spc="40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(Blizard;</a:t>
            </a:r>
            <a:r>
              <a:rPr sz="1500" spc="49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Pruett-Jones, 2017).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009388" y="6025451"/>
            <a:ext cx="4664710" cy="6422390"/>
            <a:chOff x="5009388" y="6025451"/>
            <a:chExt cx="4664710" cy="6422390"/>
          </a:xfrm>
        </p:grpSpPr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1392" y="7979462"/>
              <a:ext cx="1162655" cy="65501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41392" y="9030996"/>
              <a:ext cx="1162655" cy="65351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53584" y="9783833"/>
              <a:ext cx="1164178" cy="65353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26152" y="10765264"/>
              <a:ext cx="1162655" cy="65355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09388" y="11792414"/>
              <a:ext cx="1164179" cy="65510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645658" y="7068566"/>
              <a:ext cx="4025900" cy="370205"/>
            </a:xfrm>
            <a:custGeom>
              <a:avLst/>
              <a:gdLst/>
              <a:ahLst/>
              <a:cxnLst/>
              <a:rect l="l" t="t" r="r" b="b"/>
              <a:pathLst>
                <a:path w="4025900" h="370204">
                  <a:moveTo>
                    <a:pt x="-142" y="62049"/>
                  </a:moveTo>
                  <a:lnTo>
                    <a:pt x="4683" y="38047"/>
                  </a:lnTo>
                  <a:lnTo>
                    <a:pt x="17890" y="18362"/>
                  </a:lnTo>
                  <a:lnTo>
                    <a:pt x="37448" y="5155"/>
                  </a:lnTo>
                  <a:lnTo>
                    <a:pt x="61450" y="329"/>
                  </a:lnTo>
                  <a:lnTo>
                    <a:pt x="3964062" y="329"/>
                  </a:lnTo>
                  <a:lnTo>
                    <a:pt x="3988064" y="5155"/>
                  </a:lnTo>
                  <a:lnTo>
                    <a:pt x="4007622" y="18362"/>
                  </a:lnTo>
                  <a:lnTo>
                    <a:pt x="4020829" y="38047"/>
                  </a:lnTo>
                  <a:lnTo>
                    <a:pt x="4025655" y="62049"/>
                  </a:lnTo>
                  <a:lnTo>
                    <a:pt x="4025655" y="308804"/>
                  </a:lnTo>
                  <a:lnTo>
                    <a:pt x="4020829" y="332807"/>
                  </a:lnTo>
                  <a:lnTo>
                    <a:pt x="4007622" y="352364"/>
                  </a:lnTo>
                  <a:lnTo>
                    <a:pt x="3988064" y="365572"/>
                  </a:lnTo>
                  <a:lnTo>
                    <a:pt x="3964062" y="370398"/>
                  </a:lnTo>
                  <a:lnTo>
                    <a:pt x="61450" y="370398"/>
                  </a:lnTo>
                  <a:lnTo>
                    <a:pt x="37448" y="365572"/>
                  </a:lnTo>
                  <a:lnTo>
                    <a:pt x="17890" y="352364"/>
                  </a:lnTo>
                  <a:lnTo>
                    <a:pt x="4683" y="332807"/>
                  </a:lnTo>
                  <a:lnTo>
                    <a:pt x="-142" y="308804"/>
                  </a:lnTo>
                  <a:lnTo>
                    <a:pt x="-142" y="62049"/>
                  </a:lnTo>
                  <a:close/>
                </a:path>
              </a:pathLst>
            </a:custGeom>
            <a:ln w="4431">
              <a:solidFill>
                <a:srgbClr val="FFCF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45658" y="6027674"/>
              <a:ext cx="4025900" cy="368935"/>
            </a:xfrm>
            <a:custGeom>
              <a:avLst/>
              <a:gdLst/>
              <a:ahLst/>
              <a:cxnLst/>
              <a:rect l="l" t="t" r="r" b="b"/>
              <a:pathLst>
                <a:path w="4025900" h="368935">
                  <a:moveTo>
                    <a:pt x="-142" y="61822"/>
                  </a:moveTo>
                  <a:lnTo>
                    <a:pt x="4683" y="37946"/>
                  </a:lnTo>
                  <a:lnTo>
                    <a:pt x="17890" y="18389"/>
                  </a:lnTo>
                  <a:lnTo>
                    <a:pt x="37448" y="5181"/>
                  </a:lnTo>
                  <a:lnTo>
                    <a:pt x="61323" y="355"/>
                  </a:lnTo>
                  <a:lnTo>
                    <a:pt x="3964189" y="355"/>
                  </a:lnTo>
                  <a:lnTo>
                    <a:pt x="3988064" y="5181"/>
                  </a:lnTo>
                  <a:lnTo>
                    <a:pt x="4007622" y="18389"/>
                  </a:lnTo>
                  <a:lnTo>
                    <a:pt x="4020829" y="37946"/>
                  </a:lnTo>
                  <a:lnTo>
                    <a:pt x="4025655" y="61822"/>
                  </a:lnTo>
                  <a:lnTo>
                    <a:pt x="4025655" y="307560"/>
                  </a:lnTo>
                  <a:lnTo>
                    <a:pt x="4020829" y="331436"/>
                  </a:lnTo>
                  <a:lnTo>
                    <a:pt x="4007622" y="350993"/>
                  </a:lnTo>
                  <a:lnTo>
                    <a:pt x="3988064" y="364201"/>
                  </a:lnTo>
                  <a:lnTo>
                    <a:pt x="3964189" y="369027"/>
                  </a:lnTo>
                  <a:lnTo>
                    <a:pt x="61323" y="369027"/>
                  </a:lnTo>
                  <a:lnTo>
                    <a:pt x="37448" y="364201"/>
                  </a:lnTo>
                  <a:lnTo>
                    <a:pt x="17890" y="350993"/>
                  </a:lnTo>
                  <a:lnTo>
                    <a:pt x="4683" y="331436"/>
                  </a:lnTo>
                  <a:lnTo>
                    <a:pt x="-142" y="307560"/>
                  </a:lnTo>
                  <a:lnTo>
                    <a:pt x="-142" y="61822"/>
                  </a:lnTo>
                  <a:close/>
                </a:path>
              </a:pathLst>
            </a:custGeom>
            <a:ln w="4431">
              <a:solidFill>
                <a:srgbClr val="F6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56326" y="8110982"/>
              <a:ext cx="4015740" cy="368935"/>
            </a:xfrm>
            <a:custGeom>
              <a:avLst/>
              <a:gdLst/>
              <a:ahLst/>
              <a:cxnLst/>
              <a:rect l="l" t="t" r="r" b="b"/>
              <a:pathLst>
                <a:path w="4015740" h="368934">
                  <a:moveTo>
                    <a:pt x="-142" y="61769"/>
                  </a:moveTo>
                  <a:lnTo>
                    <a:pt x="4682" y="37894"/>
                  </a:lnTo>
                  <a:lnTo>
                    <a:pt x="17890" y="18336"/>
                  </a:lnTo>
                  <a:lnTo>
                    <a:pt x="37448" y="5128"/>
                  </a:lnTo>
                  <a:lnTo>
                    <a:pt x="61323" y="303"/>
                  </a:lnTo>
                  <a:lnTo>
                    <a:pt x="3953648" y="303"/>
                  </a:lnTo>
                  <a:lnTo>
                    <a:pt x="3977650" y="5128"/>
                  </a:lnTo>
                  <a:lnTo>
                    <a:pt x="3997081" y="18336"/>
                  </a:lnTo>
                  <a:lnTo>
                    <a:pt x="4010288" y="37894"/>
                  </a:lnTo>
                  <a:lnTo>
                    <a:pt x="4015114" y="61769"/>
                  </a:lnTo>
                  <a:lnTo>
                    <a:pt x="4015114" y="307508"/>
                  </a:lnTo>
                  <a:lnTo>
                    <a:pt x="4010288" y="331383"/>
                  </a:lnTo>
                  <a:lnTo>
                    <a:pt x="3997081" y="350941"/>
                  </a:lnTo>
                  <a:lnTo>
                    <a:pt x="3977650" y="364148"/>
                  </a:lnTo>
                  <a:lnTo>
                    <a:pt x="3953648" y="368974"/>
                  </a:lnTo>
                  <a:lnTo>
                    <a:pt x="61323" y="368974"/>
                  </a:lnTo>
                  <a:lnTo>
                    <a:pt x="37448" y="364148"/>
                  </a:lnTo>
                  <a:lnTo>
                    <a:pt x="17890" y="350941"/>
                  </a:lnTo>
                  <a:lnTo>
                    <a:pt x="4682" y="331383"/>
                  </a:lnTo>
                  <a:lnTo>
                    <a:pt x="-142" y="307508"/>
                  </a:lnTo>
                  <a:lnTo>
                    <a:pt x="-142" y="61769"/>
                  </a:lnTo>
                  <a:close/>
                </a:path>
              </a:pathLst>
            </a:custGeom>
            <a:ln w="4431">
              <a:solidFill>
                <a:srgbClr val="D4C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744572" y="6082256"/>
            <a:ext cx="8115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Arial MT"/>
                <a:cs typeface="Arial MT"/>
              </a:rPr>
              <a:t>Sampling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14180" y="7501700"/>
            <a:ext cx="3674110" cy="5073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500" dirty="0">
                <a:latin typeface="Arial MT"/>
                <a:cs typeface="Arial MT"/>
              </a:rPr>
              <a:t>Anesthesia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with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isoflurane.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dirty="0">
                <a:latin typeface="Arial MT"/>
                <a:cs typeface="Arial MT"/>
              </a:rPr>
              <a:t>Transcardiac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perfusion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with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saline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solution.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53081" y="8164623"/>
            <a:ext cx="9893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Arial MT"/>
                <a:cs typeface="Arial MT"/>
              </a:rPr>
              <a:t>Craniotomy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14180" y="8521230"/>
            <a:ext cx="4053840" cy="48768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0"/>
              </a:spcBef>
            </a:pPr>
            <a:r>
              <a:rPr sz="1500" dirty="0">
                <a:latin typeface="Arial MT"/>
                <a:cs typeface="Arial MT"/>
              </a:rPr>
              <a:t>Removal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brain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followed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by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separation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telencephalon.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645658" y="9142730"/>
            <a:ext cx="4015740" cy="368935"/>
          </a:xfrm>
          <a:custGeom>
            <a:avLst/>
            <a:gdLst/>
            <a:ahLst/>
            <a:cxnLst/>
            <a:rect l="l" t="t" r="r" b="b"/>
            <a:pathLst>
              <a:path w="4015740" h="368934">
                <a:moveTo>
                  <a:pt x="-142" y="61743"/>
                </a:moveTo>
                <a:lnTo>
                  <a:pt x="4683" y="37868"/>
                </a:lnTo>
                <a:lnTo>
                  <a:pt x="17890" y="18310"/>
                </a:lnTo>
                <a:lnTo>
                  <a:pt x="37448" y="5102"/>
                </a:lnTo>
                <a:lnTo>
                  <a:pt x="61323" y="277"/>
                </a:lnTo>
                <a:lnTo>
                  <a:pt x="3953775" y="277"/>
                </a:lnTo>
                <a:lnTo>
                  <a:pt x="3977650" y="5102"/>
                </a:lnTo>
                <a:lnTo>
                  <a:pt x="3997208" y="18310"/>
                </a:lnTo>
                <a:lnTo>
                  <a:pt x="4010415" y="37868"/>
                </a:lnTo>
                <a:lnTo>
                  <a:pt x="4015241" y="61743"/>
                </a:lnTo>
                <a:lnTo>
                  <a:pt x="4015241" y="307482"/>
                </a:lnTo>
                <a:lnTo>
                  <a:pt x="4010415" y="331357"/>
                </a:lnTo>
                <a:lnTo>
                  <a:pt x="3997208" y="350915"/>
                </a:lnTo>
                <a:lnTo>
                  <a:pt x="3977650" y="364122"/>
                </a:lnTo>
                <a:lnTo>
                  <a:pt x="3953775" y="368948"/>
                </a:lnTo>
                <a:lnTo>
                  <a:pt x="61323" y="368948"/>
                </a:lnTo>
                <a:lnTo>
                  <a:pt x="37448" y="364122"/>
                </a:lnTo>
                <a:lnTo>
                  <a:pt x="17890" y="350915"/>
                </a:lnTo>
                <a:lnTo>
                  <a:pt x="4683" y="331357"/>
                </a:lnTo>
                <a:lnTo>
                  <a:pt x="-142" y="307482"/>
                </a:lnTo>
                <a:lnTo>
                  <a:pt x="-142" y="61743"/>
                </a:lnTo>
                <a:close/>
              </a:path>
            </a:pathLst>
          </a:custGeom>
          <a:ln w="4431">
            <a:solidFill>
              <a:srgbClr val="D9F4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778607" y="9224285"/>
            <a:ext cx="13639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RNA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extraction.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641911" y="9899459"/>
            <a:ext cx="4032250" cy="1330325"/>
            <a:chOff x="5641911" y="9899459"/>
            <a:chExt cx="4032250" cy="1330325"/>
          </a:xfrm>
        </p:grpSpPr>
        <p:sp>
          <p:nvSpPr>
            <p:cNvPr id="35" name="object 35"/>
            <p:cNvSpPr/>
            <p:nvPr/>
          </p:nvSpPr>
          <p:spPr>
            <a:xfrm>
              <a:off x="5677661" y="9901681"/>
              <a:ext cx="3994785" cy="368935"/>
            </a:xfrm>
            <a:custGeom>
              <a:avLst/>
              <a:gdLst/>
              <a:ahLst/>
              <a:cxnLst/>
              <a:rect l="l" t="t" r="r" b="b"/>
              <a:pathLst>
                <a:path w="3994784" h="368934">
                  <a:moveTo>
                    <a:pt x="-143" y="61724"/>
                  </a:moveTo>
                  <a:lnTo>
                    <a:pt x="4682" y="37848"/>
                  </a:lnTo>
                  <a:lnTo>
                    <a:pt x="17890" y="18291"/>
                  </a:lnTo>
                  <a:lnTo>
                    <a:pt x="37447" y="5083"/>
                  </a:lnTo>
                  <a:lnTo>
                    <a:pt x="61322" y="257"/>
                  </a:lnTo>
                  <a:lnTo>
                    <a:pt x="3932566" y="257"/>
                  </a:lnTo>
                  <a:lnTo>
                    <a:pt x="3956441" y="5083"/>
                  </a:lnTo>
                  <a:lnTo>
                    <a:pt x="3975999" y="18291"/>
                  </a:lnTo>
                  <a:lnTo>
                    <a:pt x="3989206" y="37848"/>
                  </a:lnTo>
                  <a:lnTo>
                    <a:pt x="3994032" y="61724"/>
                  </a:lnTo>
                  <a:lnTo>
                    <a:pt x="3994032" y="307463"/>
                  </a:lnTo>
                  <a:lnTo>
                    <a:pt x="3989206" y="331338"/>
                  </a:lnTo>
                  <a:lnTo>
                    <a:pt x="3975999" y="350895"/>
                  </a:lnTo>
                  <a:lnTo>
                    <a:pt x="3956441" y="364103"/>
                  </a:lnTo>
                  <a:lnTo>
                    <a:pt x="3932566" y="368929"/>
                  </a:lnTo>
                  <a:lnTo>
                    <a:pt x="61322" y="368929"/>
                  </a:lnTo>
                  <a:lnTo>
                    <a:pt x="37447" y="364103"/>
                  </a:lnTo>
                  <a:lnTo>
                    <a:pt x="17890" y="350895"/>
                  </a:lnTo>
                  <a:lnTo>
                    <a:pt x="4682" y="331338"/>
                  </a:lnTo>
                  <a:lnTo>
                    <a:pt x="-143" y="307463"/>
                  </a:lnTo>
                  <a:lnTo>
                    <a:pt x="-143" y="61724"/>
                  </a:lnTo>
                  <a:close/>
                </a:path>
              </a:pathLst>
            </a:custGeom>
            <a:ln w="4431">
              <a:solidFill>
                <a:srgbClr val="C2D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644133" y="10858753"/>
              <a:ext cx="4017010" cy="368935"/>
            </a:xfrm>
            <a:custGeom>
              <a:avLst/>
              <a:gdLst/>
              <a:ahLst/>
              <a:cxnLst/>
              <a:rect l="l" t="t" r="r" b="b"/>
              <a:pathLst>
                <a:path w="4017009" h="368934">
                  <a:moveTo>
                    <a:pt x="-142" y="61700"/>
                  </a:moveTo>
                  <a:lnTo>
                    <a:pt x="4683" y="37824"/>
                  </a:lnTo>
                  <a:lnTo>
                    <a:pt x="17890" y="18267"/>
                  </a:lnTo>
                  <a:lnTo>
                    <a:pt x="37448" y="5059"/>
                  </a:lnTo>
                  <a:lnTo>
                    <a:pt x="61323" y="233"/>
                  </a:lnTo>
                  <a:lnTo>
                    <a:pt x="3955045" y="233"/>
                  </a:lnTo>
                  <a:lnTo>
                    <a:pt x="3979047" y="5059"/>
                  </a:lnTo>
                  <a:lnTo>
                    <a:pt x="3998605" y="18267"/>
                  </a:lnTo>
                  <a:lnTo>
                    <a:pt x="4011685" y="37824"/>
                  </a:lnTo>
                  <a:lnTo>
                    <a:pt x="4016511" y="61700"/>
                  </a:lnTo>
                  <a:lnTo>
                    <a:pt x="4016511" y="307438"/>
                  </a:lnTo>
                  <a:lnTo>
                    <a:pt x="4011685" y="331314"/>
                  </a:lnTo>
                  <a:lnTo>
                    <a:pt x="3998605" y="350871"/>
                  </a:lnTo>
                  <a:lnTo>
                    <a:pt x="3979047" y="364079"/>
                  </a:lnTo>
                  <a:lnTo>
                    <a:pt x="3955045" y="368905"/>
                  </a:lnTo>
                  <a:lnTo>
                    <a:pt x="61323" y="368905"/>
                  </a:lnTo>
                  <a:lnTo>
                    <a:pt x="37448" y="364079"/>
                  </a:lnTo>
                  <a:lnTo>
                    <a:pt x="17890" y="350871"/>
                  </a:lnTo>
                  <a:lnTo>
                    <a:pt x="4683" y="331314"/>
                  </a:lnTo>
                  <a:lnTo>
                    <a:pt x="-142" y="307438"/>
                  </a:lnTo>
                  <a:lnTo>
                    <a:pt x="-142" y="61700"/>
                  </a:lnTo>
                  <a:close/>
                </a:path>
              </a:pathLst>
            </a:custGeom>
            <a:ln w="4431">
              <a:solidFill>
                <a:srgbClr val="BBE6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753081" y="9946388"/>
            <a:ext cx="10229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Arial MT"/>
                <a:cs typeface="Arial MT"/>
              </a:rPr>
              <a:t>Sequencing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14180" y="10290803"/>
            <a:ext cx="3100705" cy="48768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60"/>
              </a:spcBef>
            </a:pPr>
            <a:r>
              <a:rPr sz="1500" dirty="0">
                <a:latin typeface="Arial MT"/>
                <a:cs typeface="Arial MT"/>
              </a:rPr>
              <a:t>Ion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540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chip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Ion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S5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GeneStudio </a:t>
            </a:r>
            <a:r>
              <a:rPr sz="1500" dirty="0">
                <a:latin typeface="Arial MT"/>
                <a:cs typeface="Arial MT"/>
              </a:rPr>
              <a:t>System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FASTQ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file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production.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758541" y="10930613"/>
            <a:ext cx="7061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Arial MT"/>
                <a:cs typeface="Arial MT"/>
              </a:rPr>
              <a:t>Filtering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645658" y="11919457"/>
            <a:ext cx="4017010" cy="368935"/>
          </a:xfrm>
          <a:custGeom>
            <a:avLst/>
            <a:gdLst/>
            <a:ahLst/>
            <a:cxnLst/>
            <a:rect l="l" t="t" r="r" b="b"/>
            <a:pathLst>
              <a:path w="4017009" h="368934">
                <a:moveTo>
                  <a:pt x="-142" y="61673"/>
                </a:moveTo>
                <a:lnTo>
                  <a:pt x="4683" y="37797"/>
                </a:lnTo>
                <a:lnTo>
                  <a:pt x="17890" y="18240"/>
                </a:lnTo>
                <a:lnTo>
                  <a:pt x="37448" y="5032"/>
                </a:lnTo>
                <a:lnTo>
                  <a:pt x="61323" y="206"/>
                </a:lnTo>
                <a:lnTo>
                  <a:pt x="3955045" y="206"/>
                </a:lnTo>
                <a:lnTo>
                  <a:pt x="3979047" y="5032"/>
                </a:lnTo>
                <a:lnTo>
                  <a:pt x="3998605" y="18240"/>
                </a:lnTo>
                <a:lnTo>
                  <a:pt x="4011685" y="37797"/>
                </a:lnTo>
                <a:lnTo>
                  <a:pt x="4016511" y="61673"/>
                </a:lnTo>
                <a:lnTo>
                  <a:pt x="4016511" y="307412"/>
                </a:lnTo>
                <a:lnTo>
                  <a:pt x="4011685" y="331287"/>
                </a:lnTo>
                <a:lnTo>
                  <a:pt x="3998605" y="350844"/>
                </a:lnTo>
                <a:lnTo>
                  <a:pt x="3979047" y="364052"/>
                </a:lnTo>
                <a:lnTo>
                  <a:pt x="3955045" y="368878"/>
                </a:lnTo>
                <a:lnTo>
                  <a:pt x="61323" y="368878"/>
                </a:lnTo>
                <a:lnTo>
                  <a:pt x="37448" y="364052"/>
                </a:lnTo>
                <a:lnTo>
                  <a:pt x="17890" y="350844"/>
                </a:lnTo>
                <a:lnTo>
                  <a:pt x="4683" y="331287"/>
                </a:lnTo>
                <a:lnTo>
                  <a:pt x="-142" y="307412"/>
                </a:lnTo>
                <a:lnTo>
                  <a:pt x="-142" y="61673"/>
                </a:lnTo>
                <a:close/>
              </a:path>
            </a:pathLst>
          </a:custGeom>
          <a:ln w="4431">
            <a:solidFill>
              <a:srgbClr val="FB9F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740000" y="11956747"/>
            <a:ext cx="15347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Viral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Identification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20276" y="12378884"/>
            <a:ext cx="4143375" cy="96583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0"/>
              </a:spcBef>
            </a:pPr>
            <a:r>
              <a:rPr sz="1500" spc="-10" dirty="0">
                <a:latin typeface="Arial MT"/>
                <a:cs typeface="Arial MT"/>
              </a:rPr>
              <a:t>Scanning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viruses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using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VIRTUS2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pipeline. Reference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genome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transcriptome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i="1" spc="-10" dirty="0">
                <a:latin typeface="Arial"/>
                <a:cs typeface="Arial"/>
              </a:rPr>
              <a:t>Calidris pugnax.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dirty="0">
                <a:latin typeface="Arial MT"/>
                <a:cs typeface="Arial MT"/>
              </a:rPr>
              <a:t>NCBI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Viral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Genomes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Ref-</a:t>
            </a:r>
            <a:r>
              <a:rPr sz="1500" dirty="0">
                <a:latin typeface="Arial MT"/>
                <a:cs typeface="Arial MT"/>
              </a:rPr>
              <a:t>Seq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database.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64819" y="10067290"/>
            <a:ext cx="12687300" cy="9409430"/>
            <a:chOff x="464819" y="10067290"/>
            <a:chExt cx="12687300" cy="9409430"/>
          </a:xfrm>
        </p:grpSpPr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7987" y="13432197"/>
              <a:ext cx="4526033" cy="41893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4819" y="10067290"/>
              <a:ext cx="4568824" cy="185293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742419" y="18068087"/>
              <a:ext cx="1409367" cy="1408111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387492" y="12579158"/>
            <a:ext cx="4502150" cy="39852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02000"/>
              </a:lnSpc>
              <a:spcBef>
                <a:spcPts val="60"/>
              </a:spcBef>
            </a:pP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40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understanding</a:t>
            </a:r>
            <a:r>
              <a:rPr sz="1500" spc="150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135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viral</a:t>
            </a:r>
            <a:r>
              <a:rPr sz="1500" spc="145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diversity</a:t>
            </a:r>
            <a:r>
              <a:rPr sz="1500" spc="135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140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birds</a:t>
            </a:r>
            <a:r>
              <a:rPr sz="1500" spc="145" dirty="0">
                <a:latin typeface="Arial MT"/>
                <a:cs typeface="Arial MT"/>
              </a:rPr>
              <a:t>  </a:t>
            </a:r>
            <a:r>
              <a:rPr sz="1500" spc="-2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limited.</a:t>
            </a:r>
            <a:r>
              <a:rPr sz="1500" spc="455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Monitoring</a:t>
            </a:r>
            <a:r>
              <a:rPr sz="1500" spc="465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viral</a:t>
            </a:r>
            <a:r>
              <a:rPr sz="1500" spc="459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diversity</a:t>
            </a:r>
            <a:r>
              <a:rPr sz="1500" spc="455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465" dirty="0">
                <a:latin typeface="Arial MT"/>
                <a:cs typeface="Arial MT"/>
              </a:rPr>
              <a:t>  </a:t>
            </a:r>
            <a:r>
              <a:rPr sz="1500" spc="-10" dirty="0">
                <a:latin typeface="Arial MT"/>
                <a:cs typeface="Arial MT"/>
              </a:rPr>
              <a:t>wildlife, </a:t>
            </a:r>
            <a:r>
              <a:rPr sz="1500" dirty="0">
                <a:latin typeface="Arial MT"/>
                <a:cs typeface="Arial MT"/>
              </a:rPr>
              <a:t>especially</a:t>
            </a:r>
            <a:r>
              <a:rPr sz="1500" spc="3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3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birds</a:t>
            </a:r>
            <a:r>
              <a:rPr sz="1500" spc="3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that</a:t>
            </a:r>
            <a:r>
              <a:rPr sz="1500" spc="3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act</a:t>
            </a:r>
            <a:r>
              <a:rPr sz="1500" spc="3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as</a:t>
            </a:r>
            <a:r>
              <a:rPr sz="1500" spc="3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hosts,</a:t>
            </a:r>
            <a:r>
              <a:rPr sz="1500" spc="3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3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crucial</a:t>
            </a:r>
            <a:r>
              <a:rPr sz="1500" spc="37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to </a:t>
            </a:r>
            <a:r>
              <a:rPr sz="1500" dirty="0">
                <a:latin typeface="Arial MT"/>
                <a:cs typeface="Arial MT"/>
              </a:rPr>
              <a:t>preventing</a:t>
            </a:r>
            <a:r>
              <a:rPr sz="1500" spc="2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future</a:t>
            </a:r>
            <a:r>
              <a:rPr sz="1500" spc="3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emerging</a:t>
            </a:r>
            <a:r>
              <a:rPr sz="1500" spc="2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epidemics</a:t>
            </a:r>
            <a:r>
              <a:rPr sz="1500" spc="30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(Fernandez- </a:t>
            </a:r>
            <a:r>
              <a:rPr sz="1500" dirty="0">
                <a:latin typeface="Arial MT"/>
                <a:cs typeface="Arial MT"/>
              </a:rPr>
              <a:t>Correa</a:t>
            </a:r>
            <a:r>
              <a:rPr sz="1500" spc="2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et</a:t>
            </a:r>
            <a:r>
              <a:rPr sz="1500" spc="2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al.,</a:t>
            </a:r>
            <a:r>
              <a:rPr sz="1500" spc="2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2019),</a:t>
            </a:r>
            <a:r>
              <a:rPr sz="1500" spc="2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2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</a:t>
            </a:r>
            <a:r>
              <a:rPr sz="1500" spc="2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28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metagenomic </a:t>
            </a:r>
            <a:r>
              <a:rPr sz="1500" dirty="0">
                <a:latin typeface="Arial MT"/>
                <a:cs typeface="Arial MT"/>
              </a:rPr>
              <a:t>techniques,</a:t>
            </a:r>
            <a:r>
              <a:rPr sz="1500" spc="130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such</a:t>
            </a:r>
            <a:r>
              <a:rPr sz="1500" spc="140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as</a:t>
            </a:r>
            <a:r>
              <a:rPr sz="1500" spc="135" dirty="0">
                <a:latin typeface="Arial MT"/>
                <a:cs typeface="Arial MT"/>
              </a:rPr>
              <a:t>  </a:t>
            </a:r>
            <a:r>
              <a:rPr sz="1500" spc="-10" dirty="0">
                <a:latin typeface="Arial MT"/>
                <a:cs typeface="Arial MT"/>
              </a:rPr>
              <a:t>next-</a:t>
            </a:r>
            <a:r>
              <a:rPr sz="1500" dirty="0">
                <a:latin typeface="Arial MT"/>
                <a:cs typeface="Arial MT"/>
              </a:rPr>
              <a:t>generation</a:t>
            </a:r>
            <a:r>
              <a:rPr sz="1500" spc="145" dirty="0">
                <a:latin typeface="Arial MT"/>
                <a:cs typeface="Arial MT"/>
              </a:rPr>
              <a:t>  </a:t>
            </a:r>
            <a:r>
              <a:rPr sz="1500" spc="-10" dirty="0">
                <a:latin typeface="Arial MT"/>
                <a:cs typeface="Arial MT"/>
              </a:rPr>
              <a:t>sequencing </a:t>
            </a:r>
            <a:r>
              <a:rPr sz="1500" dirty="0">
                <a:latin typeface="Arial MT"/>
                <a:cs typeface="Arial MT"/>
              </a:rPr>
              <a:t>(NGS),</a:t>
            </a:r>
            <a:r>
              <a:rPr sz="1500" spc="1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allows</a:t>
            </a:r>
            <a:r>
              <a:rPr sz="1500" spc="1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1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broad</a:t>
            </a:r>
            <a:r>
              <a:rPr sz="1500" spc="1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identification</a:t>
            </a:r>
            <a:r>
              <a:rPr sz="1500" spc="1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1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study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both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known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highly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divergent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viruses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(Shan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et </a:t>
            </a:r>
            <a:r>
              <a:rPr sz="1500" dirty="0">
                <a:latin typeface="Arial MT"/>
                <a:cs typeface="Arial MT"/>
              </a:rPr>
              <a:t>al.,</a:t>
            </a:r>
            <a:r>
              <a:rPr sz="1500" spc="204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2022).</a:t>
            </a:r>
            <a:r>
              <a:rPr sz="1500" spc="204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This</a:t>
            </a:r>
            <a:r>
              <a:rPr sz="1500" spc="2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technique</a:t>
            </a:r>
            <a:r>
              <a:rPr sz="1500" spc="2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enables</a:t>
            </a:r>
            <a:r>
              <a:rPr sz="1500" spc="2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study</a:t>
            </a:r>
            <a:r>
              <a:rPr sz="1500" spc="2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204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genome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1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birds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that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may</a:t>
            </a:r>
            <a:r>
              <a:rPr sz="1500" spc="1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serve</a:t>
            </a:r>
            <a:r>
              <a:rPr sz="1500" spc="1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as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virus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reservoirs </a:t>
            </a:r>
            <a:r>
              <a:rPr sz="1500" dirty="0">
                <a:latin typeface="Arial MT"/>
                <a:cs typeface="Arial MT"/>
              </a:rPr>
              <a:t>(Vibin</a:t>
            </a:r>
            <a:r>
              <a:rPr sz="1500" spc="225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et</a:t>
            </a:r>
            <a:r>
              <a:rPr sz="1500" spc="220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al.,</a:t>
            </a:r>
            <a:r>
              <a:rPr sz="1500" spc="220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2020).</a:t>
            </a:r>
            <a:r>
              <a:rPr sz="1500" spc="220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Given</a:t>
            </a:r>
            <a:r>
              <a:rPr sz="1500" spc="225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25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importance</a:t>
            </a:r>
            <a:r>
              <a:rPr sz="1500" spc="225" dirty="0">
                <a:latin typeface="Arial MT"/>
                <a:cs typeface="Arial MT"/>
              </a:rPr>
              <a:t>  </a:t>
            </a:r>
            <a:r>
              <a:rPr sz="1500" spc="-25" dirty="0">
                <a:latin typeface="Arial MT"/>
                <a:cs typeface="Arial MT"/>
              </a:rPr>
              <a:t>of </a:t>
            </a:r>
            <a:r>
              <a:rPr sz="1500" dirty="0">
                <a:latin typeface="Arial MT"/>
                <a:cs typeface="Arial MT"/>
              </a:rPr>
              <a:t>identifying</a:t>
            </a:r>
            <a:r>
              <a:rPr sz="1500" spc="3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viruses</a:t>
            </a:r>
            <a:r>
              <a:rPr sz="1500" spc="3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3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wild</a:t>
            </a:r>
            <a:r>
              <a:rPr sz="1500" spc="3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birds</a:t>
            </a:r>
            <a:r>
              <a:rPr sz="1500" spc="3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31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understanding </a:t>
            </a:r>
            <a:r>
              <a:rPr sz="1500" dirty="0">
                <a:latin typeface="Arial MT"/>
                <a:cs typeface="Arial MT"/>
              </a:rPr>
              <a:t>their</a:t>
            </a:r>
            <a:r>
              <a:rPr sz="1500" spc="1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role</a:t>
            </a:r>
            <a:r>
              <a:rPr sz="1500" spc="1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1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spread</a:t>
            </a:r>
            <a:r>
              <a:rPr sz="1500" spc="1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1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diseases,</a:t>
            </a:r>
            <a:r>
              <a:rPr sz="1500" spc="1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this</a:t>
            </a:r>
            <a:r>
              <a:rPr sz="1500" spc="1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study</a:t>
            </a:r>
            <a:r>
              <a:rPr sz="1500" spc="13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aims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365" dirty="0">
                <a:latin typeface="Arial MT"/>
                <a:cs typeface="Arial MT"/>
              </a:rPr>
              <a:t>   </a:t>
            </a:r>
            <a:r>
              <a:rPr sz="1500" dirty="0">
                <a:latin typeface="Arial MT"/>
                <a:cs typeface="Arial MT"/>
              </a:rPr>
              <a:t>describe</a:t>
            </a:r>
            <a:r>
              <a:rPr sz="1500" spc="365" dirty="0">
                <a:latin typeface="Arial MT"/>
                <a:cs typeface="Arial MT"/>
              </a:rPr>
              <a:t>  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370" dirty="0">
                <a:latin typeface="Arial MT"/>
                <a:cs typeface="Arial MT"/>
              </a:rPr>
              <a:t>   </a:t>
            </a:r>
            <a:r>
              <a:rPr sz="1500" dirty="0">
                <a:latin typeface="Arial MT"/>
                <a:cs typeface="Arial MT"/>
              </a:rPr>
              <a:t>Choristoneura</a:t>
            </a:r>
            <a:r>
              <a:rPr sz="1500" spc="370" dirty="0">
                <a:latin typeface="Arial MT"/>
                <a:cs typeface="Arial MT"/>
              </a:rPr>
              <a:t>   </a:t>
            </a:r>
            <a:r>
              <a:rPr sz="1500" spc="-10" dirty="0">
                <a:latin typeface="Arial MT"/>
                <a:cs typeface="Arial MT"/>
              </a:rPr>
              <a:t>fumiferana </a:t>
            </a:r>
            <a:r>
              <a:rPr sz="1500" dirty="0">
                <a:latin typeface="Arial MT"/>
                <a:cs typeface="Arial MT"/>
              </a:rPr>
              <a:t>granulovirus</a:t>
            </a:r>
            <a:r>
              <a:rPr sz="1500" spc="4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found</a:t>
            </a:r>
            <a:r>
              <a:rPr sz="1500" spc="4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4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459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transcriptome</a:t>
            </a:r>
            <a:r>
              <a:rPr sz="1500" spc="484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484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Actitis </a:t>
            </a:r>
            <a:r>
              <a:rPr sz="1500" dirty="0">
                <a:latin typeface="Arial MT"/>
                <a:cs typeface="Arial MT"/>
              </a:rPr>
              <a:t>macularius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birds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during their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wintering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10" dirty="0">
                <a:latin typeface="Arial MT"/>
                <a:cs typeface="Arial MT"/>
              </a:rPr>
              <a:t>Coastal Amazon.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992741" y="5461370"/>
            <a:ext cx="4473575" cy="144462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just">
              <a:lnSpc>
                <a:spcPct val="103000"/>
              </a:lnSpc>
              <a:spcBef>
                <a:spcPts val="45"/>
              </a:spcBef>
            </a:pPr>
            <a:r>
              <a:rPr sz="1500" i="1" dirty="0">
                <a:latin typeface="Arial"/>
                <a:cs typeface="Arial"/>
              </a:rPr>
              <a:t>Baculoviridae</a:t>
            </a:r>
            <a:r>
              <a:rPr sz="1500" i="1" spc="55" dirty="0">
                <a:latin typeface="Arial"/>
                <a:cs typeface="Arial"/>
              </a:rPr>
              <a:t>  </a:t>
            </a:r>
            <a:r>
              <a:rPr sz="1500" dirty="0">
                <a:latin typeface="Arial MT"/>
                <a:cs typeface="Arial MT"/>
              </a:rPr>
              <a:t>Family:</a:t>
            </a:r>
            <a:r>
              <a:rPr sz="1500" spc="60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More</a:t>
            </a:r>
            <a:r>
              <a:rPr sz="1500" spc="50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than</a:t>
            </a:r>
            <a:r>
              <a:rPr sz="1500" spc="55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600</a:t>
            </a:r>
            <a:r>
              <a:rPr sz="1500" spc="50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species</a:t>
            </a:r>
            <a:r>
              <a:rPr sz="1500" spc="55" dirty="0">
                <a:latin typeface="Arial MT"/>
                <a:cs typeface="Arial MT"/>
              </a:rPr>
              <a:t>  </a:t>
            </a:r>
            <a:r>
              <a:rPr sz="1500" spc="-25" dirty="0">
                <a:latin typeface="Arial MT"/>
                <a:cs typeface="Arial MT"/>
              </a:rPr>
              <a:t>of </a:t>
            </a:r>
            <a:r>
              <a:rPr sz="1500" dirty="0">
                <a:latin typeface="Arial MT"/>
                <a:cs typeface="Arial MT"/>
              </a:rPr>
              <a:t>viruses</a:t>
            </a:r>
            <a:r>
              <a:rPr sz="1500" spc="204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that</a:t>
            </a:r>
            <a:r>
              <a:rPr sz="1500" spc="204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infect</a:t>
            </a:r>
            <a:r>
              <a:rPr sz="1500" spc="2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arthropods,</a:t>
            </a:r>
            <a:r>
              <a:rPr sz="1500" spc="204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with</a:t>
            </a:r>
            <a:r>
              <a:rPr sz="1500" spc="2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circular</a:t>
            </a:r>
            <a:r>
              <a:rPr sz="1500" spc="21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double- </a:t>
            </a:r>
            <a:r>
              <a:rPr sz="1500" dirty="0">
                <a:latin typeface="Arial MT"/>
                <a:cs typeface="Arial MT"/>
              </a:rPr>
              <a:t>stranded</a:t>
            </a:r>
            <a:r>
              <a:rPr sz="1500" spc="2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DNA</a:t>
            </a:r>
            <a:r>
              <a:rPr sz="1500" spc="2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genomes.</a:t>
            </a:r>
            <a:r>
              <a:rPr sz="1500" spc="2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Divided</a:t>
            </a:r>
            <a:r>
              <a:rPr sz="1500" spc="2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into</a:t>
            </a:r>
            <a:r>
              <a:rPr sz="1500" spc="2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four</a:t>
            </a:r>
            <a:r>
              <a:rPr sz="1500" spc="2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genera: </a:t>
            </a:r>
            <a:r>
              <a:rPr sz="1500" i="1" spc="-10" dirty="0">
                <a:latin typeface="Arial"/>
                <a:cs typeface="Arial"/>
              </a:rPr>
              <a:t>Alphabaculovirus,,Betabaculovirus,Gammabaculovir </a:t>
            </a:r>
            <a:r>
              <a:rPr sz="1500" i="1" dirty="0">
                <a:latin typeface="Arial"/>
                <a:cs typeface="Arial"/>
              </a:rPr>
              <a:t>us,</a:t>
            </a:r>
            <a:r>
              <a:rPr sz="1500" i="1" spc="-3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and</a:t>
            </a:r>
            <a:r>
              <a:rPr sz="1500" i="1" spc="-15" dirty="0">
                <a:latin typeface="Arial"/>
                <a:cs typeface="Arial"/>
              </a:rPr>
              <a:t> </a:t>
            </a:r>
            <a:r>
              <a:rPr sz="1500" i="1" spc="-10" dirty="0">
                <a:latin typeface="Arial"/>
                <a:cs typeface="Arial"/>
              </a:rPr>
              <a:t>Deltabaculovirus</a:t>
            </a:r>
            <a:r>
              <a:rPr sz="1500" spc="-10" dirty="0">
                <a:latin typeface="Arial MT"/>
                <a:cs typeface="Arial MT"/>
              </a:rPr>
              <a:t>.</a:t>
            </a:r>
            <a:endParaRPr sz="15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155"/>
              </a:spcBef>
            </a:pPr>
            <a:r>
              <a:rPr sz="1500" dirty="0">
                <a:latin typeface="Arial MT"/>
                <a:cs typeface="Arial MT"/>
              </a:rPr>
              <a:t>Choristoneura</a:t>
            </a:r>
            <a:r>
              <a:rPr sz="1500" spc="250" dirty="0">
                <a:latin typeface="Arial MT"/>
                <a:cs typeface="Arial MT"/>
              </a:rPr>
              <a:t>   </a:t>
            </a:r>
            <a:r>
              <a:rPr sz="1500" dirty="0">
                <a:latin typeface="Arial MT"/>
                <a:cs typeface="Arial MT"/>
              </a:rPr>
              <a:t>fumiferana</a:t>
            </a:r>
            <a:r>
              <a:rPr sz="1500" spc="250" dirty="0">
                <a:latin typeface="Arial MT"/>
                <a:cs typeface="Arial MT"/>
              </a:rPr>
              <a:t>   </a:t>
            </a:r>
            <a:r>
              <a:rPr sz="1500" dirty="0">
                <a:latin typeface="Arial MT"/>
                <a:cs typeface="Arial MT"/>
              </a:rPr>
              <a:t>granulovirus</a:t>
            </a:r>
            <a:r>
              <a:rPr sz="1500" spc="254" dirty="0">
                <a:latin typeface="Arial MT"/>
                <a:cs typeface="Arial MT"/>
              </a:rPr>
              <a:t>  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245" dirty="0">
                <a:latin typeface="Arial MT"/>
                <a:cs typeface="Arial MT"/>
              </a:rPr>
              <a:t>   </a:t>
            </a:r>
            <a:r>
              <a:rPr sz="1500" spc="-50" dirty="0">
                <a:latin typeface="Arial MT"/>
                <a:cs typeface="Arial MT"/>
              </a:rPr>
              <a:t>a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992741" y="6886274"/>
            <a:ext cx="35426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Betabaculovirus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specific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lepidopterans.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992741" y="7134679"/>
            <a:ext cx="1383030" cy="49022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40"/>
              </a:spcBef>
            </a:pPr>
            <a:r>
              <a:rPr sz="1500" spc="-10" dirty="0">
                <a:latin typeface="Arial MT"/>
                <a:cs typeface="Arial MT"/>
              </a:rPr>
              <a:t>Betabaculovirus hymenopterans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559374" y="7134679"/>
            <a:ext cx="2905125" cy="49022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129539">
              <a:lnSpc>
                <a:spcPct val="103299"/>
              </a:lnSpc>
              <a:spcBef>
                <a:spcPts val="40"/>
              </a:spcBef>
              <a:tabLst>
                <a:tab pos="579120" algn="l"/>
                <a:tab pos="754380" algn="l"/>
                <a:tab pos="1675130" algn="l"/>
                <a:tab pos="2028825" algn="l"/>
                <a:tab pos="2690495" algn="l"/>
                <a:tab pos="2734310" algn="l"/>
              </a:tabLst>
            </a:pPr>
            <a:r>
              <a:rPr sz="1500" spc="-25" dirty="0">
                <a:latin typeface="Arial MT"/>
                <a:cs typeface="Arial MT"/>
              </a:rPr>
              <a:t>are</a:t>
            </a:r>
            <a:r>
              <a:rPr sz="1500" dirty="0">
                <a:latin typeface="Arial MT"/>
                <a:cs typeface="Arial MT"/>
              </a:rPr>
              <a:t>		</a:t>
            </a:r>
            <a:r>
              <a:rPr sz="1500" spc="-10" dirty="0">
                <a:latin typeface="Arial MT"/>
                <a:cs typeface="Arial MT"/>
              </a:rPr>
              <a:t>natural</a:t>
            </a:r>
            <a:r>
              <a:rPr sz="1500" dirty="0">
                <a:latin typeface="Arial MT"/>
                <a:cs typeface="Arial MT"/>
              </a:rPr>
              <a:t>	</a:t>
            </a:r>
            <a:r>
              <a:rPr sz="1500" spc="-10" dirty="0">
                <a:latin typeface="Arial MT"/>
                <a:cs typeface="Arial MT"/>
              </a:rPr>
              <a:t>enemies</a:t>
            </a:r>
            <a:r>
              <a:rPr sz="1500" dirty="0">
                <a:latin typeface="Arial MT"/>
                <a:cs typeface="Arial MT"/>
              </a:rPr>
              <a:t>		</a:t>
            </a:r>
            <a:r>
              <a:rPr sz="1500" spc="-25" dirty="0">
                <a:latin typeface="Arial MT"/>
                <a:cs typeface="Arial MT"/>
              </a:rPr>
              <a:t>of and</a:t>
            </a:r>
            <a:r>
              <a:rPr sz="1500" dirty="0">
                <a:latin typeface="Arial MT"/>
                <a:cs typeface="Arial MT"/>
              </a:rPr>
              <a:t>	</a:t>
            </a:r>
            <a:r>
              <a:rPr sz="1500" spc="-10" dirty="0">
                <a:latin typeface="Arial MT"/>
                <a:cs typeface="Arial MT"/>
              </a:rPr>
              <a:t>lepidopterans,</a:t>
            </a:r>
            <a:r>
              <a:rPr sz="1500" dirty="0">
                <a:latin typeface="Arial MT"/>
                <a:cs typeface="Arial MT"/>
              </a:rPr>
              <a:t>	</a:t>
            </a:r>
            <a:r>
              <a:rPr sz="1500" spc="-20" dirty="0">
                <a:latin typeface="Arial MT"/>
                <a:cs typeface="Arial MT"/>
              </a:rPr>
              <a:t>used</a:t>
            </a:r>
            <a:r>
              <a:rPr sz="1500" dirty="0">
                <a:latin typeface="Arial MT"/>
                <a:cs typeface="Arial MT"/>
              </a:rPr>
              <a:t>	</a:t>
            </a:r>
            <a:r>
              <a:rPr sz="1500" spc="-25" dirty="0">
                <a:latin typeface="Arial MT"/>
                <a:cs typeface="Arial MT"/>
              </a:rPr>
              <a:t>as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992741" y="7605583"/>
            <a:ext cx="4472305" cy="52628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715" algn="just">
              <a:lnSpc>
                <a:spcPct val="103400"/>
              </a:lnSpc>
              <a:spcBef>
                <a:spcPts val="35"/>
              </a:spcBef>
            </a:pPr>
            <a:r>
              <a:rPr sz="1500" dirty="0">
                <a:latin typeface="Arial MT"/>
                <a:cs typeface="Arial MT"/>
              </a:rPr>
              <a:t>biological</a:t>
            </a:r>
            <a:r>
              <a:rPr sz="1500" spc="1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control</a:t>
            </a:r>
            <a:r>
              <a:rPr sz="1500" spc="1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agents</a:t>
            </a:r>
            <a:r>
              <a:rPr sz="1500" spc="1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1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agriculture</a:t>
            </a:r>
            <a:r>
              <a:rPr sz="1500" spc="2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18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forestry </a:t>
            </a:r>
            <a:r>
              <a:rPr sz="1500" dirty="0">
                <a:latin typeface="Arial MT"/>
                <a:cs typeface="Arial MT"/>
              </a:rPr>
              <a:t>(Kemp;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Woodward;</a:t>
            </a:r>
            <a:r>
              <a:rPr sz="1500" spc="-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Cory,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2011).</a:t>
            </a:r>
            <a:endParaRPr sz="1500">
              <a:latin typeface="Arial MT"/>
              <a:cs typeface="Arial MT"/>
            </a:endParaRPr>
          </a:p>
          <a:p>
            <a:pPr marL="12700" marR="6350" algn="just">
              <a:lnSpc>
                <a:spcPct val="103099"/>
              </a:lnSpc>
              <a:spcBef>
                <a:spcPts val="90"/>
              </a:spcBef>
            </a:pPr>
            <a:r>
              <a:rPr sz="1500" dirty="0">
                <a:latin typeface="Arial MT"/>
                <a:cs typeface="Arial MT"/>
              </a:rPr>
              <a:t>Virus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host: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i="1" dirty="0">
                <a:latin typeface="Arial"/>
                <a:cs typeface="Arial"/>
              </a:rPr>
              <a:t>Choristoneura</a:t>
            </a:r>
            <a:r>
              <a:rPr sz="1500" i="1" spc="9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fumiferana</a:t>
            </a:r>
            <a:r>
              <a:rPr sz="1500" i="1" spc="85" dirty="0">
                <a:latin typeface="Arial"/>
                <a:cs typeface="Arial"/>
              </a:rPr>
              <a:t> </a:t>
            </a:r>
            <a:r>
              <a:rPr sz="1500" spc="-10" dirty="0">
                <a:latin typeface="Arial MT"/>
                <a:cs typeface="Arial MT"/>
              </a:rPr>
              <a:t>caterpillar, </a:t>
            </a:r>
            <a:r>
              <a:rPr sz="1500" dirty="0">
                <a:latin typeface="Arial MT"/>
                <a:cs typeface="Arial MT"/>
              </a:rPr>
              <a:t>one</a:t>
            </a:r>
            <a:r>
              <a:rPr sz="1500" spc="185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185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90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most</a:t>
            </a:r>
            <a:r>
              <a:rPr sz="1500" spc="185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destructive</a:t>
            </a:r>
            <a:r>
              <a:rPr sz="1500" spc="190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species</a:t>
            </a:r>
            <a:r>
              <a:rPr sz="1500" spc="190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185" dirty="0">
                <a:latin typeface="Arial MT"/>
                <a:cs typeface="Arial MT"/>
              </a:rPr>
              <a:t>  </a:t>
            </a:r>
            <a:r>
              <a:rPr sz="1500" spc="-10" dirty="0">
                <a:latin typeface="Arial MT"/>
                <a:cs typeface="Arial MT"/>
              </a:rPr>
              <a:t>North </a:t>
            </a:r>
            <a:r>
              <a:rPr sz="1500" dirty="0">
                <a:latin typeface="Arial MT"/>
                <a:cs typeface="Arial MT"/>
              </a:rPr>
              <a:t>America,</a:t>
            </a:r>
            <a:r>
              <a:rPr sz="1500" spc="2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causing</a:t>
            </a:r>
            <a:r>
              <a:rPr sz="1500" spc="2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significant</a:t>
            </a:r>
            <a:r>
              <a:rPr sz="1500" spc="2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damage</a:t>
            </a:r>
            <a:r>
              <a:rPr sz="1500" spc="2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2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coniferous </a:t>
            </a:r>
            <a:r>
              <a:rPr sz="1500" dirty="0">
                <a:latin typeface="Arial MT"/>
                <a:cs typeface="Arial MT"/>
              </a:rPr>
              <a:t>trees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(Bah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et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al.,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1997).</a:t>
            </a:r>
            <a:endParaRPr sz="1500">
              <a:latin typeface="Arial MT"/>
              <a:cs typeface="Arial MT"/>
            </a:endParaRPr>
          </a:p>
          <a:p>
            <a:pPr marL="12700" marR="5080" algn="just">
              <a:lnSpc>
                <a:spcPct val="103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virus</a:t>
            </a:r>
            <a:r>
              <a:rPr sz="1500" spc="1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114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utilized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114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integrated</a:t>
            </a:r>
            <a:r>
              <a:rPr sz="1500" spc="1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pest</a:t>
            </a:r>
            <a:r>
              <a:rPr sz="1500" spc="114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management </a:t>
            </a:r>
            <a:r>
              <a:rPr sz="1500" dirty="0">
                <a:latin typeface="Arial MT"/>
                <a:cs typeface="Arial MT"/>
              </a:rPr>
              <a:t>programs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control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i="1" dirty="0">
                <a:latin typeface="Arial"/>
                <a:cs typeface="Arial"/>
              </a:rPr>
              <a:t>C.</a:t>
            </a:r>
            <a:r>
              <a:rPr sz="1500" i="1" spc="-4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fumiferana</a:t>
            </a:r>
            <a:r>
              <a:rPr sz="1500" i="1" spc="-4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caterpillars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(Forté; </a:t>
            </a:r>
            <a:r>
              <a:rPr sz="1500" dirty="0">
                <a:latin typeface="Arial MT"/>
                <a:cs typeface="Arial MT"/>
              </a:rPr>
              <a:t>Guertin;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Cabana,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2012).</a:t>
            </a:r>
            <a:endParaRPr sz="1500">
              <a:latin typeface="Arial MT"/>
              <a:cs typeface="Arial MT"/>
            </a:endParaRPr>
          </a:p>
          <a:p>
            <a:pPr marL="12700" marR="5080" algn="just">
              <a:lnSpc>
                <a:spcPct val="102899"/>
              </a:lnSpc>
              <a:spcBef>
                <a:spcPts val="105"/>
              </a:spcBef>
            </a:pP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virus</a:t>
            </a:r>
            <a:r>
              <a:rPr sz="1500" spc="2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has</a:t>
            </a:r>
            <a:r>
              <a:rPr sz="1500" spc="2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been</a:t>
            </a:r>
            <a:r>
              <a:rPr sz="1500" spc="2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detected</a:t>
            </a:r>
            <a:r>
              <a:rPr sz="1500" spc="2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250" dirty="0">
                <a:latin typeface="Arial MT"/>
                <a:cs typeface="Arial MT"/>
              </a:rPr>
              <a:t> </a:t>
            </a:r>
            <a:r>
              <a:rPr sz="1500" i="1" dirty="0">
                <a:latin typeface="Arial"/>
                <a:cs typeface="Arial"/>
              </a:rPr>
              <a:t>Calidris</a:t>
            </a:r>
            <a:r>
              <a:rPr sz="1500" i="1" spc="254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pusilla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24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in </a:t>
            </a:r>
            <a:r>
              <a:rPr sz="1500" dirty="0">
                <a:latin typeface="Arial MT"/>
                <a:cs typeface="Arial MT"/>
              </a:rPr>
              <a:t>overwintering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migratory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birds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China,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as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well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as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in </a:t>
            </a:r>
            <a:r>
              <a:rPr sz="1500" dirty="0">
                <a:latin typeface="Arial MT"/>
                <a:cs typeface="Arial MT"/>
              </a:rPr>
              <a:t>other</a:t>
            </a:r>
            <a:r>
              <a:rPr sz="1500" spc="195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organisms</a:t>
            </a:r>
            <a:r>
              <a:rPr sz="1500" spc="200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such</a:t>
            </a:r>
            <a:r>
              <a:rPr sz="1500" spc="190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as</a:t>
            </a:r>
            <a:r>
              <a:rPr sz="1500" spc="195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lancelets,</a:t>
            </a:r>
            <a:r>
              <a:rPr sz="1500" spc="195" dirty="0">
                <a:latin typeface="Arial MT"/>
                <a:cs typeface="Arial MT"/>
              </a:rPr>
              <a:t>  </a:t>
            </a:r>
            <a:r>
              <a:rPr sz="1500" dirty="0">
                <a:latin typeface="Arial MT"/>
                <a:cs typeface="Arial MT"/>
              </a:rPr>
              <a:t>ticks,</a:t>
            </a:r>
            <a:r>
              <a:rPr sz="1500" spc="190" dirty="0">
                <a:latin typeface="Arial MT"/>
                <a:cs typeface="Arial MT"/>
              </a:rPr>
              <a:t>  </a:t>
            </a:r>
            <a:r>
              <a:rPr sz="1500" spc="-25" dirty="0">
                <a:latin typeface="Arial MT"/>
                <a:cs typeface="Arial MT"/>
              </a:rPr>
              <a:t>and </a:t>
            </a:r>
            <a:r>
              <a:rPr sz="1500" dirty="0">
                <a:latin typeface="Arial MT"/>
                <a:cs typeface="Arial MT"/>
              </a:rPr>
              <a:t>mosquitoes, but there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 records of its </a:t>
            </a:r>
            <a:r>
              <a:rPr sz="1500" spc="-10" dirty="0">
                <a:latin typeface="Arial MT"/>
                <a:cs typeface="Arial MT"/>
              </a:rPr>
              <a:t>presence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114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Amazon</a:t>
            </a:r>
            <a:r>
              <a:rPr sz="1500" spc="1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(Du</a:t>
            </a:r>
            <a:r>
              <a:rPr sz="1500" spc="1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et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al.,</a:t>
            </a:r>
            <a:r>
              <a:rPr sz="1500" spc="114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2023;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Gangopadhayya</a:t>
            </a:r>
            <a:r>
              <a:rPr sz="1500" spc="12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et </a:t>
            </a:r>
            <a:r>
              <a:rPr sz="1500" dirty="0">
                <a:latin typeface="Arial MT"/>
                <a:cs typeface="Arial MT"/>
              </a:rPr>
              <a:t>al.,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2024;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Liu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al.,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2024;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Pereira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al.,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2023).</a:t>
            </a:r>
            <a:endParaRPr sz="1500">
              <a:latin typeface="Arial MT"/>
              <a:cs typeface="Arial MT"/>
            </a:endParaRPr>
          </a:p>
          <a:p>
            <a:pPr marL="12700" marR="5080" algn="just">
              <a:lnSpc>
                <a:spcPct val="102899"/>
              </a:lnSpc>
              <a:spcBef>
                <a:spcPts val="105"/>
              </a:spcBef>
            </a:pPr>
            <a:r>
              <a:rPr sz="1500" dirty="0">
                <a:latin typeface="Arial MT"/>
                <a:cs typeface="Arial MT"/>
              </a:rPr>
              <a:t>Migratory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birds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like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i="1" dirty="0">
                <a:latin typeface="Arial"/>
                <a:cs typeface="Arial"/>
              </a:rPr>
              <a:t>A.</a:t>
            </a:r>
            <a:r>
              <a:rPr sz="1500" i="1" spc="-3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macularius</a:t>
            </a:r>
            <a:r>
              <a:rPr sz="1500" i="1" spc="-1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i="1" dirty="0">
                <a:latin typeface="Arial"/>
                <a:cs typeface="Arial"/>
              </a:rPr>
              <a:t>C.</a:t>
            </a:r>
            <a:r>
              <a:rPr sz="1500" i="1" spc="-3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pusilla</a:t>
            </a:r>
            <a:r>
              <a:rPr sz="1500" i="1" spc="-15" dirty="0">
                <a:latin typeface="Arial"/>
                <a:cs typeface="Arial"/>
              </a:rPr>
              <a:t> </a:t>
            </a:r>
            <a:r>
              <a:rPr sz="1500" spc="-25" dirty="0">
                <a:latin typeface="Arial MT"/>
                <a:cs typeface="Arial MT"/>
              </a:rPr>
              <a:t>may </a:t>
            </a:r>
            <a:r>
              <a:rPr sz="1500" dirty="0">
                <a:latin typeface="Arial MT"/>
                <a:cs typeface="Arial MT"/>
              </a:rPr>
              <a:t>have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acquired</a:t>
            </a:r>
            <a:r>
              <a:rPr sz="1500" spc="1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virus</a:t>
            </a:r>
            <a:r>
              <a:rPr sz="1500" spc="1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during</a:t>
            </a:r>
            <a:r>
              <a:rPr sz="1500" spc="1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breeding</a:t>
            </a:r>
            <a:r>
              <a:rPr sz="1500" spc="1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period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459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North</a:t>
            </a:r>
            <a:r>
              <a:rPr sz="1500" spc="4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America,</a:t>
            </a:r>
            <a:r>
              <a:rPr sz="1500" spc="4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as</a:t>
            </a:r>
            <a:r>
              <a:rPr sz="1500" spc="4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4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host</a:t>
            </a:r>
            <a:r>
              <a:rPr sz="1500" spc="4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species</a:t>
            </a:r>
            <a:r>
              <a:rPr sz="1500" spc="4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does</a:t>
            </a:r>
            <a:r>
              <a:rPr sz="1500" spc="47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not </a:t>
            </a:r>
            <a:r>
              <a:rPr sz="1500" dirty="0">
                <a:latin typeface="Arial MT"/>
                <a:cs typeface="Arial MT"/>
              </a:rPr>
              <a:t>occur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Amazon.</a:t>
            </a:r>
            <a:endParaRPr sz="1500">
              <a:latin typeface="Arial MT"/>
              <a:cs typeface="Arial MT"/>
            </a:endParaRPr>
          </a:p>
          <a:p>
            <a:pPr marL="12700" marR="6350" algn="just">
              <a:lnSpc>
                <a:spcPct val="103000"/>
              </a:lnSpc>
              <a:spcBef>
                <a:spcPts val="105"/>
              </a:spcBef>
            </a:pPr>
            <a:r>
              <a:rPr sz="1500" dirty="0">
                <a:latin typeface="Arial MT"/>
                <a:cs typeface="Arial MT"/>
              </a:rPr>
              <a:t>There</a:t>
            </a:r>
            <a:r>
              <a:rPr sz="1500" spc="3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</a:t>
            </a:r>
            <a:r>
              <a:rPr sz="1500" spc="3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</a:t>
            </a:r>
            <a:r>
              <a:rPr sz="1500" spc="3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reports</a:t>
            </a:r>
            <a:r>
              <a:rPr sz="1500" spc="3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3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3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literature</a:t>
            </a:r>
            <a:r>
              <a:rPr sz="1500" spc="3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3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diseases </a:t>
            </a:r>
            <a:r>
              <a:rPr sz="1500" dirty="0">
                <a:latin typeface="Arial MT"/>
                <a:cs typeface="Arial MT"/>
              </a:rPr>
              <a:t>caused</a:t>
            </a:r>
            <a:r>
              <a:rPr sz="1500" spc="1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by</a:t>
            </a:r>
            <a:r>
              <a:rPr sz="1500" spc="1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this</a:t>
            </a:r>
            <a:r>
              <a:rPr sz="1500" spc="1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virus</a:t>
            </a:r>
            <a:r>
              <a:rPr sz="1500" spc="1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1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humans</a:t>
            </a:r>
            <a:r>
              <a:rPr sz="1500" spc="1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other</a:t>
            </a:r>
            <a:r>
              <a:rPr sz="1500" spc="17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vertebrate animals.</a:t>
            </a:r>
            <a:endParaRPr sz="1500">
              <a:latin typeface="Arial MT"/>
              <a:cs typeface="Arial MT"/>
            </a:endParaRPr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5208142" y="15556738"/>
          <a:ext cx="4524373" cy="720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3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069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UNIQ</a:t>
                      </a:r>
                      <a:r>
                        <a:rPr sz="13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25" dirty="0">
                          <a:latin typeface="Arial"/>
                          <a:cs typeface="Arial"/>
                        </a:rPr>
                        <a:t>ID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marL="113664" marR="99695" indent="349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Num </a:t>
                      </a:r>
                      <a:r>
                        <a:rPr sz="1300" b="1" spc="-30" dirty="0">
                          <a:latin typeface="Arial"/>
                          <a:cs typeface="Arial"/>
                        </a:rPr>
                        <a:t>reads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marL="99695" marR="73025" indent="787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Cov </a:t>
                      </a:r>
                      <a:r>
                        <a:rPr sz="1300" b="1" spc="-30" dirty="0">
                          <a:latin typeface="Arial"/>
                          <a:cs typeface="Arial"/>
                        </a:rPr>
                        <a:t>bases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marL="251460" marR="234315" indent="-279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45" dirty="0">
                          <a:latin typeface="Arial"/>
                          <a:cs typeface="Arial"/>
                        </a:rPr>
                        <a:t>Cove </a:t>
                      </a:r>
                      <a:r>
                        <a:rPr sz="1300" b="1" spc="-20" dirty="0">
                          <a:latin typeface="Arial"/>
                          <a:cs typeface="Arial"/>
                        </a:rPr>
                        <a:t>rage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300" b="1" spc="-10" dirty="0">
                          <a:latin typeface="Arial"/>
                          <a:cs typeface="Arial"/>
                        </a:rPr>
                        <a:t>Rate_hit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NC_008168.1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81445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300" spc="-25" dirty="0">
                          <a:latin typeface="Arial MT"/>
                          <a:cs typeface="Arial MT"/>
                        </a:rPr>
                        <a:t>183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0.174768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0.001001597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object 54"/>
          <p:cNvSpPr txBox="1"/>
          <p:nvPr/>
        </p:nvSpPr>
        <p:spPr>
          <a:xfrm>
            <a:off x="5217535" y="13512204"/>
            <a:ext cx="4537710" cy="2002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115" algn="just">
              <a:lnSpc>
                <a:spcPct val="100000"/>
              </a:lnSpc>
              <a:spcBef>
                <a:spcPts val="95"/>
              </a:spcBef>
            </a:pPr>
            <a:r>
              <a:rPr sz="1850" b="1" dirty="0">
                <a:latin typeface="Arial"/>
                <a:cs typeface="Arial"/>
              </a:rPr>
              <a:t>RESULTS</a:t>
            </a:r>
            <a:r>
              <a:rPr sz="1850" b="1" spc="-65" dirty="0">
                <a:latin typeface="Arial"/>
                <a:cs typeface="Arial"/>
              </a:rPr>
              <a:t> </a:t>
            </a:r>
            <a:r>
              <a:rPr sz="1850" b="1" dirty="0">
                <a:latin typeface="Arial"/>
                <a:cs typeface="Arial"/>
              </a:rPr>
              <a:t>AND</a:t>
            </a:r>
            <a:r>
              <a:rPr sz="1850" b="1" spc="-50" dirty="0">
                <a:latin typeface="Arial"/>
                <a:cs typeface="Arial"/>
              </a:rPr>
              <a:t> </a:t>
            </a:r>
            <a:r>
              <a:rPr sz="1850" b="1" spc="-10" dirty="0">
                <a:latin typeface="Arial"/>
                <a:cs typeface="Arial"/>
              </a:rPr>
              <a:t>DISCUSSION</a:t>
            </a:r>
            <a:endParaRPr sz="1850">
              <a:latin typeface="Arial"/>
              <a:cs typeface="Arial"/>
            </a:endParaRPr>
          </a:p>
          <a:p>
            <a:pPr marL="13335" marR="68580" algn="just">
              <a:lnSpc>
                <a:spcPts val="1760"/>
              </a:lnSpc>
              <a:spcBef>
                <a:spcPts val="1225"/>
              </a:spcBef>
            </a:pPr>
            <a:r>
              <a:rPr sz="1500" dirty="0">
                <a:latin typeface="Tahoma"/>
                <a:cs typeface="Tahoma"/>
              </a:rPr>
              <a:t>The</a:t>
            </a:r>
            <a:r>
              <a:rPr sz="1500" spc="39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sequencing</a:t>
            </a:r>
            <a:r>
              <a:rPr sz="1500" spc="38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of</a:t>
            </a:r>
            <a:r>
              <a:rPr sz="1500" spc="39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the</a:t>
            </a:r>
            <a:r>
              <a:rPr sz="1500" spc="39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metavirome</a:t>
            </a:r>
            <a:r>
              <a:rPr sz="1500" spc="40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identified</a:t>
            </a:r>
            <a:r>
              <a:rPr sz="1500" spc="395" dirty="0">
                <a:latin typeface="Tahoma"/>
                <a:cs typeface="Tahoma"/>
              </a:rPr>
              <a:t> </a:t>
            </a:r>
            <a:r>
              <a:rPr sz="1500" spc="-25" dirty="0">
                <a:latin typeface="Tahoma"/>
                <a:cs typeface="Tahoma"/>
              </a:rPr>
              <a:t>626 </a:t>
            </a:r>
            <a:r>
              <a:rPr sz="1500" dirty="0">
                <a:latin typeface="Tahoma"/>
                <a:cs typeface="Tahoma"/>
              </a:rPr>
              <a:t>viruses</a:t>
            </a:r>
            <a:r>
              <a:rPr sz="1500" spc="42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in</a:t>
            </a:r>
            <a:r>
              <a:rPr sz="1500" spc="42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the</a:t>
            </a:r>
            <a:r>
              <a:rPr sz="1500" spc="42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transcriptome</a:t>
            </a:r>
            <a:r>
              <a:rPr sz="1500" spc="42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of</a:t>
            </a:r>
            <a:r>
              <a:rPr sz="1500" spc="42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Actits</a:t>
            </a:r>
            <a:r>
              <a:rPr sz="1550" spc="405" dirty="0">
                <a:latin typeface="Tahoma"/>
                <a:cs typeface="Tahoma"/>
              </a:rPr>
              <a:t> </a:t>
            </a:r>
            <a:r>
              <a:rPr sz="1550" spc="-20" dirty="0">
                <a:latin typeface="Tahoma"/>
                <a:cs typeface="Tahoma"/>
              </a:rPr>
              <a:t>macularius</a:t>
            </a:r>
            <a:r>
              <a:rPr sz="1500" spc="-20" dirty="0">
                <a:latin typeface="Tahoma"/>
                <a:cs typeface="Tahoma"/>
              </a:rPr>
              <a:t>, </a:t>
            </a:r>
            <a:r>
              <a:rPr sz="1500" dirty="0">
                <a:latin typeface="Tahoma"/>
                <a:cs typeface="Tahoma"/>
              </a:rPr>
              <a:t>with</a:t>
            </a:r>
            <a:r>
              <a:rPr sz="1500" spc="155" dirty="0">
                <a:latin typeface="Tahoma"/>
                <a:cs typeface="Tahoma"/>
              </a:rPr>
              <a:t>  </a:t>
            </a:r>
            <a:r>
              <a:rPr sz="1500" dirty="0">
                <a:latin typeface="Tahoma"/>
                <a:cs typeface="Tahoma"/>
              </a:rPr>
              <a:t>the</a:t>
            </a:r>
            <a:r>
              <a:rPr sz="1500" spc="155" dirty="0">
                <a:latin typeface="Tahoma"/>
                <a:cs typeface="Tahoma"/>
              </a:rPr>
              <a:t>  </a:t>
            </a:r>
            <a:r>
              <a:rPr sz="1550" dirty="0">
                <a:latin typeface="Tahoma"/>
                <a:cs typeface="Tahoma"/>
              </a:rPr>
              <a:t>Choristoneura</a:t>
            </a:r>
            <a:r>
              <a:rPr sz="1550" spc="140" dirty="0">
                <a:latin typeface="Tahoma"/>
                <a:cs typeface="Tahoma"/>
              </a:rPr>
              <a:t>  </a:t>
            </a:r>
            <a:r>
              <a:rPr sz="1550" dirty="0">
                <a:latin typeface="Tahoma"/>
                <a:cs typeface="Tahoma"/>
              </a:rPr>
              <a:t>fumiferana</a:t>
            </a:r>
            <a:r>
              <a:rPr sz="1550" spc="140" dirty="0">
                <a:latin typeface="Tahoma"/>
                <a:cs typeface="Tahoma"/>
              </a:rPr>
              <a:t>  </a:t>
            </a:r>
            <a:r>
              <a:rPr sz="1500" spc="-10" dirty="0">
                <a:latin typeface="Tahoma"/>
                <a:cs typeface="Tahoma"/>
              </a:rPr>
              <a:t>granulovirus </a:t>
            </a:r>
            <a:r>
              <a:rPr sz="1500" dirty="0">
                <a:latin typeface="Tahoma"/>
                <a:cs typeface="Tahoma"/>
              </a:rPr>
              <a:t>presenting</a:t>
            </a:r>
            <a:r>
              <a:rPr sz="1500" spc="-3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the</a:t>
            </a:r>
            <a:r>
              <a:rPr sz="1500" spc="-2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highest</a:t>
            </a:r>
            <a:r>
              <a:rPr sz="1500" spc="-2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number</a:t>
            </a:r>
            <a:r>
              <a:rPr sz="1500" spc="-1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of</a:t>
            </a:r>
            <a:r>
              <a:rPr sz="1500" spc="-2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reads.</a:t>
            </a:r>
            <a:endParaRPr sz="1500">
              <a:latin typeface="Tahoma"/>
              <a:cs typeface="Tahoma"/>
            </a:endParaRPr>
          </a:p>
          <a:p>
            <a:pPr marL="12700" marR="5080" algn="just">
              <a:lnSpc>
                <a:spcPct val="102000"/>
              </a:lnSpc>
              <a:spcBef>
                <a:spcPts val="490"/>
              </a:spcBef>
            </a:pPr>
            <a:r>
              <a:rPr sz="1250" b="1" dirty="0">
                <a:latin typeface="Arial"/>
                <a:cs typeface="Arial"/>
              </a:rPr>
              <a:t>Table</a:t>
            </a:r>
            <a:r>
              <a:rPr sz="1250" b="1" spc="470" dirty="0">
                <a:latin typeface="Arial"/>
                <a:cs typeface="Arial"/>
              </a:rPr>
              <a:t>  </a:t>
            </a:r>
            <a:r>
              <a:rPr sz="1250" b="1" dirty="0">
                <a:latin typeface="Arial"/>
                <a:cs typeface="Arial"/>
              </a:rPr>
              <a:t>1</a:t>
            </a:r>
            <a:r>
              <a:rPr sz="1250" b="1" spc="475" dirty="0">
                <a:latin typeface="Arial"/>
                <a:cs typeface="Arial"/>
              </a:rPr>
              <a:t>  </a:t>
            </a:r>
            <a:r>
              <a:rPr sz="1250" b="1" dirty="0">
                <a:latin typeface="Arial"/>
                <a:cs typeface="Arial"/>
              </a:rPr>
              <a:t>–</a:t>
            </a:r>
            <a:r>
              <a:rPr sz="1250" b="1" spc="465" dirty="0">
                <a:latin typeface="Arial"/>
                <a:cs typeface="Arial"/>
              </a:rPr>
              <a:t>  </a:t>
            </a:r>
            <a:r>
              <a:rPr sz="1250" b="1" dirty="0">
                <a:latin typeface="Arial"/>
                <a:cs typeface="Arial"/>
              </a:rPr>
              <a:t>Information</a:t>
            </a:r>
            <a:r>
              <a:rPr sz="1250" b="1" spc="465" dirty="0">
                <a:latin typeface="Arial"/>
                <a:cs typeface="Arial"/>
              </a:rPr>
              <a:t> </a:t>
            </a:r>
            <a:r>
              <a:rPr sz="1250" b="1" dirty="0">
                <a:latin typeface="Arial"/>
                <a:cs typeface="Arial"/>
              </a:rPr>
              <a:t>on</a:t>
            </a:r>
            <a:r>
              <a:rPr sz="1250" b="1" spc="459" dirty="0">
                <a:latin typeface="Arial"/>
                <a:cs typeface="Arial"/>
              </a:rPr>
              <a:t> </a:t>
            </a:r>
            <a:r>
              <a:rPr sz="1250" b="1" i="1" dirty="0">
                <a:latin typeface="Arial"/>
                <a:cs typeface="Arial"/>
              </a:rPr>
              <a:t>Choristoneura</a:t>
            </a:r>
            <a:r>
              <a:rPr sz="1250" b="1" i="1" spc="465" dirty="0">
                <a:latin typeface="Arial"/>
                <a:cs typeface="Arial"/>
              </a:rPr>
              <a:t> </a:t>
            </a:r>
            <a:r>
              <a:rPr sz="1250" b="1" i="1" spc="-10" dirty="0">
                <a:latin typeface="Arial"/>
                <a:cs typeface="Arial"/>
              </a:rPr>
              <a:t>fumiferana </a:t>
            </a:r>
            <a:r>
              <a:rPr sz="1250" b="1" dirty="0">
                <a:latin typeface="Arial"/>
                <a:cs typeface="Arial"/>
              </a:rPr>
              <a:t>granulovirus,</a:t>
            </a:r>
            <a:r>
              <a:rPr sz="1250" b="1" spc="20" dirty="0">
                <a:latin typeface="Arial"/>
                <a:cs typeface="Arial"/>
              </a:rPr>
              <a:t> </a:t>
            </a:r>
            <a:r>
              <a:rPr sz="1250" b="1" dirty="0">
                <a:latin typeface="Arial"/>
                <a:cs typeface="Arial"/>
              </a:rPr>
              <a:t>the</a:t>
            </a:r>
            <a:r>
              <a:rPr sz="1250" b="1" spc="35" dirty="0">
                <a:latin typeface="Arial"/>
                <a:cs typeface="Arial"/>
              </a:rPr>
              <a:t> </a:t>
            </a:r>
            <a:r>
              <a:rPr sz="1250" b="1" dirty="0">
                <a:latin typeface="Arial"/>
                <a:cs typeface="Arial"/>
              </a:rPr>
              <a:t>virus</a:t>
            </a:r>
            <a:r>
              <a:rPr sz="1250" b="1" spc="20" dirty="0">
                <a:latin typeface="Arial"/>
                <a:cs typeface="Arial"/>
              </a:rPr>
              <a:t> </a:t>
            </a:r>
            <a:r>
              <a:rPr sz="1250" b="1" dirty="0">
                <a:latin typeface="Arial"/>
                <a:cs typeface="Arial"/>
              </a:rPr>
              <a:t>with</a:t>
            </a:r>
            <a:r>
              <a:rPr sz="1250" b="1" spc="15" dirty="0">
                <a:latin typeface="Arial"/>
                <a:cs typeface="Arial"/>
              </a:rPr>
              <a:t> </a:t>
            </a:r>
            <a:r>
              <a:rPr sz="1250" b="1" dirty="0">
                <a:latin typeface="Arial"/>
                <a:cs typeface="Arial"/>
              </a:rPr>
              <a:t>the</a:t>
            </a:r>
            <a:r>
              <a:rPr sz="1250" b="1" spc="25" dirty="0">
                <a:latin typeface="Arial"/>
                <a:cs typeface="Arial"/>
              </a:rPr>
              <a:t> </a:t>
            </a:r>
            <a:r>
              <a:rPr sz="1250" b="1" dirty="0">
                <a:latin typeface="Arial"/>
                <a:cs typeface="Arial"/>
              </a:rPr>
              <a:t>highest</a:t>
            </a:r>
            <a:r>
              <a:rPr sz="1250" b="1" spc="25" dirty="0">
                <a:latin typeface="Arial"/>
                <a:cs typeface="Arial"/>
              </a:rPr>
              <a:t> </a:t>
            </a:r>
            <a:r>
              <a:rPr sz="1250" b="1" dirty="0">
                <a:latin typeface="Arial"/>
                <a:cs typeface="Arial"/>
              </a:rPr>
              <a:t>number</a:t>
            </a:r>
            <a:r>
              <a:rPr sz="1250" b="1" spc="20" dirty="0">
                <a:latin typeface="Arial"/>
                <a:cs typeface="Arial"/>
              </a:rPr>
              <a:t> </a:t>
            </a:r>
            <a:r>
              <a:rPr sz="1250" b="1" dirty="0">
                <a:latin typeface="Arial"/>
                <a:cs typeface="Arial"/>
              </a:rPr>
              <a:t>of</a:t>
            </a:r>
            <a:r>
              <a:rPr sz="1250" b="1" spc="30" dirty="0">
                <a:latin typeface="Arial"/>
                <a:cs typeface="Arial"/>
              </a:rPr>
              <a:t> </a:t>
            </a:r>
            <a:r>
              <a:rPr sz="1250" b="1" dirty="0">
                <a:latin typeface="Arial"/>
                <a:cs typeface="Arial"/>
              </a:rPr>
              <a:t>reads</a:t>
            </a:r>
            <a:r>
              <a:rPr sz="1250" b="1" spc="25" dirty="0">
                <a:latin typeface="Arial"/>
                <a:cs typeface="Arial"/>
              </a:rPr>
              <a:t> </a:t>
            </a:r>
            <a:r>
              <a:rPr sz="1250" b="1" spc="-25" dirty="0">
                <a:latin typeface="Arial"/>
                <a:cs typeface="Arial"/>
              </a:rPr>
              <a:t>in </a:t>
            </a:r>
            <a:r>
              <a:rPr sz="1250" b="1" dirty="0">
                <a:latin typeface="Arial"/>
                <a:cs typeface="Arial"/>
              </a:rPr>
              <a:t>the</a:t>
            </a:r>
            <a:r>
              <a:rPr sz="1250" b="1" spc="-5" dirty="0">
                <a:latin typeface="Arial"/>
                <a:cs typeface="Arial"/>
              </a:rPr>
              <a:t> </a:t>
            </a:r>
            <a:r>
              <a:rPr sz="1250" b="1" spc="-10" dirty="0">
                <a:latin typeface="Arial"/>
                <a:cs typeface="Arial"/>
              </a:rPr>
              <a:t>neurotranscriptome</a:t>
            </a:r>
            <a:r>
              <a:rPr sz="1250" b="1" spc="25" dirty="0">
                <a:latin typeface="Arial"/>
                <a:cs typeface="Arial"/>
              </a:rPr>
              <a:t> </a:t>
            </a:r>
            <a:r>
              <a:rPr sz="1250" b="1" dirty="0">
                <a:latin typeface="Arial"/>
                <a:cs typeface="Arial"/>
              </a:rPr>
              <a:t>of</a:t>
            </a:r>
            <a:r>
              <a:rPr sz="1250" b="1" spc="-5" dirty="0">
                <a:latin typeface="Arial"/>
                <a:cs typeface="Arial"/>
              </a:rPr>
              <a:t> </a:t>
            </a:r>
            <a:r>
              <a:rPr sz="1250" b="1" i="1" dirty="0">
                <a:latin typeface="Arial"/>
                <a:cs typeface="Arial"/>
              </a:rPr>
              <a:t>A.</a:t>
            </a:r>
            <a:r>
              <a:rPr sz="1250" b="1" i="1" spc="5" dirty="0">
                <a:latin typeface="Arial"/>
                <a:cs typeface="Arial"/>
              </a:rPr>
              <a:t> </a:t>
            </a:r>
            <a:r>
              <a:rPr sz="1250" b="1" i="1" spc="-10" dirty="0">
                <a:latin typeface="Arial"/>
                <a:cs typeface="Arial"/>
              </a:rPr>
              <a:t>macularius</a:t>
            </a:r>
            <a:r>
              <a:rPr sz="1250" b="1" spc="-10" dirty="0">
                <a:latin typeface="Arial"/>
                <a:cs typeface="Arial"/>
              </a:rPr>
              <a:t>.</a:t>
            </a:r>
            <a:endParaRPr sz="12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234299" y="16342455"/>
            <a:ext cx="4538345" cy="13817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just">
              <a:lnSpc>
                <a:spcPct val="102000"/>
              </a:lnSpc>
              <a:spcBef>
                <a:spcPts val="65"/>
              </a:spcBef>
            </a:pPr>
            <a:r>
              <a:rPr sz="1250" b="1" dirty="0">
                <a:latin typeface="Arial"/>
                <a:cs typeface="Arial"/>
              </a:rPr>
              <a:t>UNIQID:</a:t>
            </a:r>
            <a:r>
              <a:rPr sz="1250" b="1" spc="200" dirty="0">
                <a:latin typeface="Arial"/>
                <a:cs typeface="Arial"/>
              </a:rPr>
              <a:t> </a:t>
            </a:r>
            <a:r>
              <a:rPr sz="1250" dirty="0">
                <a:latin typeface="Arial MT"/>
                <a:cs typeface="Arial MT"/>
              </a:rPr>
              <a:t>Unique</a:t>
            </a:r>
            <a:r>
              <a:rPr sz="1250" spc="21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GenBank</a:t>
            </a:r>
            <a:r>
              <a:rPr sz="1250" spc="21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identifier</a:t>
            </a:r>
            <a:r>
              <a:rPr sz="1250" spc="21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for</a:t>
            </a:r>
            <a:r>
              <a:rPr sz="1250" spc="21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each</a:t>
            </a:r>
            <a:r>
              <a:rPr sz="1250" spc="229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virus</a:t>
            </a:r>
            <a:r>
              <a:rPr sz="1250" spc="225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sequence; </a:t>
            </a:r>
            <a:r>
              <a:rPr sz="1250" b="1" dirty="0">
                <a:latin typeface="Arial"/>
                <a:cs typeface="Arial"/>
              </a:rPr>
              <a:t>Numreads:</a:t>
            </a:r>
            <a:r>
              <a:rPr sz="1250" b="1" spc="40" dirty="0">
                <a:latin typeface="Arial"/>
                <a:cs typeface="Arial"/>
              </a:rPr>
              <a:t> </a:t>
            </a:r>
            <a:r>
              <a:rPr sz="1250" dirty="0">
                <a:latin typeface="Arial MT"/>
                <a:cs typeface="Arial MT"/>
              </a:rPr>
              <a:t>The</a:t>
            </a:r>
            <a:r>
              <a:rPr sz="1250" spc="5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number</a:t>
            </a:r>
            <a:r>
              <a:rPr sz="1250" spc="5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of</a:t>
            </a:r>
            <a:r>
              <a:rPr sz="1250" spc="4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reads</a:t>
            </a:r>
            <a:r>
              <a:rPr sz="1250" spc="5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that</a:t>
            </a:r>
            <a:r>
              <a:rPr sz="1250" spc="5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mapped</a:t>
            </a:r>
            <a:r>
              <a:rPr sz="1250" spc="5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to</a:t>
            </a:r>
            <a:r>
              <a:rPr sz="1250" spc="5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this</a:t>
            </a:r>
            <a:r>
              <a:rPr sz="1250" spc="5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region</a:t>
            </a:r>
            <a:r>
              <a:rPr sz="1250" spc="55" dirty="0">
                <a:latin typeface="Arial MT"/>
                <a:cs typeface="Arial MT"/>
              </a:rPr>
              <a:t> </a:t>
            </a:r>
            <a:r>
              <a:rPr sz="1250" spc="-25" dirty="0">
                <a:latin typeface="Arial MT"/>
                <a:cs typeface="Arial MT"/>
              </a:rPr>
              <a:t>of </a:t>
            </a:r>
            <a:r>
              <a:rPr sz="1250" dirty="0">
                <a:latin typeface="Arial MT"/>
                <a:cs typeface="Arial MT"/>
              </a:rPr>
              <a:t>the</a:t>
            </a:r>
            <a:r>
              <a:rPr sz="1250" spc="24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viral</a:t>
            </a:r>
            <a:r>
              <a:rPr sz="1250" spc="24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genome;</a:t>
            </a:r>
            <a:r>
              <a:rPr sz="1250" spc="434" dirty="0">
                <a:latin typeface="Arial MT"/>
                <a:cs typeface="Arial MT"/>
              </a:rPr>
              <a:t> </a:t>
            </a:r>
            <a:r>
              <a:rPr sz="1250" b="1" dirty="0">
                <a:latin typeface="Arial"/>
                <a:cs typeface="Arial"/>
              </a:rPr>
              <a:t>Covbases:</a:t>
            </a:r>
            <a:r>
              <a:rPr sz="1250" b="1" spc="225" dirty="0">
                <a:latin typeface="Arial"/>
                <a:cs typeface="Arial"/>
              </a:rPr>
              <a:t> </a:t>
            </a:r>
            <a:r>
              <a:rPr sz="1250" dirty="0">
                <a:latin typeface="Arial MT"/>
                <a:cs typeface="Arial MT"/>
              </a:rPr>
              <a:t>Total</a:t>
            </a:r>
            <a:r>
              <a:rPr sz="1250" spc="29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number</a:t>
            </a:r>
            <a:r>
              <a:rPr sz="1250" spc="29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of</a:t>
            </a:r>
            <a:r>
              <a:rPr sz="1250" spc="27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bases</a:t>
            </a:r>
            <a:r>
              <a:rPr sz="1250" spc="30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of</a:t>
            </a:r>
            <a:r>
              <a:rPr sz="1250" spc="275" dirty="0">
                <a:latin typeface="Arial MT"/>
                <a:cs typeface="Arial MT"/>
              </a:rPr>
              <a:t> </a:t>
            </a:r>
            <a:r>
              <a:rPr sz="1250" spc="-25" dirty="0">
                <a:latin typeface="Arial MT"/>
                <a:cs typeface="Arial MT"/>
              </a:rPr>
              <a:t>the </a:t>
            </a:r>
            <a:r>
              <a:rPr sz="1250" dirty="0">
                <a:latin typeface="Arial MT"/>
                <a:cs typeface="Arial MT"/>
              </a:rPr>
              <a:t>genome</a:t>
            </a:r>
            <a:r>
              <a:rPr sz="1250" spc="23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covered</a:t>
            </a:r>
            <a:r>
              <a:rPr sz="1250" spc="23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by</a:t>
            </a:r>
            <a:r>
              <a:rPr sz="1250" spc="22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the</a:t>
            </a:r>
            <a:r>
              <a:rPr sz="1250" spc="23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reads;</a:t>
            </a:r>
            <a:r>
              <a:rPr sz="1250" spc="220" dirty="0">
                <a:latin typeface="Arial MT"/>
                <a:cs typeface="Arial MT"/>
              </a:rPr>
              <a:t> </a:t>
            </a:r>
            <a:r>
              <a:rPr sz="1250" b="1" dirty="0">
                <a:latin typeface="Arial"/>
                <a:cs typeface="Arial"/>
              </a:rPr>
              <a:t>Coverage:</a:t>
            </a:r>
            <a:r>
              <a:rPr sz="1250" b="1" spc="155" dirty="0">
                <a:latin typeface="Arial"/>
                <a:cs typeface="Arial"/>
              </a:rPr>
              <a:t> </a:t>
            </a:r>
            <a:r>
              <a:rPr sz="1250" dirty="0">
                <a:latin typeface="Arial MT"/>
                <a:cs typeface="Arial MT"/>
              </a:rPr>
              <a:t>Percentage</a:t>
            </a:r>
            <a:r>
              <a:rPr sz="1250" spc="18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of</a:t>
            </a:r>
            <a:r>
              <a:rPr sz="1250" spc="150" dirty="0">
                <a:latin typeface="Arial MT"/>
                <a:cs typeface="Arial MT"/>
              </a:rPr>
              <a:t> </a:t>
            </a:r>
            <a:r>
              <a:rPr sz="1250" spc="-25" dirty="0">
                <a:latin typeface="Arial MT"/>
                <a:cs typeface="Arial MT"/>
              </a:rPr>
              <a:t>the </a:t>
            </a:r>
            <a:r>
              <a:rPr sz="1250" dirty="0">
                <a:latin typeface="Arial MT"/>
                <a:cs typeface="Arial MT"/>
              </a:rPr>
              <a:t>viral</a:t>
            </a:r>
            <a:r>
              <a:rPr sz="1250" spc="-4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genome</a:t>
            </a:r>
            <a:r>
              <a:rPr sz="1250" spc="-4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covered</a:t>
            </a:r>
            <a:r>
              <a:rPr sz="1250" spc="-3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by</a:t>
            </a:r>
            <a:r>
              <a:rPr sz="1250" spc="-5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the</a:t>
            </a:r>
            <a:r>
              <a:rPr sz="1250" spc="-4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reads;</a:t>
            </a:r>
            <a:r>
              <a:rPr sz="1250" spc="-30" dirty="0">
                <a:latin typeface="Arial MT"/>
                <a:cs typeface="Arial MT"/>
              </a:rPr>
              <a:t> </a:t>
            </a:r>
            <a:r>
              <a:rPr sz="1250" b="1" spc="-10" dirty="0">
                <a:latin typeface="Arial"/>
                <a:cs typeface="Arial"/>
              </a:rPr>
              <a:t>Rate_hit</a:t>
            </a:r>
            <a:r>
              <a:rPr sz="1250" spc="-10" dirty="0">
                <a:latin typeface="Arial MT"/>
                <a:cs typeface="Arial MT"/>
              </a:rPr>
              <a:t>:</a:t>
            </a:r>
            <a:r>
              <a:rPr sz="1250" spc="-45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Detection</a:t>
            </a:r>
            <a:r>
              <a:rPr sz="1250" spc="-3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rate</a:t>
            </a:r>
            <a:r>
              <a:rPr sz="1250" spc="-30" dirty="0">
                <a:latin typeface="Arial MT"/>
                <a:cs typeface="Arial MT"/>
              </a:rPr>
              <a:t> </a:t>
            </a:r>
            <a:r>
              <a:rPr sz="1250" spc="-20" dirty="0">
                <a:latin typeface="Arial MT"/>
                <a:cs typeface="Arial MT"/>
              </a:rPr>
              <a:t>that </a:t>
            </a:r>
            <a:r>
              <a:rPr sz="1250" dirty="0">
                <a:latin typeface="Arial MT"/>
                <a:cs typeface="Arial MT"/>
              </a:rPr>
              <a:t>reflects</a:t>
            </a:r>
            <a:r>
              <a:rPr sz="1250" spc="-2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the</a:t>
            </a:r>
            <a:r>
              <a:rPr sz="1250" spc="-2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relative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frequency</a:t>
            </a:r>
            <a:r>
              <a:rPr sz="1250" spc="-2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of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virus</a:t>
            </a:r>
            <a:r>
              <a:rPr sz="1250" spc="-2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detection</a:t>
            </a:r>
            <a:r>
              <a:rPr sz="1250" spc="-2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in</a:t>
            </a:r>
            <a:r>
              <a:rPr sz="1250" spc="-1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relation</a:t>
            </a:r>
            <a:r>
              <a:rPr sz="1250" spc="-2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to</a:t>
            </a:r>
            <a:r>
              <a:rPr sz="1250" spc="-20" dirty="0">
                <a:latin typeface="Arial MT"/>
                <a:cs typeface="Arial MT"/>
              </a:rPr>
              <a:t> </a:t>
            </a:r>
            <a:r>
              <a:rPr sz="1250" spc="-25" dirty="0">
                <a:latin typeface="Arial MT"/>
                <a:cs typeface="Arial MT"/>
              </a:rPr>
              <a:t>the </a:t>
            </a:r>
            <a:r>
              <a:rPr sz="1250" dirty="0">
                <a:latin typeface="Arial MT"/>
                <a:cs typeface="Arial MT"/>
              </a:rPr>
              <a:t>total</a:t>
            </a:r>
            <a:r>
              <a:rPr sz="1250" spc="-60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number</a:t>
            </a:r>
            <a:r>
              <a:rPr sz="1250" spc="-5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of</a:t>
            </a:r>
            <a:r>
              <a:rPr sz="1250" spc="-70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sequences</a:t>
            </a:r>
            <a:r>
              <a:rPr sz="1250" spc="-40" dirty="0">
                <a:latin typeface="Arial MT"/>
                <a:cs typeface="Arial MT"/>
              </a:rPr>
              <a:t> </a:t>
            </a:r>
            <a:r>
              <a:rPr sz="1250" spc="-10" dirty="0">
                <a:latin typeface="Arial MT"/>
                <a:cs typeface="Arial MT"/>
              </a:rPr>
              <a:t>analyzed.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321418" y="6487630"/>
            <a:ext cx="35464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Sampling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Praia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Pilão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mist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nets</a:t>
            </a:r>
            <a:r>
              <a:rPr sz="1400" spc="-25" dirty="0">
                <a:latin typeface="Arial MT"/>
                <a:cs typeface="Arial MT"/>
              </a:rPr>
              <a:t> at </a:t>
            </a:r>
            <a:r>
              <a:rPr sz="1400" dirty="0">
                <a:latin typeface="Arial MT"/>
                <a:cs typeface="Arial MT"/>
              </a:rPr>
              <a:t>three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points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during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dusk.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744572" y="7114613"/>
            <a:ext cx="21704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Arial MT"/>
                <a:cs typeface="Arial MT"/>
              </a:rPr>
              <a:t>Anesthesia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Perfusion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331197" y="9578224"/>
            <a:ext cx="23831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Standard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TRIzol™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protocol.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353422" y="11309698"/>
            <a:ext cx="38576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FastQC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quality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analysis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sequences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and </a:t>
            </a:r>
            <a:r>
              <a:rPr sz="1500" dirty="0">
                <a:latin typeface="Arial MT"/>
                <a:cs typeface="Arial MT"/>
              </a:rPr>
              <a:t>filtering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with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Trimmomatic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0.36.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0051541" y="13108354"/>
            <a:ext cx="4403725" cy="1517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latin typeface="Arial"/>
                <a:cs typeface="Arial"/>
              </a:rPr>
              <a:t>CONCLUSION</a:t>
            </a:r>
            <a:endParaRPr sz="19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065"/>
              </a:spcBef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virus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carried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i="1" dirty="0">
                <a:latin typeface="Arial"/>
                <a:cs typeface="Arial"/>
              </a:rPr>
              <a:t>A.</a:t>
            </a:r>
            <a:r>
              <a:rPr sz="1400" i="1" spc="9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macularius</a:t>
            </a:r>
            <a:r>
              <a:rPr sz="1400" i="1" spc="8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other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migratory </a:t>
            </a:r>
            <a:r>
              <a:rPr sz="1400" dirty="0">
                <a:latin typeface="Arial MT"/>
                <a:cs typeface="Arial MT"/>
              </a:rPr>
              <a:t>birds</a:t>
            </a:r>
            <a:r>
              <a:rPr sz="1400" spc="2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2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2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Amazon</a:t>
            </a:r>
            <a:r>
              <a:rPr sz="1400" spc="2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poses</a:t>
            </a:r>
            <a:r>
              <a:rPr sz="1400" spc="2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</a:t>
            </a:r>
            <a:r>
              <a:rPr sz="1400" spc="2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risk</a:t>
            </a:r>
            <a:r>
              <a:rPr sz="1400" spc="2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2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human</a:t>
            </a:r>
            <a:r>
              <a:rPr sz="1400" spc="25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health. </a:t>
            </a:r>
            <a:r>
              <a:rPr sz="1400" dirty="0">
                <a:latin typeface="Arial MT"/>
                <a:cs typeface="Arial MT"/>
              </a:rPr>
              <a:t>Future</a:t>
            </a:r>
            <a:r>
              <a:rPr sz="1400" spc="1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studies</a:t>
            </a:r>
            <a:r>
              <a:rPr sz="1400" spc="1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should</a:t>
            </a:r>
            <a:r>
              <a:rPr sz="1400" spc="1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investigate</a:t>
            </a:r>
            <a:r>
              <a:rPr sz="1400" spc="1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1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presence</a:t>
            </a:r>
            <a:r>
              <a:rPr sz="1400" spc="1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16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this </a:t>
            </a:r>
            <a:r>
              <a:rPr sz="1400" dirty="0">
                <a:latin typeface="Arial MT"/>
                <a:cs typeface="Arial MT"/>
              </a:rPr>
              <a:t>virus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other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migratory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birds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potential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impacts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its</a:t>
            </a:r>
            <a:r>
              <a:rPr sz="1400" spc="-10" dirty="0">
                <a:latin typeface="Arial MT"/>
                <a:cs typeface="Arial MT"/>
              </a:rPr>
              <a:t> spread.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61" name="object 6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419331" y="15361532"/>
            <a:ext cx="1840656" cy="18408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890</Words>
  <Application>Microsoft Office PowerPoint</Application>
  <PresentationFormat>Personalizar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MT</vt:lpstr>
      <vt:lpstr>Calibri</vt:lpstr>
      <vt:lpstr>Tahoma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>SILUBESA 2004</dc:subject>
  <dc:creator>Jussara Severo</dc:creator>
  <cp:lastModifiedBy>gabriellalopes3668@gmail.com</cp:lastModifiedBy>
  <cp:revision>1</cp:revision>
  <dcterms:created xsi:type="dcterms:W3CDTF">2024-10-17T18:26:03Z</dcterms:created>
  <dcterms:modified xsi:type="dcterms:W3CDTF">2024-12-16T00:27:31Z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2024-10-17T00:00:00Z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2024-10-17T00:00:00Z</vt:filetime>
  </property>
  <property fmtid="{D5CDD505-2E9C-101B-9397-08002B2CF9AE}" pid="5" name="Producer">
    <vt:lpwstr>Microsoft® PowerPoint® para Microsoft 365</vt:lpwstr>
  </property>
</Properties>
</file>