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6D6"/>
    <a:srgbClr val="FFCFB7"/>
    <a:srgbClr val="D6C2D2"/>
    <a:srgbClr val="D4DEC1"/>
    <a:srgbClr val="D7CBC2"/>
    <a:srgbClr val="E8D4AD"/>
    <a:srgbClr val="900098"/>
    <a:srgbClr val="BE0FD4"/>
    <a:srgbClr val="B87B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6081" autoAdjust="0"/>
  </p:normalViewPr>
  <p:slideViewPr>
    <p:cSldViewPr>
      <p:cViewPr>
        <p:scale>
          <a:sx n="66" d="100"/>
          <a:sy n="66" d="100"/>
        </p:scale>
        <p:origin x="38" y="-2909"/>
      </p:cViewPr>
      <p:guideLst>
        <p:guide orient="horz" pos="13607"/>
        <p:guide pos="102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16/10/2024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77863"/>
            <a:ext cx="253682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60588" y="677863"/>
            <a:ext cx="2536825" cy="3384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47" y="13420017"/>
            <a:ext cx="27539395" cy="926031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893" y="24480362"/>
            <a:ext cx="22679502" cy="11040709"/>
          </a:xfrm>
        </p:spPr>
        <p:txBody>
          <a:bodyPr/>
          <a:lstStyle>
            <a:lvl1pPr marL="0" indent="0" algn="ctr">
              <a:buNone/>
              <a:defRPr/>
            </a:lvl1pPr>
            <a:lvl2pPr marL="432008" indent="0" algn="ctr">
              <a:buNone/>
              <a:defRPr/>
            </a:lvl2pPr>
            <a:lvl3pPr marL="864017" indent="0" algn="ctr">
              <a:buNone/>
              <a:defRPr/>
            </a:lvl3pPr>
            <a:lvl4pPr marL="1296025" indent="0" algn="ctr">
              <a:buNone/>
              <a:defRPr/>
            </a:lvl4pPr>
            <a:lvl5pPr marL="1728033" indent="0" algn="ctr">
              <a:buNone/>
              <a:defRPr/>
            </a:lvl5pPr>
            <a:lvl6pPr marL="2160041" indent="0" algn="ctr">
              <a:buNone/>
              <a:defRPr/>
            </a:lvl6pPr>
            <a:lvl7pPr marL="2592050" indent="0" algn="ctr">
              <a:buNone/>
              <a:defRPr/>
            </a:lvl7pPr>
            <a:lvl8pPr marL="3024058" indent="0" algn="ctr">
              <a:buNone/>
              <a:defRPr/>
            </a:lvl8pPr>
            <a:lvl9pPr marL="3456066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5993" y="3838966"/>
            <a:ext cx="6884849" cy="3456051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28447" y="3838966"/>
            <a:ext cx="20513549" cy="3456051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944" y="27759683"/>
            <a:ext cx="27539395" cy="8581218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944" y="18309544"/>
            <a:ext cx="27539395" cy="9450139"/>
          </a:xfrm>
        </p:spPr>
        <p:txBody>
          <a:bodyPr anchor="b"/>
          <a:lstStyle>
            <a:lvl1pPr marL="0" indent="0">
              <a:buNone/>
              <a:defRPr sz="1890"/>
            </a:lvl1pPr>
            <a:lvl2pPr marL="432008" indent="0">
              <a:buNone/>
              <a:defRPr sz="1701"/>
            </a:lvl2pPr>
            <a:lvl3pPr marL="864017" indent="0">
              <a:buNone/>
              <a:defRPr sz="1512"/>
            </a:lvl3pPr>
            <a:lvl4pPr marL="1296025" indent="0">
              <a:buNone/>
              <a:defRPr sz="1323"/>
            </a:lvl4pPr>
            <a:lvl5pPr marL="1728033" indent="0">
              <a:buNone/>
              <a:defRPr sz="1323"/>
            </a:lvl5pPr>
            <a:lvl6pPr marL="2160041" indent="0">
              <a:buNone/>
              <a:defRPr sz="1323"/>
            </a:lvl6pPr>
            <a:lvl7pPr marL="2592050" indent="0">
              <a:buNone/>
              <a:defRPr sz="1323"/>
            </a:lvl7pPr>
            <a:lvl8pPr marL="3024058" indent="0">
              <a:buNone/>
              <a:defRPr sz="1323"/>
            </a:lvl8pPr>
            <a:lvl9pPr marL="3456066" indent="0">
              <a:buNone/>
              <a:defRPr sz="1323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28448" y="12477458"/>
            <a:ext cx="13699198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643" y="12477458"/>
            <a:ext cx="13699199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29663"/>
            <a:ext cx="2915935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965" y="9669416"/>
            <a:ext cx="143156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965" y="13699839"/>
            <a:ext cx="143156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9139" y="9669416"/>
            <a:ext cx="143201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9139" y="13699839"/>
            <a:ext cx="143201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19845"/>
            <a:ext cx="10658766" cy="7319562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222" y="1719844"/>
            <a:ext cx="18112101" cy="36871090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965" y="9039407"/>
            <a:ext cx="10658766" cy="29551528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860" y="30240447"/>
            <a:ext cx="19439573" cy="3570598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860" y="3860239"/>
            <a:ext cx="19439573" cy="25920383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860" y="33811046"/>
            <a:ext cx="19439573" cy="5069529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447" y="3838966"/>
            <a:ext cx="27542395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447" y="12477458"/>
            <a:ext cx="27542395" cy="2592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447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757" y="39361672"/>
            <a:ext cx="10259775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7991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+mj-lt"/>
          <a:ea typeface="+mj-ea"/>
          <a:cs typeface="+mj-cs"/>
        </a:defRPr>
      </a:lvl1pPr>
      <a:lvl2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2pPr>
      <a:lvl3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3pPr>
      <a:lvl4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4pPr>
      <a:lvl5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5pPr>
      <a:lvl6pPr marL="432008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6pPr>
      <a:lvl7pPr marL="864017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7pPr>
      <a:lvl8pPr marL="1296025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8pPr>
      <a:lvl9pPr marL="1728033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9pPr>
    </p:titleStyle>
    <p:bodyStyle>
      <a:lvl1pPr marL="1894537" indent="-1894537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7764">
          <a:solidFill>
            <a:schemeClr val="tx1"/>
          </a:solidFill>
          <a:latin typeface="+mn-lt"/>
          <a:ea typeface="+mn-ea"/>
          <a:cs typeface="+mn-cs"/>
        </a:defRPr>
      </a:lvl1pPr>
      <a:lvl2pPr marL="4108579" indent="-1578030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5402">
          <a:solidFill>
            <a:schemeClr val="tx1"/>
          </a:solidFill>
          <a:latin typeface="+mn-lt"/>
        </a:defRPr>
      </a:lvl2pPr>
      <a:lvl3pPr marL="6321121" indent="-1266024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3229">
          <a:solidFill>
            <a:schemeClr val="tx1"/>
          </a:solidFill>
          <a:latin typeface="+mn-lt"/>
        </a:defRPr>
      </a:lvl3pPr>
      <a:lvl4pPr marL="8848670" indent="-1263024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1055">
          <a:solidFill>
            <a:schemeClr val="tx1"/>
          </a:solidFill>
          <a:latin typeface="+mn-lt"/>
        </a:defRPr>
      </a:lvl4pPr>
      <a:lvl5pPr marL="11377719" indent="-1263024" algn="l" defTabSz="5055097" rtl="0" eaLnBrk="0" fontAlgn="base" hangingPunct="0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5pPr>
      <a:lvl6pPr marL="11809727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6pPr>
      <a:lvl7pPr marL="12241735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7pPr>
      <a:lvl8pPr marL="12673743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8pPr>
      <a:lvl9pPr marL="13105752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647AA4-A939-82B7-DAEC-9FCBE93F8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6370" y="37269389"/>
            <a:ext cx="3250038" cy="3250038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35FAFDF9-67BA-BD0B-73E2-14BEF57B5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57" y="13335230"/>
            <a:ext cx="9244881" cy="16435345"/>
          </a:xfrm>
          <a:prstGeom prst="rect">
            <a:avLst/>
          </a:prstGeom>
        </p:spPr>
      </p:pic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767246" y="13162181"/>
            <a:ext cx="9921321" cy="162424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6544" tIns="48271" rIns="96544" bIns="48271" anchor="ctr">
            <a:spAutoFit/>
          </a:bodyPr>
          <a:lstStyle/>
          <a:p>
            <a:pPr algn="just" defTabSz="964519"/>
            <a:r>
              <a:rPr lang="en-US" sz="3307" dirty="0">
                <a:latin typeface="Arial" panose="020B0604020202020204" pitchFamily="34" charset="0"/>
                <a:cs typeface="Arial" panose="020B0604020202020204" pitchFamily="34" charset="0"/>
              </a:rPr>
              <a:t>Field of Knowledge/Subfield:</a:t>
            </a:r>
          </a:p>
          <a:p>
            <a:pPr algn="just" defTabSz="964519"/>
            <a:r>
              <a:rPr lang="en-US" sz="3307" dirty="0">
                <a:latin typeface="Arial" panose="020B0604020202020204" pitchFamily="34" charset="0"/>
                <a:cs typeface="Arial" panose="020B0604020202020204" pitchFamily="34" charset="0"/>
              </a:rPr>
              <a:t>Area 02 Biological Sciences - </a:t>
            </a:r>
            <a:r>
              <a:rPr lang="en-US" sz="3307" dirty="0" err="1">
                <a:latin typeface="Arial" panose="020B0604020202020204" pitchFamily="34" charset="0"/>
                <a:cs typeface="Arial" panose="020B0604020202020204" pitchFamily="34" charset="0"/>
              </a:rPr>
              <a:t>GeneticsLinked</a:t>
            </a:r>
            <a:r>
              <a:rPr lang="en-US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defTabSz="964519"/>
            <a:r>
              <a:rPr lang="en-US" sz="3307" dirty="0">
                <a:latin typeface="Arial" panose="020B0604020202020204" pitchFamily="34" charset="0"/>
                <a:cs typeface="Arial" panose="020B0604020202020204" pitchFamily="34" charset="0"/>
              </a:rPr>
              <a:t>ODS(s): ODS 15 - Life on Land</a:t>
            </a:r>
            <a:endParaRPr 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1557226" y="25359008"/>
            <a:ext cx="10117516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33" name="Text Box 3201"/>
          <p:cNvSpPr txBox="1">
            <a:spLocks noChangeArrowheads="1"/>
          </p:cNvSpPr>
          <p:nvPr/>
        </p:nvSpPr>
        <p:spPr bwMode="auto">
          <a:xfrm>
            <a:off x="11417555" y="30433783"/>
            <a:ext cx="9323788" cy="105974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34" name="Text Box 3393"/>
          <p:cNvSpPr txBox="1">
            <a:spLocks noChangeArrowheads="1"/>
          </p:cNvSpPr>
          <p:nvPr/>
        </p:nvSpPr>
        <p:spPr bwMode="auto">
          <a:xfrm>
            <a:off x="767245" y="15023910"/>
            <a:ext cx="10169015" cy="1115306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1068375" y="8827723"/>
            <a:ext cx="30949388" cy="232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defTabSz="654013"/>
            <a:endParaRPr lang="pt-BR" sz="387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Claissa do Socorro Oliveira de Souza (IFPA); Mauro André Damasceno de Melo (IFPA); Patrick Douglas Corrêa Pereira (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McGill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), Nara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Gyzely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874" b="1" dirty="0" err="1">
                <a:latin typeface="Arial" panose="020B0604020202020204" pitchFamily="34" charset="0"/>
                <a:cs typeface="Arial" panose="020B0604020202020204" pitchFamily="34" charset="0"/>
              </a:rPr>
              <a:t>Moarais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 Magalhães (IFPA); Cristovam Guerreiro Diniz (IFPA)  </a:t>
            </a:r>
            <a:endParaRPr lang="pt-BR" sz="3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2929" b="1" dirty="0">
                <a:latin typeface="Arial" panose="020B0604020202020204" pitchFamily="34" charset="0"/>
                <a:cs typeface="Arial" panose="020B0604020202020204" pitchFamily="34" charset="0"/>
              </a:rPr>
              <a:t>Autor de correspondência :naramoraismagalhaes@gmail.com</a:t>
            </a: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769506" y="11909613"/>
            <a:ext cx="10097778" cy="124467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 err="1">
                <a:latin typeface="Arial" panose="020B0604020202020204" pitchFamily="34" charset="0"/>
                <a:cs typeface="Arial" panose="020B0604020202020204" pitchFamily="34" charset="0"/>
              </a:rPr>
              <a:t>Thematic</a:t>
            </a:r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 Area </a:t>
            </a:r>
            <a:r>
              <a:rPr lang="pt-BR" sz="4063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 ODS</a:t>
            </a: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1" y="6938631"/>
            <a:ext cx="32399287" cy="229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50" tIns="43426" rIns="86850" bIns="43426">
            <a:spAutoFit/>
          </a:bodyPr>
          <a:lstStyle/>
          <a:p>
            <a:pPr defTabSz="654013">
              <a:spcBef>
                <a:spcPct val="50000"/>
              </a:spcBef>
            </a:pPr>
            <a:r>
              <a:rPr lang="pt-BR" sz="7181" b="1" dirty="0">
                <a:latin typeface="Arial" panose="020B0604020202020204" pitchFamily="34" charset="0"/>
                <a:cs typeface="Arial" panose="020B0604020202020204" pitchFamily="34" charset="0"/>
              </a:rPr>
              <a:t>ECOLOGIA VIRAL DE AVES MIGRATÓRIAS DE LONGA DISTÂNCIA NA AMAZÔNIA COSTEIRA DURANTE O PERÍODO DE INVERNADA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724546" y="16332174"/>
            <a:ext cx="10272264" cy="1178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algn="just" defTabSz="654013">
              <a:spcBef>
                <a:spcPct val="50000"/>
              </a:spcBef>
            </a:pP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Pesquisas recentes indicam que a próxima pandemia pode ter um perfil semelhante ao da atual, com vírus zoonóticos de RNA passando de animais não humanos para humanos e se espalhando de pessoa para pessoa (Thompson &amp; Paulson, 2021;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Farlow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2023). Compreender a dinâmica da transmissão viral entre espécies e os fatores ambientais que favorecem a propagação dessas doenças é essencial para prevenir futuros surtos (Albery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2020). Aves migratórias são conhecidas por atuarem como reservatórios zoonóticos e vetores de vírus, contribuindo para a dispersão de patógenos que podem causar doenças graves em humanos e em outras espécies (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Hubálek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2004; Chan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2015). Investigações recentes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em aves selvagens revelaram uma diversidade significativa de vírus, incluindo novos genomas virais que podem ter potencial zoonótico (Shan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2022). Este estudo foca na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da ave migratória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com o objetivo de avançar na compreensão da resistência e tolerância à infecção viral, e contribuir para a identificação de riscos potenciais para a saúde humana. </a:t>
            </a:r>
            <a:endParaRPr lang="pt-PT" sz="330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1546924" y="31314198"/>
            <a:ext cx="10127818" cy="89998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6112371" y="2908170"/>
            <a:ext cx="174548" cy="42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398" tIns="43199" rIns="86398" bIns="43199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17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21"/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3948361" y="13771923"/>
            <a:ext cx="599939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Coleta e Perfusão</a:t>
            </a: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11283355" y="11916868"/>
            <a:ext cx="9324231" cy="124467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96544" tIns="48271" rIns="96544" bIns="48271" anchor="ctr"/>
          <a:lstStyle/>
          <a:p>
            <a:pPr algn="l" defTabSz="964519"/>
            <a:r>
              <a:rPr lang="pt-BR" sz="4063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1546924" y="26598259"/>
            <a:ext cx="10100038" cy="41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identificou vírus zoonóticos, incluindo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herpesvírus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que podem infectar humanos. Esses resultados destacam as aves migratórias como reservatórios de vírus. A descoberta ressalta a importância de monitorar essas aves para prever e prevenir surtos mantendo a vigilância global em áreas de contato entre humanos e aves.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11480799" y="31649288"/>
            <a:ext cx="9323788" cy="66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neurotranscriptoma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alt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pt-BR" alt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indicou que 11 partículas virais podem pertencer a vírus que são conhecidos por infectar humanos (Tabela 1), existe, portanto, cepas virais dentro do animal em estudo, que pode revelar a história relacionada ao padrão migratório da espécie, considerando suas múltiplas paradas ao longo da trajetória. E ainda, é válido ressaltar que as pausas para descanso durante a migração podem auxiliar na restauração da função imunológica constitutiva, a qual pode ser comprometida durante o processo migratório (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Eikenaar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et al., 2020).</a:t>
            </a:r>
          </a:p>
        </p:txBody>
      </p:sp>
      <p:sp>
        <p:nvSpPr>
          <p:cNvPr id="7" name="Text Box 3661">
            <a:extLst>
              <a:ext uri="{FF2B5EF4-FFF2-40B4-BE49-F238E27FC236}">
                <a16:creationId xmlns:a16="http://schemas.microsoft.com/office/drawing/2014/main" id="{0E269F34-AF91-4878-1295-1AECD1A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79" y="36409322"/>
            <a:ext cx="7158941" cy="49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defTabSz="619512">
              <a:spcBef>
                <a:spcPts val="0"/>
              </a:spcBef>
            </a:pPr>
            <a:r>
              <a:rPr lang="pt-BR" sz="2646" b="1" i="1" dirty="0">
                <a:latin typeface="Arial" panose="020B0604020202020204" pitchFamily="34" charset="0"/>
                <a:cs typeface="Arial" panose="020B0604020202020204" pitchFamily="34" charset="0"/>
              </a:rPr>
              <a:t>Organização: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1" y="37504109"/>
            <a:ext cx="8945397" cy="23278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01D009-F92A-2E03-E017-8FFBD17C5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9778" y="637644"/>
            <a:ext cx="4216630" cy="4216630"/>
          </a:xfrm>
          <a:prstGeom prst="rect">
            <a:avLst/>
          </a:prstGeom>
        </p:spPr>
      </p:pic>
      <p:sp>
        <p:nvSpPr>
          <p:cNvPr id="19" name="Text Box 21">
            <a:extLst>
              <a:ext uri="{FF2B5EF4-FFF2-40B4-BE49-F238E27FC236}">
                <a16:creationId xmlns:a16="http://schemas.microsoft.com/office/drawing/2014/main" id="{D2038031-F49E-8853-1B08-AB1148B4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714" y="16470829"/>
            <a:ext cx="336785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Craniotomia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A93CAC34-8145-2729-E771-651EF4F9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9612" y="19155956"/>
            <a:ext cx="4481741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Extração de RNA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6C49FB4F-7E96-0EAA-1630-E61BEF33B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219" y="21841083"/>
            <a:ext cx="5999395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	Sequenciamento (NGS)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1B700311-BB19-2C56-8409-C91DB8A9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1025" y="24545095"/>
            <a:ext cx="2206109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Filtragem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B5FCE23E-7A4E-2CD2-05EC-C9D692BFC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7657" y="27249108"/>
            <a:ext cx="3498822" cy="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Identificação Viral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9B05234E-B571-D2D1-7A81-D47D7CC5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4050" y="19946674"/>
            <a:ext cx="10487753" cy="516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Durante a análise do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viroma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11 vírus humanos encontrados, 5 são variantes de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herpesvírus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incluindo citomegalovírus humano associado ao sarcoma de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Kaposi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 e vírus herpes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simplex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tipo 1 e 2, conhecidos por causar infecções sexualmente transmissíveis. Também foi identificado um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pneumovírus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, pertencente à ordem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Mononegavirales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que são conhecidos por causar infecções respiratórias em humanos e animais (Van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Hoogen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et al.,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070AC0A2-31C8-F170-51C9-9309F313D2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55647" y="21456322"/>
            <a:ext cx="287994" cy="2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398" tIns="43199" rIns="86398" bIns="43199" numCol="1" anchor="t" anchorCtr="0" compatLnSpc="1">
            <a:prstTxWarp prst="textNoShape">
              <a:avLst/>
            </a:prstTxWarp>
          </a:bodyPr>
          <a:lstStyle/>
          <a:p>
            <a:endParaRPr lang="pt-BR" sz="2173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3AC2C76-F08D-FA0B-2212-AC2FC9D20B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865" y="28312954"/>
            <a:ext cx="10205776" cy="407691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F2F037-4496-CD16-5AE0-648588DC7DF7}"/>
              </a:ext>
            </a:extLst>
          </p:cNvPr>
          <p:cNvSpPr txBox="1"/>
          <p:nvPr/>
        </p:nvSpPr>
        <p:spPr>
          <a:xfrm>
            <a:off x="724546" y="32681709"/>
            <a:ext cx="10100038" cy="161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en-US" sz="3307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macularius</a:t>
            </a:r>
            <a:r>
              <a:rPr 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Em A plumagem não reprodutiva, em B plumagem reprodutiva, Da Cunha </a:t>
            </a:r>
            <a:r>
              <a:rPr lang="pt-BR" sz="3307" b="1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AAEB80-E0C1-EF4D-4565-25953825823D}"/>
              </a:ext>
            </a:extLst>
          </p:cNvPr>
          <p:cNvSpPr txBox="1"/>
          <p:nvPr/>
        </p:nvSpPr>
        <p:spPr>
          <a:xfrm>
            <a:off x="21479655" y="11882675"/>
            <a:ext cx="10392148" cy="111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307" b="1" dirty="0" err="1">
                <a:latin typeface="Arial" panose="020B0604020202020204" pitchFamily="34" charset="0"/>
                <a:cs typeface="Arial" panose="020B0604020202020204" pitchFamily="34" charset="0"/>
              </a:rPr>
              <a:t>Tablela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 1- Vírus humanos encontrados no genoma de </a:t>
            </a:r>
            <a:r>
              <a:rPr lang="pt-BR" sz="3307" i="1" dirty="0" err="1">
                <a:latin typeface="Arial" panose="020B0604020202020204" pitchFamily="34" charset="0"/>
                <a:cs typeface="Arial" panose="020B0604020202020204" pitchFamily="34" charset="0"/>
              </a:rPr>
              <a:t>Actitis</a:t>
            </a:r>
            <a:r>
              <a:rPr lang="pt-BR" sz="3307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3307" b="1" dirty="0">
                <a:latin typeface="Arial" panose="020B0604020202020204" pitchFamily="34" charset="0"/>
                <a:cs typeface="Arial" panose="020B0604020202020204" pitchFamily="34" charset="0"/>
              </a:rPr>
              <a:t> IFPA 2023.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D261B900-0C2B-2518-9B15-108AF7256BC1}"/>
              </a:ext>
            </a:extLst>
          </p:cNvPr>
          <p:cNvSpPr txBox="1"/>
          <p:nvPr/>
        </p:nvSpPr>
        <p:spPr bwMode="auto">
          <a:xfrm>
            <a:off x="13343943" y="14613050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Coleta feita com rede de neblina, perfusão com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paraformol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e RNA Later.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493AD82-089C-F3CC-B838-602BBB8C1574}"/>
              </a:ext>
            </a:extLst>
          </p:cNvPr>
          <p:cNvSpPr txBox="1"/>
          <p:nvPr/>
        </p:nvSpPr>
        <p:spPr bwMode="auto">
          <a:xfrm>
            <a:off x="13487369" y="17312634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Feita com cuidado para não danificar o tecido e separar o telencéfalo.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21F21434-DF94-7337-683E-14FAE525399A}"/>
              </a:ext>
            </a:extLst>
          </p:cNvPr>
          <p:cNvSpPr txBox="1"/>
          <p:nvPr/>
        </p:nvSpPr>
        <p:spPr bwMode="auto">
          <a:xfrm>
            <a:off x="13487369" y="20039495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Protocolo de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TRIzolTM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 Purificação do mRNA e posterior conversão em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900221A-208F-934E-4FC2-89F89D917E89}"/>
              </a:ext>
            </a:extLst>
          </p:cNvPr>
          <p:cNvSpPr txBox="1"/>
          <p:nvPr/>
        </p:nvSpPr>
        <p:spPr bwMode="auto">
          <a:xfrm>
            <a:off x="13484815" y="22766357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Ion Chef, Ion 540TM Chip e Ion S5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GeneStudio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Arquivos FASTQ.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D92E1F51-1C7A-AD3E-7FC6-B12725808C10}"/>
              </a:ext>
            </a:extLst>
          </p:cNvPr>
          <p:cNvSpPr txBox="1"/>
          <p:nvPr/>
        </p:nvSpPr>
        <p:spPr bwMode="auto">
          <a:xfrm>
            <a:off x="13484814" y="25359008"/>
            <a:ext cx="5801800" cy="211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Software FASTQC.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altLang="pt-BR" sz="3307" dirty="0" err="1">
                <a:latin typeface="Arial" panose="020B0604020202020204" pitchFamily="34" charset="0"/>
                <a:cs typeface="Arial" panose="020B0604020202020204" pitchFamily="34" charset="0"/>
              </a:rPr>
              <a:t>Trimmomatic</a:t>
            </a:r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Tabela PHREAD.</a:t>
            </a:r>
          </a:p>
          <a:p>
            <a:pPr algn="just" eaLnBrk="1" hangingPunct="1"/>
            <a:endParaRPr lang="pt-BR" altLang="pt-BR" sz="33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F81C08F-CA77-CB0C-A4AF-3BE1315E1F65}"/>
              </a:ext>
            </a:extLst>
          </p:cNvPr>
          <p:cNvSpPr txBox="1"/>
          <p:nvPr/>
        </p:nvSpPr>
        <p:spPr bwMode="auto">
          <a:xfrm>
            <a:off x="13543372" y="28184360"/>
            <a:ext cx="5999395" cy="160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560" tIns="38780" rIns="77560" bIns="3878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Leitura VIRTUS2.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Banco de dados NCBI.</a:t>
            </a:r>
          </a:p>
          <a:p>
            <a:pPr algn="just" eaLnBrk="1" hangingPunct="1"/>
            <a:r>
              <a:rPr lang="pt-BR" altLang="pt-BR" sz="3307" dirty="0">
                <a:latin typeface="Arial" panose="020B0604020202020204" pitchFamily="34" charset="0"/>
                <a:cs typeface="Arial" panose="020B0604020202020204" pitchFamily="34" charset="0"/>
              </a:rPr>
              <a:t>Leitura VIRTUS1.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ED7BB71-10F2-75A0-DCD4-7CACD50D63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06007" y="13234286"/>
            <a:ext cx="10436003" cy="7069511"/>
          </a:xfrm>
          <a:prstGeom prst="rect">
            <a:avLst/>
          </a:prstGeom>
        </p:spPr>
      </p:pic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FA371B8E-01CE-4047-809D-E1CB1C5B5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089" y="32870204"/>
            <a:ext cx="4038600" cy="4038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652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tahoma, verdana, arial</vt:lpstr>
      <vt:lpstr>Times New Roman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gabriellalopes3668@gmail.com</cp:lastModifiedBy>
  <cp:revision>452</cp:revision>
  <cp:lastPrinted>2024-06-05T18:48:43Z</cp:lastPrinted>
  <dcterms:created xsi:type="dcterms:W3CDTF">2003-06-01T18:10:39Z</dcterms:created>
  <dcterms:modified xsi:type="dcterms:W3CDTF">2024-10-16T19:33:25Z</dcterms:modified>
</cp:coreProperties>
</file>