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100300" cy="20104100"/>
  <p:notesSz cx="151003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2522" y="6232271"/>
            <a:ext cx="1283525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5045" y="11258296"/>
            <a:ext cx="1057021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5015" y="4623943"/>
            <a:ext cx="65686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76654" y="4623943"/>
            <a:ext cx="65686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90072" cy="199601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87147" y="14841729"/>
            <a:ext cx="2091472" cy="209147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26910" y="13677907"/>
            <a:ext cx="4640389" cy="27701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015" y="804164"/>
            <a:ext cx="1359027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015" y="4623943"/>
            <a:ext cx="135902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34102" y="18696814"/>
            <a:ext cx="48320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5015" y="18696814"/>
            <a:ext cx="347306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72216" y="18696814"/>
            <a:ext cx="347306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hyperlink" Target="mailto:deansilveira596@gmail.com" TargetMode="External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977" y="6165975"/>
            <a:ext cx="3082925" cy="1043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dirty="0" sz="1650" spc="10">
                <a:latin typeface="Arial MT"/>
                <a:cs typeface="Arial MT"/>
              </a:rPr>
              <a:t>Área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de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conhecimento/Subárea</a:t>
            </a:r>
            <a:r>
              <a:rPr dirty="0" sz="1650" spc="10" b="1">
                <a:latin typeface="Arial"/>
                <a:cs typeface="Arial"/>
              </a:rPr>
              <a:t>: </a:t>
            </a:r>
            <a:r>
              <a:rPr dirty="0" sz="1650" spc="-445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Ciências Biológicas/Genética </a:t>
            </a:r>
            <a:r>
              <a:rPr dirty="0" sz="1650" spc="15" b="1">
                <a:latin typeface="Arial"/>
                <a:cs typeface="Arial"/>
              </a:rPr>
              <a:t> </a:t>
            </a:r>
            <a:r>
              <a:rPr dirty="0" sz="1650" spc="10">
                <a:latin typeface="Arial MT"/>
                <a:cs typeface="Arial MT"/>
              </a:rPr>
              <a:t>ODS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vinculado(s):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650" spc="10" b="1">
                <a:latin typeface="Arial"/>
                <a:cs typeface="Arial"/>
              </a:rPr>
              <a:t>ODS03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3183" y="11438209"/>
            <a:ext cx="4526915" cy="418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43183" y="11438209"/>
            <a:ext cx="4526915" cy="418465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450"/>
              </a:spcBef>
            </a:pPr>
            <a:r>
              <a:rPr dirty="0" sz="1900" spc="-5" b="1">
                <a:latin typeface="Arial"/>
                <a:cs typeface="Arial"/>
              </a:rPr>
              <a:t>CONCLUSÕES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7972" y="11600619"/>
            <a:ext cx="4338973" cy="4929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77972" y="11600619"/>
            <a:ext cx="4339590" cy="493395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745"/>
              </a:spcBef>
            </a:pPr>
            <a:r>
              <a:rPr dirty="0" sz="1900" spc="-35" b="1">
                <a:latin typeface="Arial"/>
                <a:cs typeface="Arial"/>
              </a:rPr>
              <a:t>RESULTADOS</a:t>
            </a:r>
            <a:r>
              <a:rPr dirty="0" sz="1900" spc="-2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E</a:t>
            </a:r>
            <a:r>
              <a:rPr dirty="0" sz="1900" spc="-2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DISCUSSÃO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430" y="7328311"/>
            <a:ext cx="4578985" cy="542925"/>
            <a:chOff x="279430" y="7328311"/>
            <a:chExt cx="4578985" cy="542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92" y="7333276"/>
              <a:ext cx="4481525" cy="4609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430" y="7328311"/>
              <a:ext cx="1956722" cy="542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578" y="7346042"/>
              <a:ext cx="4439682" cy="4191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8578" y="7346042"/>
            <a:ext cx="4439920" cy="419734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5"/>
              </a:spcBef>
            </a:pPr>
            <a:r>
              <a:rPr dirty="0" sz="1900" spc="-5" b="1">
                <a:latin typeface="Arial"/>
                <a:cs typeface="Arial"/>
              </a:rPr>
              <a:t>INTRODUÇÃO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578" y="5476553"/>
            <a:ext cx="4699254" cy="5787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8578" y="5476553"/>
            <a:ext cx="4699635" cy="579120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80"/>
              </a:spcBef>
            </a:pPr>
            <a:r>
              <a:rPr dirty="0" sz="1900" spc="-10" b="1">
                <a:latin typeface="Arial"/>
                <a:cs typeface="Arial"/>
              </a:rPr>
              <a:t>ÁREA</a:t>
            </a:r>
            <a:r>
              <a:rPr dirty="0" sz="1900" spc="-9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TEMÁTICA</a:t>
            </a:r>
            <a:r>
              <a:rPr dirty="0" sz="1900" spc="-9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E</a:t>
            </a:r>
            <a:r>
              <a:rPr dirty="0" sz="1900" spc="-2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ODS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803" y="3218339"/>
            <a:ext cx="13794105" cy="1924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600"/>
              </a:lnSpc>
              <a:spcBef>
                <a:spcPts val="95"/>
              </a:spcBef>
            </a:pPr>
            <a:r>
              <a:rPr dirty="0" sz="3150" spc="5" b="1">
                <a:latin typeface="Arial"/>
                <a:cs typeface="Arial"/>
              </a:rPr>
              <a:t>CARACTERIZAÇÃO</a:t>
            </a:r>
            <a:r>
              <a:rPr dirty="0" sz="3150" spc="10" b="1">
                <a:latin typeface="Arial"/>
                <a:cs typeface="Arial"/>
              </a:rPr>
              <a:t> DO</a:t>
            </a:r>
            <a:r>
              <a:rPr dirty="0" sz="3150" spc="15" b="1">
                <a:latin typeface="Arial"/>
                <a:cs typeface="Arial"/>
              </a:rPr>
              <a:t> </a:t>
            </a:r>
            <a:r>
              <a:rPr dirty="0" sz="3150" spc="-40" b="1">
                <a:latin typeface="Arial"/>
                <a:cs typeface="Arial"/>
              </a:rPr>
              <a:t>METAVIROMA</a:t>
            </a:r>
            <a:r>
              <a:rPr dirty="0" sz="3150" spc="-114" b="1">
                <a:latin typeface="Arial"/>
                <a:cs typeface="Arial"/>
              </a:rPr>
              <a:t> </a:t>
            </a:r>
            <a:r>
              <a:rPr dirty="0" sz="3150" spc="10" b="1">
                <a:latin typeface="Arial"/>
                <a:cs typeface="Arial"/>
              </a:rPr>
              <a:t>NO</a:t>
            </a:r>
            <a:r>
              <a:rPr dirty="0" sz="3150" spc="-5" b="1">
                <a:latin typeface="Arial"/>
                <a:cs typeface="Arial"/>
              </a:rPr>
              <a:t> </a:t>
            </a:r>
            <a:r>
              <a:rPr dirty="0" sz="3150" spc="5" b="1">
                <a:latin typeface="Arial"/>
                <a:cs typeface="Arial"/>
              </a:rPr>
              <a:t>NEUROTRANSCRIPTOMA</a:t>
            </a:r>
            <a:r>
              <a:rPr dirty="0" sz="3150" spc="-110" b="1">
                <a:latin typeface="Arial"/>
                <a:cs typeface="Arial"/>
              </a:rPr>
              <a:t> </a:t>
            </a:r>
            <a:r>
              <a:rPr dirty="0" sz="3150" spc="10" b="1">
                <a:latin typeface="Arial"/>
                <a:cs typeface="Arial"/>
              </a:rPr>
              <a:t>DA </a:t>
            </a:r>
            <a:r>
              <a:rPr dirty="0" sz="3150" spc="-860" b="1">
                <a:latin typeface="Arial"/>
                <a:cs typeface="Arial"/>
              </a:rPr>
              <a:t> </a:t>
            </a:r>
            <a:r>
              <a:rPr dirty="0" sz="3150" spc="10" b="1">
                <a:latin typeface="Arial"/>
                <a:cs typeface="Arial"/>
              </a:rPr>
              <a:t>ESPÉCIE</a:t>
            </a:r>
            <a:r>
              <a:rPr dirty="0" sz="3150" spc="5" b="1">
                <a:latin typeface="Arial"/>
                <a:cs typeface="Arial"/>
              </a:rPr>
              <a:t> </a:t>
            </a:r>
            <a:r>
              <a:rPr dirty="0" sz="3150" spc="10" b="1">
                <a:latin typeface="Arial"/>
                <a:cs typeface="Arial"/>
              </a:rPr>
              <a:t>DE</a:t>
            </a:r>
            <a:r>
              <a:rPr dirty="0" sz="3150" spc="-125" b="1">
                <a:latin typeface="Arial"/>
                <a:cs typeface="Arial"/>
              </a:rPr>
              <a:t> </a:t>
            </a:r>
            <a:r>
              <a:rPr dirty="0" sz="3150" spc="-50" b="1">
                <a:latin typeface="Arial"/>
                <a:cs typeface="Arial"/>
              </a:rPr>
              <a:t>AVES</a:t>
            </a:r>
            <a:r>
              <a:rPr dirty="0" sz="3150" spc="5" b="1">
                <a:latin typeface="Arial"/>
                <a:cs typeface="Arial"/>
              </a:rPr>
              <a:t> </a:t>
            </a:r>
            <a:r>
              <a:rPr dirty="0" sz="3150" spc="-15" b="1">
                <a:latin typeface="Arial"/>
                <a:cs typeface="Arial"/>
              </a:rPr>
              <a:t>MIGRATÓRIAS</a:t>
            </a:r>
            <a:r>
              <a:rPr dirty="0" sz="3150" spc="-5" b="1">
                <a:latin typeface="Arial"/>
                <a:cs typeface="Arial"/>
              </a:rPr>
              <a:t> </a:t>
            </a:r>
            <a:r>
              <a:rPr dirty="0" sz="3150" spc="5" b="1">
                <a:latin typeface="Arial"/>
                <a:cs typeface="Arial"/>
              </a:rPr>
              <a:t>MARINHAS </a:t>
            </a:r>
            <a:r>
              <a:rPr dirty="0" sz="3150" spc="5" b="1" i="1">
                <a:latin typeface="Arial"/>
                <a:cs typeface="Arial"/>
              </a:rPr>
              <a:t>Calidris pusilla</a:t>
            </a:r>
            <a:endParaRPr sz="3150">
              <a:latin typeface="Arial"/>
              <a:cs typeface="Arial"/>
            </a:endParaRPr>
          </a:p>
          <a:p>
            <a:pPr algn="ctr" marL="172085" marR="182880">
              <a:lnSpc>
                <a:spcPct val="100000"/>
              </a:lnSpc>
              <a:spcBef>
                <a:spcPts val="1375"/>
              </a:spcBef>
            </a:pPr>
            <a:r>
              <a:rPr dirty="0" sz="1800" b="1">
                <a:latin typeface="Arial"/>
                <a:cs typeface="Arial"/>
              </a:rPr>
              <a:t>James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Dean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Silva </a:t>
            </a:r>
            <a:r>
              <a:rPr dirty="0" sz="1800" b="1">
                <a:latin typeface="Arial"/>
                <a:cs typeface="Arial"/>
              </a:rPr>
              <a:t>Silveira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(IFPA),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Patrick Douglas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Corrêa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Pereira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(McGill);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Mauro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André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Damasceno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Melo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(IFPA);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Nara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Gyzely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 Morais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Magalhães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(IFPA),</a:t>
            </a:r>
            <a:r>
              <a:rPr dirty="0" sz="1800" b="1">
                <a:latin typeface="Arial"/>
                <a:cs typeface="Arial"/>
              </a:rPr>
              <a:t> Cristovam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Guerreiro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Diniz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(IFPA)</a:t>
            </a:r>
            <a:endParaRPr sz="1800">
              <a:latin typeface="Arial"/>
              <a:cs typeface="Arial"/>
            </a:endParaRPr>
          </a:p>
          <a:p>
            <a:pPr algn="ctr" marR="6350">
              <a:lnSpc>
                <a:spcPct val="100000"/>
              </a:lnSpc>
              <a:spcBef>
                <a:spcPts val="35"/>
              </a:spcBef>
            </a:pPr>
            <a:r>
              <a:rPr dirty="0" sz="1350" spc="5" b="1">
                <a:latin typeface="Arial"/>
                <a:cs typeface="Arial"/>
              </a:rPr>
              <a:t>Autor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spc="5" b="1">
                <a:latin typeface="Arial"/>
                <a:cs typeface="Arial"/>
              </a:rPr>
              <a:t>correspondente:</a:t>
            </a:r>
            <a:r>
              <a:rPr dirty="0" sz="1350" spc="-35" b="1">
                <a:latin typeface="Arial"/>
                <a:cs typeface="Arial"/>
              </a:rPr>
              <a:t> </a:t>
            </a:r>
            <a:r>
              <a:rPr dirty="0" sz="1350" spc="5">
                <a:latin typeface="Arial MT"/>
                <a:cs typeface="Arial MT"/>
                <a:hlinkClick r:id="rId8"/>
              </a:rPr>
              <a:t>deansilveira596@gmail.com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090" y="7886647"/>
            <a:ext cx="4365625" cy="1473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04165">
              <a:lnSpc>
                <a:spcPct val="102099"/>
              </a:lnSpc>
              <a:spcBef>
                <a:spcPts val="95"/>
              </a:spcBef>
            </a:pPr>
            <a:r>
              <a:rPr dirty="0" sz="1550" spc="25">
                <a:latin typeface="Arial MT"/>
                <a:cs typeface="Arial MT"/>
              </a:rPr>
              <a:t>O </a:t>
            </a:r>
            <a:r>
              <a:rPr dirty="0" sz="1550" spc="15">
                <a:latin typeface="Arial MT"/>
                <a:cs typeface="Arial MT"/>
              </a:rPr>
              <a:t>processo de migração animal, </a:t>
            </a:r>
            <a:r>
              <a:rPr dirty="0" sz="1550" spc="10">
                <a:latin typeface="Arial MT"/>
                <a:cs typeface="Arial MT"/>
              </a:rPr>
              <a:t>essencial </a:t>
            </a:r>
            <a:r>
              <a:rPr dirty="0" sz="1550" spc="15">
                <a:latin typeface="Arial MT"/>
                <a:cs typeface="Arial MT"/>
              </a:rPr>
              <a:t> para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sobrevivência</a:t>
            </a:r>
            <a:r>
              <a:rPr dirty="0" sz="1550" spc="15">
                <a:latin typeface="Arial MT"/>
                <a:cs typeface="Arial MT"/>
              </a:rPr>
              <a:t> de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muitas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espécies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é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especialmente </a:t>
            </a:r>
            <a:r>
              <a:rPr dirty="0" sz="1550" spc="10">
                <a:latin typeface="Arial MT"/>
                <a:cs typeface="Arial MT"/>
              </a:rPr>
              <a:t>importante </a:t>
            </a:r>
            <a:r>
              <a:rPr dirty="0" sz="1550" spc="15">
                <a:latin typeface="Arial MT"/>
                <a:cs typeface="Arial MT"/>
              </a:rPr>
              <a:t>nas aves </a:t>
            </a:r>
            <a:r>
              <a:rPr dirty="0" sz="1550" spc="10">
                <a:latin typeface="Arial MT"/>
                <a:cs typeface="Arial MT"/>
              </a:rPr>
              <a:t>migratórias, </a:t>
            </a:r>
            <a:r>
              <a:rPr dirty="0" sz="1550" spc="15">
                <a:latin typeface="Arial MT"/>
                <a:cs typeface="Arial MT"/>
              </a:rPr>
              <a:t> pois pode </a:t>
            </a:r>
            <a:r>
              <a:rPr dirty="0" sz="1550" spc="10">
                <a:latin typeface="Arial MT"/>
                <a:cs typeface="Arial MT"/>
              </a:rPr>
              <a:t>contribuir </a:t>
            </a:r>
            <a:r>
              <a:rPr dirty="0" sz="1550" spc="15">
                <a:latin typeface="Arial MT"/>
                <a:cs typeface="Arial MT"/>
              </a:rPr>
              <a:t>com questões importantes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para a saúde </a:t>
            </a:r>
            <a:r>
              <a:rPr dirty="0" sz="1550" spc="10">
                <a:latin typeface="Arial MT"/>
                <a:cs typeface="Arial MT"/>
              </a:rPr>
              <a:t>pública </a:t>
            </a:r>
            <a:r>
              <a:rPr dirty="0" sz="1550" spc="15">
                <a:latin typeface="Arial MT"/>
                <a:cs typeface="Arial MT"/>
              </a:rPr>
              <a:t>devido ao </a:t>
            </a:r>
            <a:r>
              <a:rPr dirty="0" sz="1550" spc="10">
                <a:latin typeface="Arial MT"/>
                <a:cs typeface="Arial MT"/>
              </a:rPr>
              <a:t>transporte </a:t>
            </a:r>
            <a:r>
              <a:rPr dirty="0" sz="1550" spc="15">
                <a:latin typeface="Arial MT"/>
                <a:cs typeface="Arial MT"/>
              </a:rPr>
              <a:t>de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patógenos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zoonóticos.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Aves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como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Maçarico-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090" y="9334153"/>
            <a:ext cx="43649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10615" algn="l"/>
                <a:tab pos="2007235" algn="l"/>
                <a:tab pos="2803525" algn="l"/>
                <a:tab pos="3298190" algn="l"/>
                <a:tab pos="4128770" algn="l"/>
              </a:tabLst>
            </a:pPr>
            <a:r>
              <a:rPr dirty="0" sz="1550" spc="15">
                <a:latin typeface="Arial MT"/>
                <a:cs typeface="Arial MT"/>
              </a:rPr>
              <a:t>raste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5">
                <a:latin typeface="Arial MT"/>
                <a:cs typeface="Arial MT"/>
              </a:rPr>
              <a:t>ri</a:t>
            </a:r>
            <a:r>
              <a:rPr dirty="0" sz="1550" spc="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ho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(</a:t>
            </a:r>
            <a:r>
              <a:rPr dirty="0" sz="1550" spc="25" i="1">
                <a:latin typeface="Arial"/>
                <a:cs typeface="Arial"/>
              </a:rPr>
              <a:t>C</a:t>
            </a:r>
            <a:r>
              <a:rPr dirty="0" sz="1550" spc="10" i="1">
                <a:latin typeface="Arial"/>
                <a:cs typeface="Arial"/>
              </a:rPr>
              <a:t>a</a:t>
            </a:r>
            <a:r>
              <a:rPr dirty="0" sz="1550" spc="5" i="1">
                <a:latin typeface="Arial"/>
                <a:cs typeface="Arial"/>
              </a:rPr>
              <a:t>l</a:t>
            </a:r>
            <a:r>
              <a:rPr dirty="0" sz="1550" spc="-5" i="1">
                <a:latin typeface="Arial"/>
                <a:cs typeface="Arial"/>
              </a:rPr>
              <a:t>i</a:t>
            </a:r>
            <a:r>
              <a:rPr dirty="0" sz="1550" spc="10" i="1">
                <a:latin typeface="Arial"/>
                <a:cs typeface="Arial"/>
              </a:rPr>
              <a:t>dris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10" i="1">
                <a:latin typeface="Arial"/>
                <a:cs typeface="Arial"/>
              </a:rPr>
              <a:t>p</a:t>
            </a:r>
            <a:r>
              <a:rPr dirty="0" sz="1550" spc="15" i="1">
                <a:latin typeface="Arial"/>
                <a:cs typeface="Arial"/>
              </a:rPr>
              <a:t>u</a:t>
            </a:r>
            <a:r>
              <a:rPr dirty="0" sz="1550" spc="10" i="1">
                <a:latin typeface="Arial"/>
                <a:cs typeface="Arial"/>
              </a:rPr>
              <a:t>s</a:t>
            </a: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-5" i="1">
                <a:latin typeface="Arial"/>
                <a:cs typeface="Arial"/>
              </a:rPr>
              <a:t>l</a:t>
            </a:r>
            <a:r>
              <a:rPr dirty="0" sz="1550" spc="5" i="1">
                <a:latin typeface="Arial"/>
                <a:cs typeface="Arial"/>
              </a:rPr>
              <a:t>l</a:t>
            </a:r>
            <a:r>
              <a:rPr dirty="0" sz="1550" spc="10" i="1">
                <a:latin typeface="Arial"/>
                <a:cs typeface="Arial"/>
              </a:rPr>
              <a:t>a</a:t>
            </a:r>
            <a:r>
              <a:rPr dirty="0" sz="1550" spc="10">
                <a:latin typeface="Arial MT"/>
                <a:cs typeface="Arial MT"/>
              </a:rPr>
              <a:t>)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que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mig</a:t>
            </a:r>
            <a:r>
              <a:rPr dirty="0" sz="1550">
                <a:latin typeface="Arial MT"/>
                <a:cs typeface="Arial MT"/>
              </a:rPr>
              <a:t>r</a:t>
            </a:r>
            <a:r>
              <a:rPr dirty="0" sz="1550" spc="20">
                <a:latin typeface="Arial MT"/>
                <a:cs typeface="Arial MT"/>
              </a:rPr>
              <a:t>am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090" y="9575286"/>
            <a:ext cx="43656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1550" spc="15">
                <a:latin typeface="Arial MT"/>
                <a:cs typeface="Arial MT"/>
              </a:rPr>
              <a:t>Canadá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para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América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do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Sul,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podem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certa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forma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contribuir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no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processo</a:t>
            </a:r>
            <a:r>
              <a:rPr dirty="0" sz="1550" spc="40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dispersão</a:t>
            </a:r>
            <a:r>
              <a:rPr dirty="0" sz="1550" spc="40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090" y="10058262"/>
            <a:ext cx="43656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8965" algn="l"/>
                <a:tab pos="2185670" algn="l"/>
                <a:tab pos="3093085" algn="l"/>
                <a:tab pos="3420745" algn="l"/>
                <a:tab pos="3849370" algn="l"/>
              </a:tabLst>
            </a:pPr>
            <a:r>
              <a:rPr dirty="0" sz="1550" spc="15">
                <a:latin typeface="Arial MT"/>
                <a:cs typeface="Arial MT"/>
              </a:rPr>
              <a:t>vírus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tra</a:t>
            </a:r>
            <a:r>
              <a:rPr dirty="0" sz="1550" spc="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 spc="5">
                <a:latin typeface="Arial MT"/>
                <a:cs typeface="Arial MT"/>
              </a:rPr>
              <a:t>c</a:t>
            </a:r>
            <a:r>
              <a:rPr dirty="0" sz="1550" spc="10">
                <a:latin typeface="Arial MT"/>
                <a:cs typeface="Arial MT"/>
              </a:rPr>
              <a:t>o</a:t>
            </a:r>
            <a:r>
              <a:rPr dirty="0" sz="1550" spc="10">
                <a:latin typeface="Arial MT"/>
                <a:cs typeface="Arial MT"/>
              </a:rPr>
              <a:t>ntin</a:t>
            </a:r>
            <a:r>
              <a:rPr dirty="0" sz="1550" spc="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ntal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(Roll</a:t>
            </a:r>
            <a:r>
              <a:rPr dirty="0" sz="1550" spc="5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nd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 i="1">
                <a:latin typeface="Arial"/>
                <a:cs typeface="Arial"/>
              </a:rPr>
              <a:t>et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i="1">
                <a:latin typeface="Arial"/>
                <a:cs typeface="Arial"/>
              </a:rPr>
              <a:t>l</a:t>
            </a:r>
            <a:r>
              <a:rPr dirty="0" sz="1550" spc="10">
                <a:latin typeface="Arial MT"/>
                <a:cs typeface="Arial MT"/>
              </a:rPr>
              <a:t>.,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2</a:t>
            </a:r>
            <a:r>
              <a:rPr dirty="0" sz="1550" spc="5">
                <a:latin typeface="Arial MT"/>
                <a:cs typeface="Arial MT"/>
              </a:rPr>
              <a:t>0</a:t>
            </a:r>
            <a:r>
              <a:rPr dirty="0" sz="1550" spc="15">
                <a:latin typeface="Arial MT"/>
                <a:cs typeface="Arial MT"/>
              </a:rPr>
              <a:t>1</a:t>
            </a:r>
            <a:r>
              <a:rPr dirty="0" sz="1550" spc="10">
                <a:latin typeface="Arial MT"/>
                <a:cs typeface="Arial MT"/>
              </a:rPr>
              <a:t>4</a:t>
            </a:r>
            <a:r>
              <a:rPr dirty="0" sz="1550" spc="10">
                <a:latin typeface="Arial MT"/>
                <a:cs typeface="Arial MT"/>
              </a:rPr>
              <a:t>;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090" y="10179395"/>
            <a:ext cx="4366260" cy="7493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50" spc="20">
                <a:latin typeface="Arial MT"/>
                <a:cs typeface="Arial MT"/>
              </a:rPr>
              <a:t>Reed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op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cit</a:t>
            </a:r>
            <a:r>
              <a:rPr dirty="0" sz="1550" spc="10">
                <a:latin typeface="Arial MT"/>
                <a:cs typeface="Arial MT"/>
              </a:rPr>
              <a:t>.,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2003).</a:t>
            </a:r>
            <a:endParaRPr sz="155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985"/>
              </a:spcBef>
            </a:pPr>
            <a:r>
              <a:rPr dirty="0" sz="1550" spc="25">
                <a:latin typeface="Arial MT"/>
                <a:cs typeface="Arial MT"/>
              </a:rPr>
              <a:t>O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estudo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metagenomas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virais</a:t>
            </a:r>
            <a:r>
              <a:rPr dirty="0" sz="1550" spc="35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em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aves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090" y="10902226"/>
            <a:ext cx="43649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07795" algn="l"/>
                <a:tab pos="2466975" algn="l"/>
                <a:tab pos="3091180" algn="l"/>
                <a:tab pos="4127500" algn="l"/>
              </a:tabLst>
            </a:pPr>
            <a:r>
              <a:rPr dirty="0" sz="1550" spc="15">
                <a:latin typeface="Arial MT"/>
                <a:cs typeface="Arial MT"/>
              </a:rPr>
              <a:t>mig</a:t>
            </a:r>
            <a:r>
              <a:rPr dirty="0" sz="1550">
                <a:latin typeface="Arial MT"/>
                <a:cs typeface="Arial MT"/>
              </a:rPr>
              <a:t>r</a:t>
            </a:r>
            <a:r>
              <a:rPr dirty="0" sz="1550" spc="10">
                <a:latin typeface="Arial MT"/>
                <a:cs typeface="Arial MT"/>
              </a:rPr>
              <a:t>atóri</a:t>
            </a:r>
            <a:r>
              <a:rPr dirty="0" sz="1550" spc="5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atra</a:t>
            </a:r>
            <a:r>
              <a:rPr dirty="0" sz="1550" spc="5">
                <a:latin typeface="Arial MT"/>
                <a:cs typeface="Arial MT"/>
              </a:rPr>
              <a:t>v</a:t>
            </a:r>
            <a:r>
              <a:rPr dirty="0" sz="1550" spc="15">
                <a:latin typeface="Arial MT"/>
                <a:cs typeface="Arial MT"/>
              </a:rPr>
              <a:t>és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aná</a:t>
            </a:r>
            <a:r>
              <a:rPr dirty="0" sz="1550" spc="-5">
                <a:latin typeface="Arial MT"/>
                <a:cs typeface="Arial MT"/>
              </a:rPr>
              <a:t>l</a:t>
            </a:r>
            <a:r>
              <a:rPr dirty="0" sz="1550" spc="5">
                <a:latin typeface="Arial MT"/>
                <a:cs typeface="Arial MT"/>
              </a:rPr>
              <a:t>i</a:t>
            </a:r>
            <a:r>
              <a:rPr dirty="0" sz="1550" spc="5">
                <a:latin typeface="Arial MT"/>
                <a:cs typeface="Arial MT"/>
              </a:rPr>
              <a:t>s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090" y="11144069"/>
            <a:ext cx="436626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Arial MT"/>
                <a:cs typeface="Arial MT"/>
              </a:rPr>
              <a:t>sequenciamento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nova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geração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(NGS),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090" y="11385201"/>
            <a:ext cx="43649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84250" algn="l"/>
                <a:tab pos="1899285" algn="l"/>
                <a:tab pos="2634615" algn="l"/>
                <a:tab pos="2980055" algn="l"/>
                <a:tab pos="4239260" algn="l"/>
              </a:tabLst>
            </a:pPr>
            <a:r>
              <a:rPr dirty="0" sz="1550" spc="15">
                <a:latin typeface="Arial MT"/>
                <a:cs typeface="Arial MT"/>
              </a:rPr>
              <a:t>forn</a:t>
            </a:r>
            <a:r>
              <a:rPr dirty="0" sz="1550" spc="5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c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nsi</a:t>
            </a:r>
            <a:r>
              <a:rPr dirty="0" sz="1550" spc="5">
                <a:latin typeface="Arial MT"/>
                <a:cs typeface="Arial MT"/>
              </a:rPr>
              <a:t>g</a:t>
            </a:r>
            <a:r>
              <a:rPr dirty="0" sz="1550" spc="15">
                <a:latin typeface="Arial MT"/>
                <a:cs typeface="Arial MT"/>
              </a:rPr>
              <a:t>hts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5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o</a:t>
            </a:r>
            <a:r>
              <a:rPr dirty="0" sz="1550" spc="15">
                <a:latin typeface="Arial MT"/>
                <a:cs typeface="Arial MT"/>
              </a:rPr>
              <a:t>bre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</a:t>
            </a:r>
            <a:r>
              <a:rPr dirty="0" sz="1550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v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rs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da</a:t>
            </a:r>
            <a:r>
              <a:rPr dirty="0" sz="1550" spc="5">
                <a:latin typeface="Arial MT"/>
                <a:cs typeface="Arial MT"/>
              </a:rPr>
              <a:t>d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090" y="11626334"/>
            <a:ext cx="43656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1550" spc="10">
                <a:latin typeface="Arial MT"/>
                <a:cs typeface="Arial MT"/>
              </a:rPr>
              <a:t>prevalência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vírus,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essencial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para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prever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mitigar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epidemias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(Brown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10" i="1">
                <a:latin typeface="Arial"/>
                <a:cs typeface="Arial"/>
              </a:rPr>
              <a:t>et</a:t>
            </a:r>
            <a:r>
              <a:rPr dirty="0" sz="1550" spc="9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al</a:t>
            </a:r>
            <a:r>
              <a:rPr dirty="0" sz="1550" spc="5">
                <a:latin typeface="Arial MT"/>
                <a:cs typeface="Arial MT"/>
              </a:rPr>
              <a:t>.,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2014;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Morais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10" i="1">
                <a:latin typeface="Arial"/>
                <a:cs typeface="Arial"/>
              </a:rPr>
              <a:t>et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6090" y="12108777"/>
            <a:ext cx="436626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8150" algn="l"/>
                <a:tab pos="1165860" algn="l"/>
                <a:tab pos="1580515" algn="l"/>
                <a:tab pos="2295525" algn="l"/>
                <a:tab pos="2877185" algn="l"/>
                <a:tab pos="4027804" algn="l"/>
              </a:tabLst>
            </a:pP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i="1">
                <a:latin typeface="Arial"/>
                <a:cs typeface="Arial"/>
              </a:rPr>
              <a:t>l</a:t>
            </a:r>
            <a:r>
              <a:rPr dirty="0" sz="1550" spc="10">
                <a:latin typeface="Arial MT"/>
                <a:cs typeface="Arial MT"/>
              </a:rPr>
              <a:t>.,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201</a:t>
            </a:r>
            <a:r>
              <a:rPr dirty="0" sz="1550" spc="5">
                <a:latin typeface="Arial MT"/>
                <a:cs typeface="Arial MT"/>
              </a:rPr>
              <a:t>7</a:t>
            </a:r>
            <a:r>
              <a:rPr dirty="0" sz="1550" spc="10">
                <a:latin typeface="Arial MT"/>
                <a:cs typeface="Arial MT"/>
              </a:rPr>
              <a:t>)</a:t>
            </a:r>
            <a:r>
              <a:rPr dirty="0" sz="1550" spc="10">
                <a:latin typeface="Arial MT"/>
                <a:cs typeface="Arial MT"/>
              </a:rPr>
              <a:t>.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20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Br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5">
                <a:latin typeface="Arial MT"/>
                <a:cs typeface="Arial MT"/>
              </a:rPr>
              <a:t>s</a:t>
            </a:r>
            <a:r>
              <a:rPr dirty="0" sz="1550" spc="5">
                <a:latin typeface="Arial MT"/>
                <a:cs typeface="Arial MT"/>
              </a:rPr>
              <a:t>il,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10">
                <a:latin typeface="Arial MT"/>
                <a:cs typeface="Arial MT"/>
              </a:rPr>
              <a:t>v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mig</a:t>
            </a:r>
            <a:r>
              <a:rPr dirty="0" sz="1550">
                <a:latin typeface="Arial MT"/>
                <a:cs typeface="Arial MT"/>
              </a:rPr>
              <a:t>r</a:t>
            </a:r>
            <a:r>
              <a:rPr dirty="0" sz="1550" spc="15">
                <a:latin typeface="Arial MT"/>
                <a:cs typeface="Arial MT"/>
              </a:rPr>
              <a:t>atór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são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6090" y="12350619"/>
            <a:ext cx="4365625" cy="749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5"/>
              </a:spcBef>
            </a:pPr>
            <a:r>
              <a:rPr dirty="0" sz="1550" spc="15">
                <a:latin typeface="Arial MT"/>
                <a:cs typeface="Arial MT"/>
              </a:rPr>
              <a:t>vetores </a:t>
            </a:r>
            <a:r>
              <a:rPr dirty="0" sz="1550" spc="10">
                <a:latin typeface="Arial MT"/>
                <a:cs typeface="Arial MT"/>
              </a:rPr>
              <a:t>potenciais</a:t>
            </a:r>
            <a:r>
              <a:rPr dirty="0" sz="1550" spc="15">
                <a:latin typeface="Arial MT"/>
                <a:cs typeface="Arial MT"/>
              </a:rPr>
              <a:t> de vírus </a:t>
            </a:r>
            <a:r>
              <a:rPr dirty="0" sz="1550" spc="20">
                <a:latin typeface="Arial MT"/>
                <a:cs typeface="Arial MT"/>
              </a:rPr>
              <a:t>como </a:t>
            </a:r>
            <a:r>
              <a:rPr dirty="0" sz="1550" spc="15">
                <a:latin typeface="Arial MT"/>
                <a:cs typeface="Arial MT"/>
              </a:rPr>
              <a:t>o </a:t>
            </a:r>
            <a:r>
              <a:rPr dirty="0" sz="1550" spc="10">
                <a:latin typeface="Arial MT"/>
                <a:cs typeface="Arial MT"/>
              </a:rPr>
              <a:t>influenza, </a:t>
            </a:r>
            <a:r>
              <a:rPr dirty="0" sz="1550" spc="15">
                <a:latin typeface="Arial MT"/>
                <a:cs typeface="Arial MT"/>
              </a:rPr>
              <a:t> destacando </a:t>
            </a:r>
            <a:r>
              <a:rPr dirty="0" sz="1550" spc="10">
                <a:latin typeface="Arial MT"/>
                <a:cs typeface="Arial MT"/>
              </a:rPr>
              <a:t>assim,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10">
                <a:latin typeface="Arial MT"/>
                <a:cs typeface="Arial MT"/>
              </a:rPr>
              <a:t>importância </a:t>
            </a:r>
            <a:r>
              <a:rPr dirty="0" sz="1550" spc="15">
                <a:latin typeface="Arial MT"/>
                <a:cs typeface="Arial MT"/>
              </a:rPr>
              <a:t>de monitorar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esses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patógenos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para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proteger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população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090" y="13074019"/>
            <a:ext cx="43649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51635" algn="l"/>
                <a:tab pos="2922905" algn="l"/>
                <a:tab pos="4239260" algn="l"/>
              </a:tabLst>
            </a:pPr>
            <a:r>
              <a:rPr dirty="0" sz="1550" spc="15">
                <a:latin typeface="Arial MT"/>
                <a:cs typeface="Arial MT"/>
              </a:rPr>
              <a:t>des</a:t>
            </a:r>
            <a:r>
              <a:rPr dirty="0" sz="1550" spc="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n</a:t>
            </a:r>
            <a:r>
              <a:rPr dirty="0" sz="1550" spc="5">
                <a:latin typeface="Arial MT"/>
                <a:cs typeface="Arial MT"/>
              </a:rPr>
              <a:t>v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>
                <a:latin typeface="Arial MT"/>
                <a:cs typeface="Arial MT"/>
              </a:rPr>
              <a:t>l</a:t>
            </a:r>
            <a:r>
              <a:rPr dirty="0" sz="1550" spc="15">
                <a:latin typeface="Arial MT"/>
                <a:cs typeface="Arial MT"/>
              </a:rPr>
              <a:t>v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do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estrat</a:t>
            </a:r>
            <a:r>
              <a:rPr dirty="0" sz="1550" spc="10">
                <a:latin typeface="Arial MT"/>
                <a:cs typeface="Arial MT"/>
              </a:rPr>
              <a:t>é</a:t>
            </a:r>
            <a:r>
              <a:rPr dirty="0" sz="1550" spc="15">
                <a:latin typeface="Arial MT"/>
                <a:cs typeface="Arial MT"/>
              </a:rPr>
              <a:t>g</a:t>
            </a:r>
            <a:r>
              <a:rPr dirty="0" sz="1550">
                <a:latin typeface="Arial MT"/>
                <a:cs typeface="Arial MT"/>
              </a:rPr>
              <a:t>i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pre</a:t>
            </a:r>
            <a:r>
              <a:rPr dirty="0" sz="1550" spc="5">
                <a:latin typeface="Arial MT"/>
                <a:cs typeface="Arial MT"/>
              </a:rPr>
              <a:t>v</a:t>
            </a:r>
            <a:r>
              <a:rPr dirty="0" sz="1550" spc="10">
                <a:latin typeface="Arial MT"/>
                <a:cs typeface="Arial MT"/>
              </a:rPr>
              <a:t>enti</a:t>
            </a:r>
            <a:r>
              <a:rPr dirty="0" sz="1550" spc="5">
                <a:latin typeface="Arial MT"/>
                <a:cs typeface="Arial MT"/>
              </a:rPr>
              <a:t>v</a:t>
            </a:r>
            <a:r>
              <a:rPr dirty="0" sz="1550" spc="1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090" y="13315151"/>
            <a:ext cx="4365625" cy="509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1550" spc="10">
                <a:latin typeface="Arial MT"/>
                <a:cs typeface="Arial MT"/>
              </a:rPr>
              <a:t>eficazes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(Araujo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et</a:t>
            </a:r>
            <a:r>
              <a:rPr dirty="0" sz="1550" spc="8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al</a:t>
            </a:r>
            <a:r>
              <a:rPr dirty="0" sz="1550" spc="5">
                <a:latin typeface="Arial MT"/>
                <a:cs typeface="Arial MT"/>
              </a:rPr>
              <a:t>.,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2018;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Reed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et</a:t>
            </a:r>
            <a:r>
              <a:rPr dirty="0" sz="1550" spc="7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</a:t>
            </a:r>
            <a:r>
              <a:rPr dirty="0" sz="1550" spc="10">
                <a:latin typeface="Arial MT"/>
                <a:cs typeface="Arial MT"/>
              </a:rPr>
              <a:t>.,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2003).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Desta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forma,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pensando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em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um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monitoramento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090" y="13798126"/>
            <a:ext cx="43649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5975" algn="l"/>
                <a:tab pos="1317625" algn="l"/>
                <a:tab pos="2621915" algn="l"/>
                <a:tab pos="3011805" algn="l"/>
                <a:tab pos="3514090" algn="l"/>
              </a:tabLst>
            </a:pPr>
            <a:r>
              <a:rPr dirty="0" sz="1550" spc="10">
                <a:latin typeface="Arial MT"/>
                <a:cs typeface="Arial MT"/>
              </a:rPr>
              <a:t>eficaz	</a:t>
            </a:r>
            <a:r>
              <a:rPr dirty="0" sz="1550" spc="15">
                <a:latin typeface="Arial MT"/>
                <a:cs typeface="Arial MT"/>
              </a:rPr>
              <a:t>da	</a:t>
            </a:r>
            <a:r>
              <a:rPr dirty="0" sz="1550" spc="10">
                <a:latin typeface="Arial MT"/>
                <a:cs typeface="Arial MT"/>
              </a:rPr>
              <a:t>diversidade	</a:t>
            </a:r>
            <a:r>
              <a:rPr dirty="0" sz="1550" spc="15">
                <a:latin typeface="Arial MT"/>
                <a:cs typeface="Arial MT"/>
              </a:rPr>
              <a:t>e	de	</a:t>
            </a:r>
            <a:r>
              <a:rPr dirty="0" sz="1550" spc="10">
                <a:latin typeface="Arial MT"/>
                <a:cs typeface="Arial MT"/>
              </a:rPr>
              <a:t>possíveis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6090" y="14039259"/>
            <a:ext cx="43656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30705" algn="l"/>
                <a:tab pos="2899410" algn="l"/>
              </a:tabLst>
            </a:pPr>
            <a:r>
              <a:rPr dirty="0" sz="1550" spc="15">
                <a:latin typeface="Arial MT"/>
                <a:cs typeface="Arial MT"/>
              </a:rPr>
              <a:t>transbordamentos	</a:t>
            </a:r>
            <a:r>
              <a:rPr dirty="0" sz="1550" spc="10" i="1">
                <a:latin typeface="Arial"/>
                <a:cs typeface="Arial"/>
              </a:rPr>
              <a:t>(spillover)	interespecíficos</a:t>
            </a:r>
            <a:r>
              <a:rPr dirty="0" sz="1550" spc="10">
                <a:latin typeface="Arial MT"/>
                <a:cs typeface="Arial MT"/>
              </a:rPr>
              <a:t>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090" y="14280391"/>
            <a:ext cx="43656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3580" algn="l"/>
                <a:tab pos="972185" algn="l"/>
                <a:tab pos="1406525" algn="l"/>
                <a:tab pos="2399030" algn="l"/>
                <a:tab pos="2666365" algn="l"/>
                <a:tab pos="4128135" algn="l"/>
              </a:tabLst>
            </a:pPr>
            <a:r>
              <a:rPr dirty="0" sz="1550" spc="15">
                <a:latin typeface="Arial MT"/>
                <a:cs typeface="Arial MT"/>
              </a:rPr>
              <a:t>pas</a:t>
            </a:r>
            <a:r>
              <a:rPr dirty="0" sz="1550" spc="5">
                <a:latin typeface="Arial MT"/>
                <a:cs typeface="Arial MT"/>
              </a:rPr>
              <a:t>s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ser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es</a:t>
            </a:r>
            <a:r>
              <a:rPr dirty="0" sz="1550" spc="10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n</a:t>
            </a:r>
            <a:r>
              <a:rPr dirty="0" sz="1550" spc="10">
                <a:latin typeface="Arial MT"/>
                <a:cs typeface="Arial MT"/>
              </a:rPr>
              <a:t>c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0">
                <a:latin typeface="Arial MT"/>
                <a:cs typeface="Arial MT"/>
              </a:rPr>
              <a:t>al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5">
                <a:latin typeface="Arial MT"/>
                <a:cs typeface="Arial MT"/>
              </a:rPr>
              <a:t>c</a:t>
            </a:r>
            <a:r>
              <a:rPr dirty="0" sz="1550" spc="15">
                <a:latin typeface="Arial MT"/>
                <a:cs typeface="Arial MT"/>
              </a:rPr>
              <a:t>arac</a:t>
            </a:r>
            <a:r>
              <a:rPr dirty="0" sz="1550">
                <a:latin typeface="Arial MT"/>
                <a:cs typeface="Arial MT"/>
              </a:rPr>
              <a:t>t</a:t>
            </a:r>
            <a:r>
              <a:rPr dirty="0" sz="1550" spc="15">
                <a:latin typeface="Arial MT"/>
                <a:cs typeface="Arial MT"/>
              </a:rPr>
              <a:t>eriza</a:t>
            </a:r>
            <a:r>
              <a:rPr dirty="0" sz="1550" spc="5">
                <a:latin typeface="Arial MT"/>
                <a:cs typeface="Arial MT"/>
              </a:rPr>
              <a:t>ç</a:t>
            </a:r>
            <a:r>
              <a:rPr dirty="0" sz="1550" spc="10">
                <a:latin typeface="Arial MT"/>
                <a:cs typeface="Arial MT"/>
              </a:rPr>
              <a:t>ã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090" y="14521526"/>
            <a:ext cx="4364990" cy="509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1550" spc="15">
                <a:latin typeface="Arial MT"/>
                <a:cs typeface="Arial MT"/>
              </a:rPr>
              <a:t>viroma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das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principais</a:t>
            </a:r>
            <a:r>
              <a:rPr dirty="0" sz="1550" spc="4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espécies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hospedeiras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vetores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(Fawaz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et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</a:t>
            </a:r>
            <a:r>
              <a:rPr dirty="0" sz="1550" spc="10">
                <a:latin typeface="Arial MT"/>
                <a:cs typeface="Arial MT"/>
              </a:rPr>
              <a:t>., </a:t>
            </a:r>
            <a:r>
              <a:rPr dirty="0" sz="1550" spc="15">
                <a:latin typeface="Arial MT"/>
                <a:cs typeface="Arial MT"/>
              </a:rPr>
              <a:t>2020).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24035" y="14484994"/>
            <a:ext cx="4565922" cy="41843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124035" y="14484994"/>
            <a:ext cx="4566285" cy="418465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0"/>
              </a:spcBef>
            </a:pPr>
            <a:r>
              <a:rPr dirty="0" sz="1900" spc="-5" b="1">
                <a:latin typeface="Arial"/>
                <a:cs typeface="Arial"/>
              </a:rPr>
              <a:t>REFERÊNCIAS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6090" y="15125067"/>
            <a:ext cx="9305925" cy="1907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946015" indent="304165">
              <a:lnSpc>
                <a:spcPct val="102200"/>
              </a:lnSpc>
              <a:spcBef>
                <a:spcPts val="95"/>
              </a:spcBef>
            </a:pPr>
            <a:r>
              <a:rPr dirty="0" sz="1550" spc="20">
                <a:latin typeface="Arial MT"/>
                <a:cs typeface="Arial MT"/>
              </a:rPr>
              <a:t>Além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mais,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resultados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obtidos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contribuirão </a:t>
            </a:r>
            <a:r>
              <a:rPr dirty="0" sz="1550" spc="15">
                <a:latin typeface="Arial MT"/>
                <a:cs typeface="Arial MT"/>
              </a:rPr>
              <a:t>para a promoção da saúde </a:t>
            </a:r>
            <a:r>
              <a:rPr dirty="0" sz="1550" spc="10">
                <a:latin typeface="Arial MT"/>
                <a:cs typeface="Arial MT"/>
              </a:rPr>
              <a:t>pública, </a:t>
            </a:r>
            <a:r>
              <a:rPr dirty="0" sz="1550" spc="15">
                <a:latin typeface="Arial MT"/>
                <a:cs typeface="Arial MT"/>
              </a:rPr>
              <a:t> fornecendo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informações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relevantes</a:t>
            </a:r>
            <a:r>
              <a:rPr dirty="0" sz="1550" spc="15">
                <a:latin typeface="Arial MT"/>
                <a:cs typeface="Arial MT"/>
              </a:rPr>
              <a:t> para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tomada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decisões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desenvolvimento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estratégias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intervenção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efetivas.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4947285" marR="5080">
              <a:lnSpc>
                <a:spcPct val="102000"/>
              </a:lnSpc>
              <a:tabLst>
                <a:tab pos="5615305" algn="l"/>
                <a:tab pos="5878195" algn="l"/>
                <a:tab pos="6141720" algn="l"/>
                <a:tab pos="6881495" algn="l"/>
                <a:tab pos="7559675" algn="l"/>
                <a:tab pos="8011159" algn="l"/>
                <a:tab pos="8869680" algn="l"/>
              </a:tabLst>
            </a:pPr>
            <a:r>
              <a:rPr dirty="0" sz="1250" spc="10" b="1">
                <a:latin typeface="Arial"/>
                <a:cs typeface="Arial"/>
              </a:rPr>
              <a:t>Figura</a:t>
            </a:r>
            <a:r>
              <a:rPr dirty="0" sz="1250" spc="10" b="1">
                <a:latin typeface="Arial"/>
                <a:cs typeface="Arial"/>
              </a:rPr>
              <a:t>	</a:t>
            </a:r>
            <a:r>
              <a:rPr dirty="0" sz="1250" spc="10" b="1">
                <a:latin typeface="Arial"/>
                <a:cs typeface="Arial"/>
              </a:rPr>
              <a:t>1</a:t>
            </a:r>
            <a:r>
              <a:rPr dirty="0" sz="1250" spc="10" b="1">
                <a:latin typeface="Arial"/>
                <a:cs typeface="Arial"/>
              </a:rPr>
              <a:t>	</a:t>
            </a:r>
            <a:r>
              <a:rPr dirty="0" sz="1250" spc="10" b="1">
                <a:latin typeface="Arial"/>
                <a:cs typeface="Arial"/>
              </a:rPr>
              <a:t>–</a:t>
            </a:r>
            <a:r>
              <a:rPr dirty="0" sz="1250" spc="10" b="1">
                <a:latin typeface="Arial"/>
                <a:cs typeface="Arial"/>
              </a:rPr>
              <a:t>	</a:t>
            </a:r>
            <a:r>
              <a:rPr dirty="0" sz="1250" spc="10" b="1">
                <a:latin typeface="Arial"/>
                <a:cs typeface="Arial"/>
              </a:rPr>
              <a:t>Gráfico</a:t>
            </a:r>
            <a:r>
              <a:rPr dirty="0" sz="1250" spc="10" b="1">
                <a:latin typeface="Arial"/>
                <a:cs typeface="Arial"/>
              </a:rPr>
              <a:t>	</a:t>
            </a:r>
            <a:r>
              <a:rPr dirty="0" sz="1250" spc="15" b="1">
                <a:latin typeface="Arial"/>
                <a:cs typeface="Arial"/>
              </a:rPr>
              <a:t>a</a:t>
            </a:r>
            <a:r>
              <a:rPr dirty="0" sz="1250" spc="10" b="1">
                <a:latin typeface="Arial"/>
                <a:cs typeface="Arial"/>
              </a:rPr>
              <a:t>luv</a:t>
            </a:r>
            <a:r>
              <a:rPr dirty="0" sz="1250" spc="5" b="1">
                <a:latin typeface="Arial"/>
                <a:cs typeface="Arial"/>
              </a:rPr>
              <a:t>ia</a:t>
            </a:r>
            <a:r>
              <a:rPr dirty="0" sz="1250" spc="5" b="1">
                <a:latin typeface="Arial"/>
                <a:cs typeface="Arial"/>
              </a:rPr>
              <a:t>l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10" b="1">
                <a:latin typeface="Arial"/>
                <a:cs typeface="Arial"/>
              </a:rPr>
              <a:t>d</a:t>
            </a:r>
            <a:r>
              <a:rPr dirty="0" sz="1250" spc="10" b="1">
                <a:latin typeface="Arial"/>
                <a:cs typeface="Arial"/>
              </a:rPr>
              <a:t>as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10" b="1">
                <a:latin typeface="Arial"/>
                <a:cs typeface="Arial"/>
              </a:rPr>
              <a:t>e</a:t>
            </a:r>
            <a:r>
              <a:rPr dirty="0" sz="1250" spc="15" b="1">
                <a:latin typeface="Arial"/>
                <a:cs typeface="Arial"/>
              </a:rPr>
              <a:t>s</a:t>
            </a:r>
            <a:r>
              <a:rPr dirty="0" sz="1250" spc="10" b="1">
                <a:latin typeface="Arial"/>
                <a:cs typeface="Arial"/>
              </a:rPr>
              <a:t>pé</a:t>
            </a:r>
            <a:r>
              <a:rPr dirty="0" sz="1250" spc="10" b="1">
                <a:latin typeface="Arial"/>
                <a:cs typeface="Arial"/>
              </a:rPr>
              <a:t>cies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5" b="1">
                <a:latin typeface="Arial"/>
                <a:cs typeface="Arial"/>
              </a:rPr>
              <a:t>vi</a:t>
            </a:r>
            <a:r>
              <a:rPr dirty="0" sz="1250" spc="10" b="1">
                <a:latin typeface="Arial"/>
                <a:cs typeface="Arial"/>
              </a:rPr>
              <a:t>r</a:t>
            </a:r>
            <a:r>
              <a:rPr dirty="0" sz="1250" spc="5" b="1">
                <a:latin typeface="Arial"/>
                <a:cs typeface="Arial"/>
              </a:rPr>
              <a:t>ais  </a:t>
            </a:r>
            <a:r>
              <a:rPr dirty="0" sz="1250" spc="10" b="1">
                <a:latin typeface="Arial"/>
                <a:cs typeface="Arial"/>
              </a:rPr>
              <a:t>encontradas</a:t>
            </a:r>
            <a:r>
              <a:rPr dirty="0" sz="1250" spc="1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que</a:t>
            </a:r>
            <a:r>
              <a:rPr dirty="0" sz="1250" spc="1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são</a:t>
            </a:r>
            <a:r>
              <a:rPr dirty="0" sz="1250" spc="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patogênicos</a:t>
            </a:r>
            <a:r>
              <a:rPr dirty="0" sz="1250" spc="2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aos</a:t>
            </a:r>
            <a:r>
              <a:rPr dirty="0" sz="1250" spc="1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humanos.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77972" y="5441092"/>
            <a:ext cx="4338973" cy="54538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77972" y="5441092"/>
            <a:ext cx="4339590" cy="545465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950"/>
              </a:spcBef>
            </a:pPr>
            <a:r>
              <a:rPr dirty="0" sz="1900" spc="-25" b="1">
                <a:latin typeface="Arial"/>
                <a:cs typeface="Arial"/>
              </a:rPr>
              <a:t>MATERIAL</a:t>
            </a:r>
            <a:r>
              <a:rPr dirty="0" sz="1900" spc="-5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E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spc="-15" b="1">
                <a:latin typeface="Arial"/>
                <a:cs typeface="Arial"/>
              </a:rPr>
              <a:t>MÉTODOS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72915" y="11929642"/>
            <a:ext cx="383032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5765" algn="l"/>
                <a:tab pos="1301115" algn="l"/>
                <a:tab pos="1816735" algn="l"/>
                <a:tab pos="3169285" algn="l"/>
              </a:tabLst>
            </a:pPr>
            <a:r>
              <a:rPr dirty="0" sz="1550" spc="20">
                <a:latin typeface="Arial MT"/>
                <a:cs typeface="Arial MT"/>
              </a:rPr>
              <a:t>Os</a:t>
            </a:r>
            <a:r>
              <a:rPr dirty="0" sz="1550" spc="2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10">
                <a:latin typeface="Arial MT"/>
                <a:cs typeface="Arial MT"/>
              </a:rPr>
              <a:t>c</a:t>
            </a:r>
            <a:r>
              <a:rPr dirty="0" sz="1550" spc="10">
                <a:latin typeface="Arial MT"/>
                <a:cs typeface="Arial MT"/>
              </a:rPr>
              <a:t>h</a:t>
            </a:r>
            <a:r>
              <a:rPr dirty="0" sz="1550" spc="15">
                <a:latin typeface="Arial MT"/>
                <a:cs typeface="Arial MT"/>
              </a:rPr>
              <a:t>ados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qui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pre</a:t>
            </a:r>
            <a:r>
              <a:rPr dirty="0" sz="1550" spc="5">
                <a:latin typeface="Arial MT"/>
                <a:cs typeface="Arial MT"/>
              </a:rPr>
              <a:t>s</a:t>
            </a:r>
            <a:r>
              <a:rPr dirty="0" sz="1550" spc="15">
                <a:latin typeface="Arial MT"/>
                <a:cs typeface="Arial MT"/>
              </a:rPr>
              <a:t>ent</a:t>
            </a:r>
            <a:r>
              <a:rPr dirty="0" sz="1550" spc="5">
                <a:latin typeface="Arial MT"/>
                <a:cs typeface="Arial MT"/>
              </a:rPr>
              <a:t>a</a:t>
            </a:r>
            <a:r>
              <a:rPr dirty="0" sz="1550" spc="10">
                <a:latin typeface="Arial MT"/>
                <a:cs typeface="Arial MT"/>
              </a:rPr>
              <a:t>d</a:t>
            </a:r>
            <a:r>
              <a:rPr dirty="0" sz="1550" spc="15">
                <a:latin typeface="Arial MT"/>
                <a:cs typeface="Arial MT"/>
              </a:rPr>
              <a:t>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i</a:t>
            </a:r>
            <a:r>
              <a:rPr dirty="0" sz="1550" spc="5">
                <a:latin typeface="Arial MT"/>
                <a:cs typeface="Arial MT"/>
              </a:rPr>
              <a:t>x</a:t>
            </a:r>
            <a:r>
              <a:rPr dirty="0" sz="1550" spc="20">
                <a:latin typeface="Arial MT"/>
                <a:cs typeface="Arial MT"/>
              </a:rPr>
              <a:t>am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47209" y="12170774"/>
            <a:ext cx="42564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0235" algn="l"/>
                <a:tab pos="1107440" algn="l"/>
                <a:tab pos="1482090" algn="l"/>
                <a:tab pos="2068830" algn="l"/>
                <a:tab pos="2454910" algn="l"/>
                <a:tab pos="3308985" algn="l"/>
                <a:tab pos="3672840" algn="l"/>
              </a:tabLst>
            </a:pPr>
            <a:r>
              <a:rPr dirty="0" sz="1550" spc="15">
                <a:latin typeface="Arial MT"/>
                <a:cs typeface="Arial MT"/>
              </a:rPr>
              <a:t>claro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q</a:t>
            </a:r>
            <a:r>
              <a:rPr dirty="0" sz="1550" spc="15">
                <a:latin typeface="Arial MT"/>
                <a:cs typeface="Arial MT"/>
              </a:rPr>
              <a:t>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aves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p</a:t>
            </a:r>
            <a:r>
              <a:rPr dirty="0" sz="1550" spc="15">
                <a:latin typeface="Arial MT"/>
                <a:cs typeface="Arial MT"/>
              </a:rPr>
              <a:t>é</a:t>
            </a:r>
            <a:r>
              <a:rPr dirty="0" sz="1550" spc="10">
                <a:latin typeface="Arial MT"/>
                <a:cs typeface="Arial MT"/>
              </a:rPr>
              <a:t>c</a:t>
            </a:r>
            <a:r>
              <a:rPr dirty="0" sz="1550" spc="10">
                <a:latin typeface="Arial MT"/>
                <a:cs typeface="Arial MT"/>
              </a:rPr>
              <a:t>ie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20" i="1">
                <a:latin typeface="Arial"/>
                <a:cs typeface="Arial"/>
              </a:rPr>
              <a:t>C</a:t>
            </a:r>
            <a:r>
              <a:rPr dirty="0" sz="1550" spc="10" i="1">
                <a:latin typeface="Arial"/>
                <a:cs typeface="Arial"/>
              </a:rPr>
              <a:t>.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15" i="1">
                <a:latin typeface="Arial"/>
                <a:cs typeface="Arial"/>
              </a:rPr>
              <a:t>p</a:t>
            </a:r>
            <a:r>
              <a:rPr dirty="0" sz="1550" spc="15" i="1">
                <a:latin typeface="Arial"/>
                <a:cs typeface="Arial"/>
              </a:rPr>
              <a:t>u</a:t>
            </a:r>
            <a:r>
              <a:rPr dirty="0" sz="1550" spc="10" i="1">
                <a:latin typeface="Arial"/>
                <a:cs typeface="Arial"/>
              </a:rPr>
              <a:t>s</a:t>
            </a: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-5" i="1">
                <a:latin typeface="Arial"/>
                <a:cs typeface="Arial"/>
              </a:rPr>
              <a:t>l</a:t>
            </a:r>
            <a:r>
              <a:rPr dirty="0" sz="1550" spc="10" i="1">
                <a:latin typeface="Arial"/>
                <a:cs typeface="Arial"/>
              </a:rPr>
              <a:t>la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47209" y="12411766"/>
            <a:ext cx="425577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Arial MT"/>
                <a:cs typeface="Arial MT"/>
              </a:rPr>
              <a:t>apresentam-se</a:t>
            </a:r>
            <a:r>
              <a:rPr dirty="0" sz="1550" spc="254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como</a:t>
            </a:r>
            <a:r>
              <a:rPr dirty="0" sz="1550" spc="2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hospedeiros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</a:t>
            </a:r>
            <a:r>
              <a:rPr dirty="0" sz="1550" spc="2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possíveis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47209" y="12653159"/>
            <a:ext cx="425513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87730" algn="l"/>
                <a:tab pos="1327150" algn="l"/>
                <a:tab pos="2482215" algn="l"/>
                <a:tab pos="3166745" algn="l"/>
                <a:tab pos="4129404" algn="l"/>
              </a:tabLst>
            </a:pPr>
            <a:r>
              <a:rPr dirty="0" sz="1550" spc="15">
                <a:latin typeface="Arial MT"/>
                <a:cs typeface="Arial MT"/>
              </a:rPr>
              <a:t>vetores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pat</a:t>
            </a:r>
            <a:r>
              <a:rPr dirty="0" sz="1550" spc="5">
                <a:latin typeface="Arial MT"/>
                <a:cs typeface="Arial MT"/>
              </a:rPr>
              <a:t>ó</a:t>
            </a:r>
            <a:r>
              <a:rPr dirty="0" sz="1550" spc="15">
                <a:latin typeface="Arial MT"/>
                <a:cs typeface="Arial MT"/>
              </a:rPr>
              <a:t>ge</a:t>
            </a:r>
            <a:r>
              <a:rPr dirty="0" sz="1550" spc="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5">
                <a:latin typeface="Arial MT"/>
                <a:cs typeface="Arial MT"/>
              </a:rPr>
              <a:t>v</a:t>
            </a:r>
            <a:r>
              <a:rPr dirty="0" sz="1550" spc="10">
                <a:latin typeface="Arial MT"/>
                <a:cs typeface="Arial MT"/>
              </a:rPr>
              <a:t>ira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d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vers</a:t>
            </a:r>
            <a:r>
              <a:rPr dirty="0" sz="1550" spc="5">
                <a:latin typeface="Arial MT"/>
                <a:cs typeface="Arial MT"/>
              </a:rPr>
              <a:t>o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47209" y="12895001"/>
            <a:ext cx="4256405" cy="1473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5"/>
              </a:spcBef>
            </a:pPr>
            <a:r>
              <a:rPr dirty="0" sz="1550" spc="15">
                <a:latin typeface="Arial MT"/>
                <a:cs typeface="Arial MT"/>
              </a:rPr>
              <a:t>passíveis de </a:t>
            </a:r>
            <a:r>
              <a:rPr dirty="0" sz="1550" spc="10">
                <a:latin typeface="Arial MT"/>
                <a:cs typeface="Arial MT"/>
              </a:rPr>
              <a:t>infecção </a:t>
            </a:r>
            <a:r>
              <a:rPr dirty="0" sz="1550" spc="20">
                <a:latin typeface="Arial MT"/>
                <a:cs typeface="Arial MT"/>
              </a:rPr>
              <a:t>em </a:t>
            </a:r>
            <a:r>
              <a:rPr dirty="0" sz="1550" spc="15">
                <a:latin typeface="Arial MT"/>
                <a:cs typeface="Arial MT"/>
              </a:rPr>
              <a:t>humanos e </a:t>
            </a:r>
            <a:r>
              <a:rPr dirty="0" sz="1550" spc="10">
                <a:latin typeface="Arial MT"/>
                <a:cs typeface="Arial MT"/>
              </a:rPr>
              <a:t>animais </a:t>
            </a:r>
            <a:r>
              <a:rPr dirty="0" sz="1550" spc="15">
                <a:latin typeface="Arial MT"/>
                <a:cs typeface="Arial MT"/>
              </a:rPr>
              <a:t> domésticos,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que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nos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leva</a:t>
            </a:r>
            <a:r>
              <a:rPr dirty="0" sz="1550" spc="15">
                <a:latin typeface="Arial MT"/>
                <a:cs typeface="Arial MT"/>
              </a:rPr>
              <a:t> 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crer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que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monitoramento de espécies alvo através das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ferramenta </a:t>
            </a:r>
            <a:r>
              <a:rPr dirty="0" sz="1550" spc="10">
                <a:latin typeface="Arial MT"/>
                <a:cs typeface="Arial MT"/>
              </a:rPr>
              <a:t>aqui </a:t>
            </a:r>
            <a:r>
              <a:rPr dirty="0" sz="1550" spc="15">
                <a:latin typeface="Arial MT"/>
                <a:cs typeface="Arial MT"/>
              </a:rPr>
              <a:t>apresentada, passa a ser </a:t>
            </a:r>
            <a:r>
              <a:rPr dirty="0" sz="1550" spc="20">
                <a:latin typeface="Arial MT"/>
                <a:cs typeface="Arial MT"/>
              </a:rPr>
              <a:t>uma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alternativa eficaz </a:t>
            </a:r>
            <a:r>
              <a:rPr dirty="0" sz="1550" spc="15">
                <a:latin typeface="Arial MT"/>
                <a:cs typeface="Arial MT"/>
              </a:rPr>
              <a:t>no processo de </a:t>
            </a:r>
            <a:r>
              <a:rPr dirty="0" sz="1550" spc="10">
                <a:latin typeface="Arial MT"/>
                <a:cs typeface="Arial MT"/>
              </a:rPr>
              <a:t>controle </a:t>
            </a:r>
            <a:r>
              <a:rPr dirty="0" sz="1550" spc="15">
                <a:latin typeface="Arial MT"/>
                <a:cs typeface="Arial MT"/>
              </a:rPr>
              <a:t>de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surtos,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epidemias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pandemias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futuras.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81466" y="12131886"/>
            <a:ext cx="4292600" cy="5086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Arial MT"/>
                <a:cs typeface="Arial MT"/>
              </a:rPr>
              <a:t>Foram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encontradas/anotadas</a:t>
            </a:r>
            <a:r>
              <a:rPr dirty="0" sz="1550" spc="3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um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total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474980" algn="l"/>
                <a:tab pos="1630680" algn="l"/>
                <a:tab pos="2239010" algn="l"/>
                <a:tab pos="2814320" algn="l"/>
                <a:tab pos="3066415" algn="l"/>
                <a:tab pos="4043679" algn="l"/>
              </a:tabLst>
            </a:pPr>
            <a:r>
              <a:rPr dirty="0" sz="1550" spc="15">
                <a:latin typeface="Arial MT"/>
                <a:cs typeface="Arial MT"/>
              </a:rPr>
              <a:t>370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qu</a:t>
            </a:r>
            <a:r>
              <a:rPr dirty="0" sz="1550" spc="5">
                <a:latin typeface="Arial MT"/>
                <a:cs typeface="Arial MT"/>
              </a:rPr>
              <a:t>e</a:t>
            </a:r>
            <a:r>
              <a:rPr dirty="0" sz="1550" spc="15">
                <a:latin typeface="Arial MT"/>
                <a:cs typeface="Arial MT"/>
              </a:rPr>
              <a:t>n</a:t>
            </a:r>
            <a:r>
              <a:rPr dirty="0" sz="1550" spc="10">
                <a:latin typeface="Arial MT"/>
                <a:cs typeface="Arial MT"/>
              </a:rPr>
              <a:t>c</a:t>
            </a:r>
            <a:r>
              <a:rPr dirty="0" sz="1550" spc="5">
                <a:latin typeface="Arial MT"/>
                <a:cs typeface="Arial MT"/>
              </a:rPr>
              <a:t>i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vir</a:t>
            </a:r>
            <a:r>
              <a:rPr dirty="0" sz="1550" spc="5">
                <a:latin typeface="Arial MT"/>
                <a:cs typeface="Arial MT"/>
              </a:rPr>
              <a:t>a</a:t>
            </a:r>
            <a:r>
              <a:rPr dirty="0" sz="1550" spc="10">
                <a:latin typeface="Arial MT"/>
                <a:cs typeface="Arial MT"/>
              </a:rPr>
              <a:t>is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ap</a:t>
            </a:r>
            <a:r>
              <a:rPr dirty="0" sz="1550" spc="5">
                <a:latin typeface="Arial MT"/>
                <a:cs typeface="Arial MT"/>
              </a:rPr>
              <a:t>ó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uti</a:t>
            </a:r>
            <a:r>
              <a:rPr dirty="0" sz="1550">
                <a:latin typeface="Arial MT"/>
                <a:cs typeface="Arial MT"/>
              </a:rPr>
              <a:t>l</a:t>
            </a:r>
            <a:r>
              <a:rPr dirty="0" sz="1550" spc="5">
                <a:latin typeface="Arial MT"/>
                <a:cs typeface="Arial MT"/>
              </a:rPr>
              <a:t>i</a:t>
            </a:r>
            <a:r>
              <a:rPr dirty="0" sz="1550" spc="5">
                <a:latin typeface="Arial MT"/>
                <a:cs typeface="Arial MT"/>
              </a:rPr>
              <a:t>z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10">
                <a:latin typeface="Arial MT"/>
                <a:cs typeface="Arial MT"/>
              </a:rPr>
              <a:t>ç</a:t>
            </a:r>
            <a:r>
              <a:rPr dirty="0" sz="1550" spc="15">
                <a:latin typeface="Arial MT"/>
                <a:cs typeface="Arial MT"/>
              </a:rPr>
              <a:t>ão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81466" y="12614152"/>
            <a:ext cx="42926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4085" algn="l"/>
                <a:tab pos="1885950" algn="l"/>
                <a:tab pos="2728595" algn="l"/>
                <a:tab pos="3001645" algn="l"/>
                <a:tab pos="3954779" algn="l"/>
              </a:tabLst>
            </a:pPr>
            <a:r>
              <a:rPr dirty="0" sz="1550" spc="15">
                <a:latin typeface="Arial MT"/>
                <a:cs typeface="Arial MT"/>
              </a:rPr>
              <a:t>software</a:t>
            </a:r>
            <a:r>
              <a:rPr dirty="0" sz="1550" spc="15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VI</a:t>
            </a:r>
            <a:r>
              <a:rPr dirty="0" sz="1550" spc="-10">
                <a:latin typeface="Arial MT"/>
                <a:cs typeface="Arial MT"/>
              </a:rPr>
              <a:t>R</a:t>
            </a:r>
            <a:r>
              <a:rPr dirty="0" sz="1550" spc="20">
                <a:latin typeface="Arial MT"/>
                <a:cs typeface="Arial MT"/>
              </a:rPr>
              <a:t>TU</a:t>
            </a:r>
            <a:r>
              <a:rPr dirty="0" sz="1550" spc="10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.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Destas,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5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s</a:t>
            </a:r>
            <a:r>
              <a:rPr dirty="0" sz="1550" spc="15">
                <a:latin typeface="Arial MT"/>
                <a:cs typeface="Arial MT"/>
              </a:rPr>
              <a:t>péc</a:t>
            </a:r>
            <a:r>
              <a:rPr dirty="0" sz="1550" spc="-10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es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ã</a:t>
            </a:r>
            <a:r>
              <a:rPr dirty="0" sz="1550" spc="15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81466" y="12855285"/>
            <a:ext cx="42926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Arial MT"/>
                <a:cs typeface="Arial MT"/>
              </a:rPr>
              <a:t>sabidamente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patogênicas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para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ser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humano,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81466" y="13097127"/>
            <a:ext cx="429323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  <a:tabLst>
                <a:tab pos="1798955" algn="l"/>
                <a:tab pos="2982595" algn="l"/>
                <a:tab pos="3686810" algn="l"/>
              </a:tabLst>
            </a:pPr>
            <a:r>
              <a:rPr dirty="0" sz="1550" spc="10">
                <a:latin typeface="Arial MT"/>
                <a:cs typeface="Arial MT"/>
              </a:rPr>
              <a:t>prin</a:t>
            </a:r>
            <a:r>
              <a:rPr dirty="0" sz="1550" spc="5">
                <a:latin typeface="Arial MT"/>
                <a:cs typeface="Arial MT"/>
              </a:rPr>
              <a:t>c</a:t>
            </a:r>
            <a:r>
              <a:rPr dirty="0" sz="1550" spc="-5">
                <a:latin typeface="Arial MT"/>
                <a:cs typeface="Arial MT"/>
              </a:rPr>
              <a:t>i</a:t>
            </a:r>
            <a:r>
              <a:rPr dirty="0" sz="1550" spc="15">
                <a:latin typeface="Arial MT"/>
                <a:cs typeface="Arial MT"/>
              </a:rPr>
              <a:t>pa</a:t>
            </a:r>
            <a:r>
              <a:rPr dirty="0" sz="1550">
                <a:latin typeface="Arial MT"/>
                <a:cs typeface="Arial MT"/>
              </a:rPr>
              <a:t>l</a:t>
            </a:r>
            <a:r>
              <a:rPr dirty="0" sz="1550" spc="20">
                <a:latin typeface="Arial MT"/>
                <a:cs typeface="Arial MT"/>
              </a:rPr>
              <a:t>men</a:t>
            </a:r>
            <a:r>
              <a:rPr dirty="0" sz="1550">
                <a:latin typeface="Arial MT"/>
                <a:cs typeface="Arial MT"/>
              </a:rPr>
              <a:t>t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aqu</a:t>
            </a:r>
            <a:r>
              <a:rPr dirty="0" sz="1550" spc="5">
                <a:latin typeface="Arial MT"/>
                <a:cs typeface="Arial MT"/>
              </a:rPr>
              <a:t>e</a:t>
            </a:r>
            <a:r>
              <a:rPr dirty="0" sz="1550" spc="-5">
                <a:latin typeface="Arial MT"/>
                <a:cs typeface="Arial MT"/>
              </a:rPr>
              <a:t>l</a:t>
            </a:r>
            <a:r>
              <a:rPr dirty="0" sz="1550" spc="1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da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0">
                <a:latin typeface="Arial MT"/>
                <a:cs typeface="Arial MT"/>
              </a:rPr>
              <a:t>família  </a:t>
            </a:r>
            <a:r>
              <a:rPr dirty="0" sz="1550" spc="15">
                <a:latin typeface="Arial MT"/>
                <a:cs typeface="Arial MT"/>
              </a:rPr>
              <a:t>Herpesviridae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(Figura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1).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647915" y="5405816"/>
            <a:ext cx="394779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21995" algn="l"/>
                <a:tab pos="1956435" algn="l"/>
                <a:tab pos="2810510" algn="l"/>
                <a:tab pos="3497579" algn="l"/>
              </a:tabLst>
            </a:pPr>
            <a:r>
              <a:rPr dirty="0" sz="1550" spc="20">
                <a:latin typeface="Arial MT"/>
                <a:cs typeface="Arial MT"/>
              </a:rPr>
              <a:t>Foram</a:t>
            </a:r>
            <a:r>
              <a:rPr dirty="0" sz="1550" spc="2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enc</a:t>
            </a:r>
            <a:r>
              <a:rPr dirty="0" sz="1550" spc="5">
                <a:latin typeface="Arial MT"/>
                <a:cs typeface="Arial MT"/>
              </a:rPr>
              <a:t>o</a:t>
            </a:r>
            <a:r>
              <a:rPr dirty="0" sz="1550" spc="15">
                <a:latin typeface="Arial MT"/>
                <a:cs typeface="Arial MT"/>
              </a:rPr>
              <a:t>ntra</a:t>
            </a:r>
            <a:r>
              <a:rPr dirty="0" sz="1550" spc="5">
                <a:latin typeface="Arial MT"/>
                <a:cs typeface="Arial MT"/>
              </a:rPr>
              <a:t>d</a:t>
            </a:r>
            <a:r>
              <a:rPr dirty="0" sz="1550" spc="15">
                <a:latin typeface="Arial MT"/>
                <a:cs typeface="Arial MT"/>
              </a:rPr>
              <a:t>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5">
                <a:latin typeface="Arial MT"/>
                <a:cs typeface="Arial MT"/>
              </a:rPr>
              <a:t>t</a:t>
            </a:r>
            <a:r>
              <a:rPr dirty="0" sz="1550" spc="20">
                <a:latin typeface="Arial MT"/>
                <a:cs typeface="Arial MT"/>
              </a:rPr>
              <a:t>am</a:t>
            </a:r>
            <a:r>
              <a:rPr dirty="0" sz="1550" spc="5">
                <a:latin typeface="Arial MT"/>
                <a:cs typeface="Arial MT"/>
              </a:rPr>
              <a:t>b</a:t>
            </a:r>
            <a:r>
              <a:rPr dirty="0" sz="1550" spc="20">
                <a:latin typeface="Arial MT"/>
                <a:cs typeface="Arial MT"/>
              </a:rPr>
              <a:t>ém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outros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vírus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22386" y="5649785"/>
            <a:ext cx="43732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30960" algn="l"/>
                <a:tab pos="1599565" algn="l"/>
                <a:tab pos="2315210" algn="l"/>
                <a:tab pos="3164205" algn="l"/>
                <a:tab pos="3544570" algn="l"/>
              </a:tabLst>
            </a:pPr>
            <a:r>
              <a:rPr dirty="0" sz="1550" spc="15">
                <a:latin typeface="Arial MT"/>
                <a:cs typeface="Arial MT"/>
              </a:rPr>
              <a:t>pertencentes	a	outras	</a:t>
            </a:r>
            <a:r>
              <a:rPr dirty="0" sz="1550" spc="10">
                <a:latin typeface="Arial MT"/>
                <a:cs typeface="Arial MT"/>
              </a:rPr>
              <a:t>famílias	</a:t>
            </a:r>
            <a:r>
              <a:rPr dirty="0" sz="1550" spc="15">
                <a:latin typeface="Arial MT"/>
                <a:cs typeface="Arial MT"/>
              </a:rPr>
              <a:t>de	</a:t>
            </a:r>
            <a:r>
              <a:rPr dirty="0" sz="1550" spc="10">
                <a:latin typeface="Arial MT"/>
                <a:cs typeface="Arial MT"/>
              </a:rPr>
              <a:t>interesse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22386" y="5890918"/>
            <a:ext cx="437261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89025" algn="l"/>
                <a:tab pos="1964689" algn="l"/>
                <a:tab pos="3365500" algn="l"/>
              </a:tabLst>
            </a:pPr>
            <a:r>
              <a:rPr dirty="0" sz="1550" spc="20">
                <a:latin typeface="Arial MT"/>
                <a:cs typeface="Arial MT"/>
              </a:rPr>
              <a:t>como	</a:t>
            </a:r>
            <a:r>
              <a:rPr dirty="0" sz="1550" spc="15">
                <a:latin typeface="Arial MT"/>
                <a:cs typeface="Arial MT"/>
              </a:rPr>
              <a:t>por	exemplo:	</a:t>
            </a:r>
            <a:r>
              <a:rPr dirty="0" sz="1550" spc="10">
                <a:latin typeface="Arial MT"/>
                <a:cs typeface="Arial MT"/>
              </a:rPr>
              <a:t>Poxviridae,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22386" y="6132050"/>
            <a:ext cx="4372610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1550" spc="10">
                <a:latin typeface="Arial MT"/>
                <a:cs typeface="Arial MT"/>
              </a:rPr>
              <a:t>Orthoherpesviridae,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Adenoviridae,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Retroviridae</a:t>
            </a:r>
            <a:r>
              <a:rPr dirty="0" sz="1550" spc="15">
                <a:latin typeface="Arial MT"/>
                <a:cs typeface="Arial MT"/>
              </a:rPr>
              <a:t> e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Baculoviridae.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958712" y="17053538"/>
            <a:ext cx="73977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5" b="1" i="1">
                <a:latin typeface="Arial"/>
                <a:cs typeface="Arial"/>
              </a:rPr>
              <a:t>Selo</a:t>
            </a:r>
            <a:r>
              <a:rPr dirty="0" sz="1200" spc="-55" b="1" i="1">
                <a:latin typeface="Arial"/>
                <a:cs typeface="Arial"/>
              </a:rPr>
              <a:t> </a:t>
            </a:r>
            <a:r>
              <a:rPr dirty="0" sz="1200" spc="20" b="1" i="1">
                <a:latin typeface="Arial"/>
                <a:cs typeface="Arial"/>
              </a:rPr>
              <a:t>ODS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2968" y="17169731"/>
            <a:ext cx="101854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5" b="1" i="1">
                <a:latin typeface="Arial"/>
                <a:cs typeface="Arial"/>
              </a:rPr>
              <a:t>Organização: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3115" y="209927"/>
            <a:ext cx="12386945" cy="18359120"/>
            <a:chOff x="663115" y="209927"/>
            <a:chExt cx="12386945" cy="18359120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115" y="17485680"/>
              <a:ext cx="4163088" cy="108297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5305" y="209927"/>
              <a:ext cx="2004239" cy="21482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82932" y="6109881"/>
              <a:ext cx="3807772" cy="122126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13783" y="6153498"/>
              <a:ext cx="3748404" cy="1162050"/>
            </a:xfrm>
            <a:custGeom>
              <a:avLst/>
              <a:gdLst/>
              <a:ahLst/>
              <a:cxnLst/>
              <a:rect l="l" t="t" r="r" b="b"/>
              <a:pathLst>
                <a:path w="3748404" h="1162050">
                  <a:moveTo>
                    <a:pt x="3123498" y="0"/>
                  </a:moveTo>
                  <a:lnTo>
                    <a:pt x="0" y="0"/>
                  </a:lnTo>
                  <a:lnTo>
                    <a:pt x="48822" y="1747"/>
                  </a:lnTo>
                  <a:lnTo>
                    <a:pt x="96617" y="6903"/>
                  </a:lnTo>
                  <a:lnTo>
                    <a:pt x="143244" y="15340"/>
                  </a:lnTo>
                  <a:lnTo>
                    <a:pt x="188565" y="26927"/>
                  </a:lnTo>
                  <a:lnTo>
                    <a:pt x="232442" y="41535"/>
                  </a:lnTo>
                  <a:lnTo>
                    <a:pt x="274736" y="59036"/>
                  </a:lnTo>
                  <a:lnTo>
                    <a:pt x="315307" y="79300"/>
                  </a:lnTo>
                  <a:lnTo>
                    <a:pt x="354016" y="102199"/>
                  </a:lnTo>
                  <a:lnTo>
                    <a:pt x="390726" y="127602"/>
                  </a:lnTo>
                  <a:lnTo>
                    <a:pt x="425297" y="155382"/>
                  </a:lnTo>
                  <a:lnTo>
                    <a:pt x="457590" y="185408"/>
                  </a:lnTo>
                  <a:lnTo>
                    <a:pt x="487466" y="217553"/>
                  </a:lnTo>
                  <a:lnTo>
                    <a:pt x="514787" y="251685"/>
                  </a:lnTo>
                  <a:lnTo>
                    <a:pt x="539414" y="287678"/>
                  </a:lnTo>
                  <a:lnTo>
                    <a:pt x="561208" y="325401"/>
                  </a:lnTo>
                  <a:lnTo>
                    <a:pt x="580029" y="364725"/>
                  </a:lnTo>
                  <a:lnTo>
                    <a:pt x="595740" y="405521"/>
                  </a:lnTo>
                  <a:lnTo>
                    <a:pt x="608201" y="447661"/>
                  </a:lnTo>
                  <a:lnTo>
                    <a:pt x="617274" y="491014"/>
                  </a:lnTo>
                  <a:lnTo>
                    <a:pt x="622820" y="535452"/>
                  </a:lnTo>
                  <a:lnTo>
                    <a:pt x="624699" y="580846"/>
                  </a:lnTo>
                  <a:lnTo>
                    <a:pt x="622820" y="626240"/>
                  </a:lnTo>
                  <a:lnTo>
                    <a:pt x="617274" y="670678"/>
                  </a:lnTo>
                  <a:lnTo>
                    <a:pt x="608201" y="714032"/>
                  </a:lnTo>
                  <a:lnTo>
                    <a:pt x="595740" y="756171"/>
                  </a:lnTo>
                  <a:lnTo>
                    <a:pt x="580029" y="796967"/>
                  </a:lnTo>
                  <a:lnTo>
                    <a:pt x="561208" y="836291"/>
                  </a:lnTo>
                  <a:lnTo>
                    <a:pt x="539414" y="874014"/>
                  </a:lnTo>
                  <a:lnTo>
                    <a:pt x="514787" y="910007"/>
                  </a:lnTo>
                  <a:lnTo>
                    <a:pt x="487466" y="944140"/>
                  </a:lnTo>
                  <a:lnTo>
                    <a:pt x="457590" y="976284"/>
                  </a:lnTo>
                  <a:lnTo>
                    <a:pt x="425297" y="1006310"/>
                  </a:lnTo>
                  <a:lnTo>
                    <a:pt x="390726" y="1034090"/>
                  </a:lnTo>
                  <a:lnTo>
                    <a:pt x="354016" y="1059494"/>
                  </a:lnTo>
                  <a:lnTo>
                    <a:pt x="315307" y="1082392"/>
                  </a:lnTo>
                  <a:lnTo>
                    <a:pt x="274736" y="1102656"/>
                  </a:lnTo>
                  <a:lnTo>
                    <a:pt x="232442" y="1120157"/>
                  </a:lnTo>
                  <a:lnTo>
                    <a:pt x="188565" y="1134766"/>
                  </a:lnTo>
                  <a:lnTo>
                    <a:pt x="143244" y="1146353"/>
                  </a:lnTo>
                  <a:lnTo>
                    <a:pt x="96617" y="1154789"/>
                  </a:lnTo>
                  <a:lnTo>
                    <a:pt x="48822" y="1159945"/>
                  </a:lnTo>
                  <a:lnTo>
                    <a:pt x="0" y="1161693"/>
                  </a:lnTo>
                  <a:lnTo>
                    <a:pt x="3123498" y="1161693"/>
                  </a:lnTo>
                  <a:lnTo>
                    <a:pt x="3172320" y="1159945"/>
                  </a:lnTo>
                  <a:lnTo>
                    <a:pt x="3220115" y="1154789"/>
                  </a:lnTo>
                  <a:lnTo>
                    <a:pt x="3266742" y="1146353"/>
                  </a:lnTo>
                  <a:lnTo>
                    <a:pt x="3312064" y="1134766"/>
                  </a:lnTo>
                  <a:lnTo>
                    <a:pt x="3355941" y="1120157"/>
                  </a:lnTo>
                  <a:lnTo>
                    <a:pt x="3398234" y="1102656"/>
                  </a:lnTo>
                  <a:lnTo>
                    <a:pt x="3438805" y="1082392"/>
                  </a:lnTo>
                  <a:lnTo>
                    <a:pt x="3477515" y="1059494"/>
                  </a:lnTo>
                  <a:lnTo>
                    <a:pt x="3514224" y="1034090"/>
                  </a:lnTo>
                  <a:lnTo>
                    <a:pt x="3548795" y="1006310"/>
                  </a:lnTo>
                  <a:lnTo>
                    <a:pt x="3581088" y="976284"/>
                  </a:lnTo>
                  <a:lnTo>
                    <a:pt x="3610965" y="944140"/>
                  </a:lnTo>
                  <a:lnTo>
                    <a:pt x="3638286" y="910007"/>
                  </a:lnTo>
                  <a:lnTo>
                    <a:pt x="3662912" y="874014"/>
                  </a:lnTo>
                  <a:lnTo>
                    <a:pt x="3684706" y="836291"/>
                  </a:lnTo>
                  <a:lnTo>
                    <a:pt x="3703528" y="796967"/>
                  </a:lnTo>
                  <a:lnTo>
                    <a:pt x="3719239" y="756171"/>
                  </a:lnTo>
                  <a:lnTo>
                    <a:pt x="3731700" y="714032"/>
                  </a:lnTo>
                  <a:lnTo>
                    <a:pt x="3740773" y="670678"/>
                  </a:lnTo>
                  <a:lnTo>
                    <a:pt x="3746318" y="626240"/>
                  </a:lnTo>
                  <a:lnTo>
                    <a:pt x="3748198" y="580846"/>
                  </a:lnTo>
                  <a:lnTo>
                    <a:pt x="3746318" y="535452"/>
                  </a:lnTo>
                  <a:lnTo>
                    <a:pt x="3740773" y="491014"/>
                  </a:lnTo>
                  <a:lnTo>
                    <a:pt x="3731700" y="447661"/>
                  </a:lnTo>
                  <a:lnTo>
                    <a:pt x="3719239" y="405521"/>
                  </a:lnTo>
                  <a:lnTo>
                    <a:pt x="3703528" y="364725"/>
                  </a:lnTo>
                  <a:lnTo>
                    <a:pt x="3684706" y="325401"/>
                  </a:lnTo>
                  <a:lnTo>
                    <a:pt x="3662912" y="287678"/>
                  </a:lnTo>
                  <a:lnTo>
                    <a:pt x="3638286" y="251685"/>
                  </a:lnTo>
                  <a:lnTo>
                    <a:pt x="3610965" y="217553"/>
                  </a:lnTo>
                  <a:lnTo>
                    <a:pt x="3581088" y="185408"/>
                  </a:lnTo>
                  <a:lnTo>
                    <a:pt x="3548795" y="155382"/>
                  </a:lnTo>
                  <a:lnTo>
                    <a:pt x="3514224" y="127602"/>
                  </a:lnTo>
                  <a:lnTo>
                    <a:pt x="3477515" y="102199"/>
                  </a:lnTo>
                  <a:lnTo>
                    <a:pt x="3438805" y="79300"/>
                  </a:lnTo>
                  <a:lnTo>
                    <a:pt x="3398234" y="59036"/>
                  </a:lnTo>
                  <a:lnTo>
                    <a:pt x="3355941" y="41535"/>
                  </a:lnTo>
                  <a:lnTo>
                    <a:pt x="3312064" y="26927"/>
                  </a:lnTo>
                  <a:lnTo>
                    <a:pt x="3266742" y="15340"/>
                  </a:lnTo>
                  <a:lnTo>
                    <a:pt x="3220115" y="6903"/>
                  </a:lnTo>
                  <a:lnTo>
                    <a:pt x="3172320" y="1747"/>
                  </a:lnTo>
                  <a:lnTo>
                    <a:pt x="3123498" y="0"/>
                  </a:lnTo>
                  <a:close/>
                </a:path>
              </a:pathLst>
            </a:custGeom>
            <a:solidFill>
              <a:srgbClr val="AC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013783" y="6153498"/>
              <a:ext cx="3748404" cy="1162050"/>
            </a:xfrm>
            <a:custGeom>
              <a:avLst/>
              <a:gdLst/>
              <a:ahLst/>
              <a:cxnLst/>
              <a:rect l="l" t="t" r="r" b="b"/>
              <a:pathLst>
                <a:path w="3748404" h="1162050">
                  <a:moveTo>
                    <a:pt x="3123498" y="1161693"/>
                  </a:moveTo>
                  <a:lnTo>
                    <a:pt x="0" y="1161693"/>
                  </a:lnTo>
                  <a:lnTo>
                    <a:pt x="48822" y="1159945"/>
                  </a:lnTo>
                  <a:lnTo>
                    <a:pt x="96617" y="1154789"/>
                  </a:lnTo>
                  <a:lnTo>
                    <a:pt x="143244" y="1146353"/>
                  </a:lnTo>
                  <a:lnTo>
                    <a:pt x="188565" y="1134766"/>
                  </a:lnTo>
                  <a:lnTo>
                    <a:pt x="232442" y="1120157"/>
                  </a:lnTo>
                  <a:lnTo>
                    <a:pt x="274736" y="1102656"/>
                  </a:lnTo>
                  <a:lnTo>
                    <a:pt x="315307" y="1082392"/>
                  </a:lnTo>
                  <a:lnTo>
                    <a:pt x="354016" y="1059494"/>
                  </a:lnTo>
                  <a:lnTo>
                    <a:pt x="390726" y="1034090"/>
                  </a:lnTo>
                  <a:lnTo>
                    <a:pt x="425297" y="1006310"/>
                  </a:lnTo>
                  <a:lnTo>
                    <a:pt x="457590" y="976284"/>
                  </a:lnTo>
                  <a:lnTo>
                    <a:pt x="487466" y="944140"/>
                  </a:lnTo>
                  <a:lnTo>
                    <a:pt x="514787" y="910007"/>
                  </a:lnTo>
                  <a:lnTo>
                    <a:pt x="539414" y="874014"/>
                  </a:lnTo>
                  <a:lnTo>
                    <a:pt x="561208" y="836291"/>
                  </a:lnTo>
                  <a:lnTo>
                    <a:pt x="580029" y="796967"/>
                  </a:lnTo>
                  <a:lnTo>
                    <a:pt x="595740" y="756171"/>
                  </a:lnTo>
                  <a:lnTo>
                    <a:pt x="608201" y="714032"/>
                  </a:lnTo>
                  <a:lnTo>
                    <a:pt x="617274" y="670678"/>
                  </a:lnTo>
                  <a:lnTo>
                    <a:pt x="622820" y="626240"/>
                  </a:lnTo>
                  <a:lnTo>
                    <a:pt x="624699" y="580846"/>
                  </a:lnTo>
                  <a:lnTo>
                    <a:pt x="622820" y="535452"/>
                  </a:lnTo>
                  <a:lnTo>
                    <a:pt x="617274" y="491014"/>
                  </a:lnTo>
                  <a:lnTo>
                    <a:pt x="608201" y="447661"/>
                  </a:lnTo>
                  <a:lnTo>
                    <a:pt x="595740" y="405521"/>
                  </a:lnTo>
                  <a:lnTo>
                    <a:pt x="580029" y="364725"/>
                  </a:lnTo>
                  <a:lnTo>
                    <a:pt x="561208" y="325401"/>
                  </a:lnTo>
                  <a:lnTo>
                    <a:pt x="539414" y="287678"/>
                  </a:lnTo>
                  <a:lnTo>
                    <a:pt x="514787" y="251685"/>
                  </a:lnTo>
                  <a:lnTo>
                    <a:pt x="487466" y="217553"/>
                  </a:lnTo>
                  <a:lnTo>
                    <a:pt x="457590" y="185408"/>
                  </a:lnTo>
                  <a:lnTo>
                    <a:pt x="425297" y="155382"/>
                  </a:lnTo>
                  <a:lnTo>
                    <a:pt x="390726" y="127602"/>
                  </a:lnTo>
                  <a:lnTo>
                    <a:pt x="354016" y="102199"/>
                  </a:lnTo>
                  <a:lnTo>
                    <a:pt x="315307" y="79300"/>
                  </a:lnTo>
                  <a:lnTo>
                    <a:pt x="274736" y="59036"/>
                  </a:lnTo>
                  <a:lnTo>
                    <a:pt x="232442" y="41535"/>
                  </a:lnTo>
                  <a:lnTo>
                    <a:pt x="188565" y="26927"/>
                  </a:lnTo>
                  <a:lnTo>
                    <a:pt x="143244" y="15340"/>
                  </a:lnTo>
                  <a:lnTo>
                    <a:pt x="96617" y="6903"/>
                  </a:lnTo>
                  <a:lnTo>
                    <a:pt x="48822" y="1747"/>
                  </a:lnTo>
                  <a:lnTo>
                    <a:pt x="0" y="0"/>
                  </a:lnTo>
                  <a:lnTo>
                    <a:pt x="3123498" y="0"/>
                  </a:lnTo>
                  <a:lnTo>
                    <a:pt x="3172320" y="1747"/>
                  </a:lnTo>
                  <a:lnTo>
                    <a:pt x="3220115" y="6903"/>
                  </a:lnTo>
                  <a:lnTo>
                    <a:pt x="3266742" y="15340"/>
                  </a:lnTo>
                  <a:lnTo>
                    <a:pt x="3312064" y="26927"/>
                  </a:lnTo>
                  <a:lnTo>
                    <a:pt x="3355941" y="41535"/>
                  </a:lnTo>
                  <a:lnTo>
                    <a:pt x="3398234" y="59036"/>
                  </a:lnTo>
                  <a:lnTo>
                    <a:pt x="3438805" y="79300"/>
                  </a:lnTo>
                  <a:lnTo>
                    <a:pt x="3477515" y="102199"/>
                  </a:lnTo>
                  <a:lnTo>
                    <a:pt x="3514224" y="127602"/>
                  </a:lnTo>
                  <a:lnTo>
                    <a:pt x="3548795" y="155382"/>
                  </a:lnTo>
                  <a:lnTo>
                    <a:pt x="3581088" y="185408"/>
                  </a:lnTo>
                  <a:lnTo>
                    <a:pt x="3610965" y="217553"/>
                  </a:lnTo>
                  <a:lnTo>
                    <a:pt x="3638286" y="251685"/>
                  </a:lnTo>
                  <a:lnTo>
                    <a:pt x="3662912" y="287678"/>
                  </a:lnTo>
                  <a:lnTo>
                    <a:pt x="3684706" y="325401"/>
                  </a:lnTo>
                  <a:lnTo>
                    <a:pt x="3703528" y="364725"/>
                  </a:lnTo>
                  <a:lnTo>
                    <a:pt x="3719239" y="405521"/>
                  </a:lnTo>
                  <a:lnTo>
                    <a:pt x="3731700" y="447661"/>
                  </a:lnTo>
                  <a:lnTo>
                    <a:pt x="3740773" y="491014"/>
                  </a:lnTo>
                  <a:lnTo>
                    <a:pt x="3746318" y="535452"/>
                  </a:lnTo>
                  <a:lnTo>
                    <a:pt x="3748198" y="580846"/>
                  </a:lnTo>
                  <a:lnTo>
                    <a:pt x="3746318" y="626240"/>
                  </a:lnTo>
                  <a:lnTo>
                    <a:pt x="3740773" y="670678"/>
                  </a:lnTo>
                  <a:lnTo>
                    <a:pt x="3731700" y="714032"/>
                  </a:lnTo>
                  <a:lnTo>
                    <a:pt x="3719239" y="756171"/>
                  </a:lnTo>
                  <a:lnTo>
                    <a:pt x="3703528" y="796967"/>
                  </a:lnTo>
                  <a:lnTo>
                    <a:pt x="3684706" y="836291"/>
                  </a:lnTo>
                  <a:lnTo>
                    <a:pt x="3662912" y="874014"/>
                  </a:lnTo>
                  <a:lnTo>
                    <a:pt x="3638286" y="910007"/>
                  </a:lnTo>
                  <a:lnTo>
                    <a:pt x="3610965" y="944140"/>
                  </a:lnTo>
                  <a:lnTo>
                    <a:pt x="3581088" y="976284"/>
                  </a:lnTo>
                  <a:lnTo>
                    <a:pt x="3548795" y="1006310"/>
                  </a:lnTo>
                  <a:lnTo>
                    <a:pt x="3514224" y="1034090"/>
                  </a:lnTo>
                  <a:lnTo>
                    <a:pt x="3477515" y="1059494"/>
                  </a:lnTo>
                  <a:lnTo>
                    <a:pt x="3438805" y="1082392"/>
                  </a:lnTo>
                  <a:lnTo>
                    <a:pt x="3398234" y="1102656"/>
                  </a:lnTo>
                  <a:lnTo>
                    <a:pt x="3355941" y="1120157"/>
                  </a:lnTo>
                  <a:lnTo>
                    <a:pt x="3312064" y="1134766"/>
                  </a:lnTo>
                  <a:lnTo>
                    <a:pt x="3266742" y="1146353"/>
                  </a:lnTo>
                  <a:lnTo>
                    <a:pt x="3220115" y="1154789"/>
                  </a:lnTo>
                  <a:lnTo>
                    <a:pt x="3172320" y="1159945"/>
                  </a:lnTo>
                  <a:lnTo>
                    <a:pt x="3123498" y="1161693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2086" y="6192859"/>
              <a:ext cx="1158147" cy="111984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332937" y="6210944"/>
              <a:ext cx="1099185" cy="1060450"/>
            </a:xfrm>
            <a:custGeom>
              <a:avLst/>
              <a:gdLst/>
              <a:ahLst/>
              <a:cxnLst/>
              <a:rect l="l" t="t" r="r" b="b"/>
              <a:pathLst>
                <a:path w="1099185" h="1060450">
                  <a:moveTo>
                    <a:pt x="549286" y="0"/>
                  </a:moveTo>
                  <a:lnTo>
                    <a:pt x="499289" y="2166"/>
                  </a:lnTo>
                  <a:lnTo>
                    <a:pt x="450550" y="8541"/>
                  </a:lnTo>
                  <a:lnTo>
                    <a:pt x="403263" y="18937"/>
                  </a:lnTo>
                  <a:lnTo>
                    <a:pt x="357621" y="33166"/>
                  </a:lnTo>
                  <a:lnTo>
                    <a:pt x="313818" y="51043"/>
                  </a:lnTo>
                  <a:lnTo>
                    <a:pt x="272049" y="72379"/>
                  </a:lnTo>
                  <a:lnTo>
                    <a:pt x="232507" y="96987"/>
                  </a:lnTo>
                  <a:lnTo>
                    <a:pt x="195386" y="124681"/>
                  </a:lnTo>
                  <a:lnTo>
                    <a:pt x="160880" y="155273"/>
                  </a:lnTo>
                  <a:lnTo>
                    <a:pt x="129184" y="188576"/>
                  </a:lnTo>
                  <a:lnTo>
                    <a:pt x="100490" y="224403"/>
                  </a:lnTo>
                  <a:lnTo>
                    <a:pt x="74992" y="262566"/>
                  </a:lnTo>
                  <a:lnTo>
                    <a:pt x="52886" y="302879"/>
                  </a:lnTo>
                  <a:lnTo>
                    <a:pt x="34364" y="345155"/>
                  </a:lnTo>
                  <a:lnTo>
                    <a:pt x="19620" y="389206"/>
                  </a:lnTo>
                  <a:lnTo>
                    <a:pt x="8849" y="434844"/>
                  </a:lnTo>
                  <a:lnTo>
                    <a:pt x="2244" y="481884"/>
                  </a:lnTo>
                  <a:lnTo>
                    <a:pt x="0" y="530137"/>
                  </a:lnTo>
                  <a:lnTo>
                    <a:pt x="2244" y="578391"/>
                  </a:lnTo>
                  <a:lnTo>
                    <a:pt x="8849" y="625430"/>
                  </a:lnTo>
                  <a:lnTo>
                    <a:pt x="19620" y="671069"/>
                  </a:lnTo>
                  <a:lnTo>
                    <a:pt x="34364" y="715120"/>
                  </a:lnTo>
                  <a:lnTo>
                    <a:pt x="52886" y="757395"/>
                  </a:lnTo>
                  <a:lnTo>
                    <a:pt x="74992" y="797708"/>
                  </a:lnTo>
                  <a:lnTo>
                    <a:pt x="100490" y="835872"/>
                  </a:lnTo>
                  <a:lnTo>
                    <a:pt x="129184" y="871698"/>
                  </a:lnTo>
                  <a:lnTo>
                    <a:pt x="160880" y="905001"/>
                  </a:lnTo>
                  <a:lnTo>
                    <a:pt x="195386" y="935593"/>
                  </a:lnTo>
                  <a:lnTo>
                    <a:pt x="232507" y="963287"/>
                  </a:lnTo>
                  <a:lnTo>
                    <a:pt x="272049" y="987896"/>
                  </a:lnTo>
                  <a:lnTo>
                    <a:pt x="313818" y="1009232"/>
                  </a:lnTo>
                  <a:lnTo>
                    <a:pt x="357621" y="1027108"/>
                  </a:lnTo>
                  <a:lnTo>
                    <a:pt x="403263" y="1041338"/>
                  </a:lnTo>
                  <a:lnTo>
                    <a:pt x="450550" y="1051734"/>
                  </a:lnTo>
                  <a:lnTo>
                    <a:pt x="499289" y="1058109"/>
                  </a:lnTo>
                  <a:lnTo>
                    <a:pt x="549286" y="1060275"/>
                  </a:lnTo>
                  <a:lnTo>
                    <a:pt x="599283" y="1058109"/>
                  </a:lnTo>
                  <a:lnTo>
                    <a:pt x="648022" y="1051734"/>
                  </a:lnTo>
                  <a:lnTo>
                    <a:pt x="695310" y="1041338"/>
                  </a:lnTo>
                  <a:lnTo>
                    <a:pt x="740951" y="1027108"/>
                  </a:lnTo>
                  <a:lnTo>
                    <a:pt x="784754" y="1009232"/>
                  </a:lnTo>
                  <a:lnTo>
                    <a:pt x="826523" y="987896"/>
                  </a:lnTo>
                  <a:lnTo>
                    <a:pt x="866065" y="963287"/>
                  </a:lnTo>
                  <a:lnTo>
                    <a:pt x="903186" y="935593"/>
                  </a:lnTo>
                  <a:lnTo>
                    <a:pt x="937692" y="905001"/>
                  </a:lnTo>
                  <a:lnTo>
                    <a:pt x="969389" y="871698"/>
                  </a:lnTo>
                  <a:lnTo>
                    <a:pt x="998083" y="835872"/>
                  </a:lnTo>
                  <a:lnTo>
                    <a:pt x="1023580" y="797708"/>
                  </a:lnTo>
                  <a:lnTo>
                    <a:pt x="1045686" y="757395"/>
                  </a:lnTo>
                  <a:lnTo>
                    <a:pt x="1064208" y="715120"/>
                  </a:lnTo>
                  <a:lnTo>
                    <a:pt x="1078952" y="671069"/>
                  </a:lnTo>
                  <a:lnTo>
                    <a:pt x="1089723" y="625430"/>
                  </a:lnTo>
                  <a:lnTo>
                    <a:pt x="1096328" y="578391"/>
                  </a:lnTo>
                  <a:lnTo>
                    <a:pt x="1098573" y="530137"/>
                  </a:lnTo>
                  <a:lnTo>
                    <a:pt x="1096328" y="481884"/>
                  </a:lnTo>
                  <a:lnTo>
                    <a:pt x="1089723" y="434844"/>
                  </a:lnTo>
                  <a:lnTo>
                    <a:pt x="1078952" y="389206"/>
                  </a:lnTo>
                  <a:lnTo>
                    <a:pt x="1064208" y="345155"/>
                  </a:lnTo>
                  <a:lnTo>
                    <a:pt x="1045686" y="302879"/>
                  </a:lnTo>
                  <a:lnTo>
                    <a:pt x="1023580" y="262566"/>
                  </a:lnTo>
                  <a:lnTo>
                    <a:pt x="998083" y="224403"/>
                  </a:lnTo>
                  <a:lnTo>
                    <a:pt x="969389" y="188576"/>
                  </a:lnTo>
                  <a:lnTo>
                    <a:pt x="937692" y="155273"/>
                  </a:lnTo>
                  <a:lnTo>
                    <a:pt x="903186" y="124681"/>
                  </a:lnTo>
                  <a:lnTo>
                    <a:pt x="866065" y="96987"/>
                  </a:lnTo>
                  <a:lnTo>
                    <a:pt x="826523" y="72379"/>
                  </a:lnTo>
                  <a:lnTo>
                    <a:pt x="784754" y="51043"/>
                  </a:lnTo>
                  <a:lnTo>
                    <a:pt x="740951" y="33166"/>
                  </a:lnTo>
                  <a:lnTo>
                    <a:pt x="695310" y="18937"/>
                  </a:lnTo>
                  <a:lnTo>
                    <a:pt x="648022" y="8541"/>
                  </a:lnTo>
                  <a:lnTo>
                    <a:pt x="599283" y="2166"/>
                  </a:lnTo>
                  <a:lnTo>
                    <a:pt x="549286" y="0"/>
                  </a:lnTo>
                  <a:close/>
                </a:path>
              </a:pathLst>
            </a:custGeom>
            <a:solidFill>
              <a:srgbClr val="92AC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332937" y="6210944"/>
              <a:ext cx="1099185" cy="1060450"/>
            </a:xfrm>
            <a:custGeom>
              <a:avLst/>
              <a:gdLst/>
              <a:ahLst/>
              <a:cxnLst/>
              <a:rect l="l" t="t" r="r" b="b"/>
              <a:pathLst>
                <a:path w="1099185" h="1060450">
                  <a:moveTo>
                    <a:pt x="0" y="530137"/>
                  </a:moveTo>
                  <a:lnTo>
                    <a:pt x="2244" y="481884"/>
                  </a:lnTo>
                  <a:lnTo>
                    <a:pt x="8849" y="434844"/>
                  </a:lnTo>
                  <a:lnTo>
                    <a:pt x="19620" y="389206"/>
                  </a:lnTo>
                  <a:lnTo>
                    <a:pt x="34364" y="345155"/>
                  </a:lnTo>
                  <a:lnTo>
                    <a:pt x="52886" y="302879"/>
                  </a:lnTo>
                  <a:lnTo>
                    <a:pt x="74992" y="262566"/>
                  </a:lnTo>
                  <a:lnTo>
                    <a:pt x="100490" y="224403"/>
                  </a:lnTo>
                  <a:lnTo>
                    <a:pt x="129184" y="188576"/>
                  </a:lnTo>
                  <a:lnTo>
                    <a:pt x="160880" y="155273"/>
                  </a:lnTo>
                  <a:lnTo>
                    <a:pt x="195386" y="124681"/>
                  </a:lnTo>
                  <a:lnTo>
                    <a:pt x="232507" y="96987"/>
                  </a:lnTo>
                  <a:lnTo>
                    <a:pt x="272049" y="72379"/>
                  </a:lnTo>
                  <a:lnTo>
                    <a:pt x="313818" y="51043"/>
                  </a:lnTo>
                  <a:lnTo>
                    <a:pt x="357621" y="33166"/>
                  </a:lnTo>
                  <a:lnTo>
                    <a:pt x="403263" y="18937"/>
                  </a:lnTo>
                  <a:lnTo>
                    <a:pt x="450550" y="8541"/>
                  </a:lnTo>
                  <a:lnTo>
                    <a:pt x="499289" y="2166"/>
                  </a:lnTo>
                  <a:lnTo>
                    <a:pt x="549286" y="0"/>
                  </a:lnTo>
                  <a:lnTo>
                    <a:pt x="599283" y="2166"/>
                  </a:lnTo>
                  <a:lnTo>
                    <a:pt x="648022" y="8541"/>
                  </a:lnTo>
                  <a:lnTo>
                    <a:pt x="695310" y="18937"/>
                  </a:lnTo>
                  <a:lnTo>
                    <a:pt x="740951" y="33166"/>
                  </a:lnTo>
                  <a:lnTo>
                    <a:pt x="784754" y="51043"/>
                  </a:lnTo>
                  <a:lnTo>
                    <a:pt x="826523" y="72379"/>
                  </a:lnTo>
                  <a:lnTo>
                    <a:pt x="866065" y="96987"/>
                  </a:lnTo>
                  <a:lnTo>
                    <a:pt x="903186" y="124681"/>
                  </a:lnTo>
                  <a:lnTo>
                    <a:pt x="937692" y="155273"/>
                  </a:lnTo>
                  <a:lnTo>
                    <a:pt x="969389" y="188576"/>
                  </a:lnTo>
                  <a:lnTo>
                    <a:pt x="998083" y="224403"/>
                  </a:lnTo>
                  <a:lnTo>
                    <a:pt x="1023580" y="262566"/>
                  </a:lnTo>
                  <a:lnTo>
                    <a:pt x="1045686" y="302879"/>
                  </a:lnTo>
                  <a:lnTo>
                    <a:pt x="1064208" y="345155"/>
                  </a:lnTo>
                  <a:lnTo>
                    <a:pt x="1078952" y="389206"/>
                  </a:lnTo>
                  <a:lnTo>
                    <a:pt x="1089723" y="434844"/>
                  </a:lnTo>
                  <a:lnTo>
                    <a:pt x="1096328" y="481884"/>
                  </a:lnTo>
                  <a:lnTo>
                    <a:pt x="1098573" y="530137"/>
                  </a:lnTo>
                  <a:lnTo>
                    <a:pt x="1096328" y="578391"/>
                  </a:lnTo>
                  <a:lnTo>
                    <a:pt x="1089723" y="625430"/>
                  </a:lnTo>
                  <a:lnTo>
                    <a:pt x="1078952" y="671069"/>
                  </a:lnTo>
                  <a:lnTo>
                    <a:pt x="1064208" y="715120"/>
                  </a:lnTo>
                  <a:lnTo>
                    <a:pt x="1045686" y="757395"/>
                  </a:lnTo>
                  <a:lnTo>
                    <a:pt x="1023580" y="797708"/>
                  </a:lnTo>
                  <a:lnTo>
                    <a:pt x="998083" y="835872"/>
                  </a:lnTo>
                  <a:lnTo>
                    <a:pt x="969389" y="871698"/>
                  </a:lnTo>
                  <a:lnTo>
                    <a:pt x="937692" y="905001"/>
                  </a:lnTo>
                  <a:lnTo>
                    <a:pt x="903186" y="935593"/>
                  </a:lnTo>
                  <a:lnTo>
                    <a:pt x="866065" y="963287"/>
                  </a:lnTo>
                  <a:lnTo>
                    <a:pt x="826523" y="987896"/>
                  </a:lnTo>
                  <a:lnTo>
                    <a:pt x="784754" y="1009232"/>
                  </a:lnTo>
                  <a:lnTo>
                    <a:pt x="740951" y="1027108"/>
                  </a:lnTo>
                  <a:lnTo>
                    <a:pt x="695310" y="1041338"/>
                  </a:lnTo>
                  <a:lnTo>
                    <a:pt x="648022" y="1051734"/>
                  </a:lnTo>
                  <a:lnTo>
                    <a:pt x="599283" y="1058109"/>
                  </a:lnTo>
                  <a:lnTo>
                    <a:pt x="549286" y="1060275"/>
                  </a:lnTo>
                  <a:lnTo>
                    <a:pt x="499289" y="1058109"/>
                  </a:lnTo>
                  <a:lnTo>
                    <a:pt x="450550" y="1051734"/>
                  </a:lnTo>
                  <a:lnTo>
                    <a:pt x="403263" y="1041338"/>
                  </a:lnTo>
                  <a:lnTo>
                    <a:pt x="357621" y="1027108"/>
                  </a:lnTo>
                  <a:lnTo>
                    <a:pt x="313818" y="1009232"/>
                  </a:lnTo>
                  <a:lnTo>
                    <a:pt x="272049" y="987896"/>
                  </a:lnTo>
                  <a:lnTo>
                    <a:pt x="232507" y="963287"/>
                  </a:lnTo>
                  <a:lnTo>
                    <a:pt x="195386" y="935593"/>
                  </a:lnTo>
                  <a:lnTo>
                    <a:pt x="160880" y="905001"/>
                  </a:lnTo>
                  <a:lnTo>
                    <a:pt x="129184" y="871698"/>
                  </a:lnTo>
                  <a:lnTo>
                    <a:pt x="100490" y="835872"/>
                  </a:lnTo>
                  <a:lnTo>
                    <a:pt x="74992" y="797708"/>
                  </a:lnTo>
                  <a:lnTo>
                    <a:pt x="52886" y="757395"/>
                  </a:lnTo>
                  <a:lnTo>
                    <a:pt x="34364" y="715120"/>
                  </a:lnTo>
                  <a:lnTo>
                    <a:pt x="19620" y="671069"/>
                  </a:lnTo>
                  <a:lnTo>
                    <a:pt x="8849" y="625430"/>
                  </a:lnTo>
                  <a:lnTo>
                    <a:pt x="2244" y="578391"/>
                  </a:lnTo>
                  <a:lnTo>
                    <a:pt x="0" y="530137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929681" y="6067519"/>
            <a:ext cx="2334895" cy="103251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05"/>
              </a:spcBef>
            </a:pP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COLE</a:t>
            </a:r>
            <a:r>
              <a:rPr dirty="0" u="heavy" sz="155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55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DOS</a:t>
            </a:r>
            <a:r>
              <a:rPr dirty="0" u="heavy" sz="155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ANIMAIS</a:t>
            </a:r>
            <a:endParaRPr sz="1550">
              <a:latin typeface="Arial"/>
              <a:cs typeface="Arial"/>
            </a:endParaRPr>
          </a:p>
          <a:p>
            <a:pPr algn="ctr" marL="12700" marR="5080">
              <a:lnSpc>
                <a:spcPct val="101499"/>
              </a:lnSpc>
              <a:spcBef>
                <a:spcPts val="610"/>
              </a:spcBef>
            </a:pPr>
            <a:r>
              <a:rPr dirty="0" sz="1300" spc="5" b="1">
                <a:latin typeface="Arial"/>
                <a:cs typeface="Arial"/>
              </a:rPr>
              <a:t>Coleta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realizada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com</a:t>
            </a:r>
            <a:r>
              <a:rPr dirty="0" sz="1300" spc="5" b="1">
                <a:latin typeface="Arial"/>
                <a:cs typeface="Arial"/>
              </a:rPr>
              <a:t> rede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de </a:t>
            </a:r>
            <a:r>
              <a:rPr dirty="0" sz="1300" spc="-35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neblina e post. sedação dos 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animais </a:t>
            </a:r>
            <a:r>
              <a:rPr dirty="0" sz="1300" spc="10" b="1">
                <a:latin typeface="Arial"/>
                <a:cs typeface="Arial"/>
              </a:rPr>
              <a:t>com</a:t>
            </a:r>
            <a:r>
              <a:rPr dirty="0" sz="1300" spc="5" b="1">
                <a:latin typeface="Arial"/>
                <a:cs typeface="Arial"/>
              </a:rPr>
              <a:t> isoflurano.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282938" y="6262362"/>
            <a:ext cx="4489450" cy="2366645"/>
            <a:chOff x="5282938" y="6262362"/>
            <a:chExt cx="4489450" cy="2366645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1873" y="6262362"/>
              <a:ext cx="1112402" cy="91240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82938" y="7407743"/>
              <a:ext cx="3802098" cy="122126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313788" y="7425829"/>
              <a:ext cx="3742690" cy="1162050"/>
            </a:xfrm>
            <a:custGeom>
              <a:avLst/>
              <a:gdLst/>
              <a:ahLst/>
              <a:cxnLst/>
              <a:rect l="l" t="t" r="r" b="b"/>
              <a:pathLst>
                <a:path w="3742690" h="1162050">
                  <a:moveTo>
                    <a:pt x="3742524" y="0"/>
                  </a:moveTo>
                  <a:lnTo>
                    <a:pt x="623754" y="0"/>
                  </a:lnTo>
                  <a:lnTo>
                    <a:pt x="575006" y="1747"/>
                  </a:lnTo>
                  <a:lnTo>
                    <a:pt x="527285" y="6903"/>
                  </a:lnTo>
                  <a:lnTo>
                    <a:pt x="480729" y="15340"/>
                  </a:lnTo>
                  <a:lnTo>
                    <a:pt x="435477" y="26927"/>
                  </a:lnTo>
                  <a:lnTo>
                    <a:pt x="391667" y="41535"/>
                  </a:lnTo>
                  <a:lnTo>
                    <a:pt x="349437" y="59036"/>
                  </a:lnTo>
                  <a:lnTo>
                    <a:pt x="308928" y="79300"/>
                  </a:lnTo>
                  <a:lnTo>
                    <a:pt x="270277" y="102199"/>
                  </a:lnTo>
                  <a:lnTo>
                    <a:pt x="233623" y="127602"/>
                  </a:lnTo>
                  <a:lnTo>
                    <a:pt x="199104" y="155382"/>
                  </a:lnTo>
                  <a:lnTo>
                    <a:pt x="166859" y="185408"/>
                  </a:lnTo>
                  <a:lnTo>
                    <a:pt x="137028" y="217553"/>
                  </a:lnTo>
                  <a:lnTo>
                    <a:pt x="109748" y="251685"/>
                  </a:lnTo>
                  <a:lnTo>
                    <a:pt x="85158" y="287678"/>
                  </a:lnTo>
                  <a:lnTo>
                    <a:pt x="63397" y="325401"/>
                  </a:lnTo>
                  <a:lnTo>
                    <a:pt x="44603" y="364725"/>
                  </a:lnTo>
                  <a:lnTo>
                    <a:pt x="28915" y="405521"/>
                  </a:lnTo>
                  <a:lnTo>
                    <a:pt x="16473" y="447661"/>
                  </a:lnTo>
                  <a:lnTo>
                    <a:pt x="7413" y="491014"/>
                  </a:lnTo>
                  <a:lnTo>
                    <a:pt x="1876" y="535452"/>
                  </a:lnTo>
                  <a:lnTo>
                    <a:pt x="0" y="580846"/>
                  </a:lnTo>
                  <a:lnTo>
                    <a:pt x="1876" y="626240"/>
                  </a:lnTo>
                  <a:lnTo>
                    <a:pt x="7413" y="670678"/>
                  </a:lnTo>
                  <a:lnTo>
                    <a:pt x="16473" y="714032"/>
                  </a:lnTo>
                  <a:lnTo>
                    <a:pt x="28915" y="756171"/>
                  </a:lnTo>
                  <a:lnTo>
                    <a:pt x="44603" y="796967"/>
                  </a:lnTo>
                  <a:lnTo>
                    <a:pt x="63397" y="836291"/>
                  </a:lnTo>
                  <a:lnTo>
                    <a:pt x="85158" y="874014"/>
                  </a:lnTo>
                  <a:lnTo>
                    <a:pt x="109748" y="910007"/>
                  </a:lnTo>
                  <a:lnTo>
                    <a:pt x="137028" y="944140"/>
                  </a:lnTo>
                  <a:lnTo>
                    <a:pt x="166859" y="976284"/>
                  </a:lnTo>
                  <a:lnTo>
                    <a:pt x="199104" y="1006310"/>
                  </a:lnTo>
                  <a:lnTo>
                    <a:pt x="233623" y="1034090"/>
                  </a:lnTo>
                  <a:lnTo>
                    <a:pt x="270277" y="1059494"/>
                  </a:lnTo>
                  <a:lnTo>
                    <a:pt x="308928" y="1082392"/>
                  </a:lnTo>
                  <a:lnTo>
                    <a:pt x="349437" y="1102656"/>
                  </a:lnTo>
                  <a:lnTo>
                    <a:pt x="391667" y="1120157"/>
                  </a:lnTo>
                  <a:lnTo>
                    <a:pt x="435477" y="1134766"/>
                  </a:lnTo>
                  <a:lnTo>
                    <a:pt x="480729" y="1146353"/>
                  </a:lnTo>
                  <a:lnTo>
                    <a:pt x="527285" y="1154789"/>
                  </a:lnTo>
                  <a:lnTo>
                    <a:pt x="575006" y="1159945"/>
                  </a:lnTo>
                  <a:lnTo>
                    <a:pt x="623754" y="1161693"/>
                  </a:lnTo>
                  <a:lnTo>
                    <a:pt x="3742524" y="1161693"/>
                  </a:lnTo>
                  <a:lnTo>
                    <a:pt x="3693776" y="1159945"/>
                  </a:lnTo>
                  <a:lnTo>
                    <a:pt x="3646055" y="1154789"/>
                  </a:lnTo>
                  <a:lnTo>
                    <a:pt x="3599499" y="1146353"/>
                  </a:lnTo>
                  <a:lnTo>
                    <a:pt x="3554247" y="1134766"/>
                  </a:lnTo>
                  <a:lnTo>
                    <a:pt x="3510437" y="1120157"/>
                  </a:lnTo>
                  <a:lnTo>
                    <a:pt x="3468208" y="1102656"/>
                  </a:lnTo>
                  <a:lnTo>
                    <a:pt x="3427698" y="1082392"/>
                  </a:lnTo>
                  <a:lnTo>
                    <a:pt x="3389047" y="1059494"/>
                  </a:lnTo>
                  <a:lnTo>
                    <a:pt x="3352393" y="1034090"/>
                  </a:lnTo>
                  <a:lnTo>
                    <a:pt x="3317874" y="1006310"/>
                  </a:lnTo>
                  <a:lnTo>
                    <a:pt x="3285630" y="976284"/>
                  </a:lnTo>
                  <a:lnTo>
                    <a:pt x="3255798" y="944140"/>
                  </a:lnTo>
                  <a:lnTo>
                    <a:pt x="3228518" y="910007"/>
                  </a:lnTo>
                  <a:lnTo>
                    <a:pt x="3203928" y="874014"/>
                  </a:lnTo>
                  <a:lnTo>
                    <a:pt x="3182167" y="836291"/>
                  </a:lnTo>
                  <a:lnTo>
                    <a:pt x="3163373" y="796967"/>
                  </a:lnTo>
                  <a:lnTo>
                    <a:pt x="3147686" y="756171"/>
                  </a:lnTo>
                  <a:lnTo>
                    <a:pt x="3135243" y="714032"/>
                  </a:lnTo>
                  <a:lnTo>
                    <a:pt x="3126184" y="670678"/>
                  </a:lnTo>
                  <a:lnTo>
                    <a:pt x="3120646" y="626240"/>
                  </a:lnTo>
                  <a:lnTo>
                    <a:pt x="3118770" y="580846"/>
                  </a:lnTo>
                  <a:lnTo>
                    <a:pt x="3120646" y="535452"/>
                  </a:lnTo>
                  <a:lnTo>
                    <a:pt x="3126184" y="491014"/>
                  </a:lnTo>
                  <a:lnTo>
                    <a:pt x="3135243" y="447661"/>
                  </a:lnTo>
                  <a:lnTo>
                    <a:pt x="3147686" y="405521"/>
                  </a:lnTo>
                  <a:lnTo>
                    <a:pt x="3163373" y="364725"/>
                  </a:lnTo>
                  <a:lnTo>
                    <a:pt x="3182167" y="325401"/>
                  </a:lnTo>
                  <a:lnTo>
                    <a:pt x="3203928" y="287678"/>
                  </a:lnTo>
                  <a:lnTo>
                    <a:pt x="3228518" y="251685"/>
                  </a:lnTo>
                  <a:lnTo>
                    <a:pt x="3255798" y="217553"/>
                  </a:lnTo>
                  <a:lnTo>
                    <a:pt x="3285630" y="185408"/>
                  </a:lnTo>
                  <a:lnTo>
                    <a:pt x="3317874" y="155382"/>
                  </a:lnTo>
                  <a:lnTo>
                    <a:pt x="3352393" y="127602"/>
                  </a:lnTo>
                  <a:lnTo>
                    <a:pt x="3389047" y="102199"/>
                  </a:lnTo>
                  <a:lnTo>
                    <a:pt x="3427698" y="79300"/>
                  </a:lnTo>
                  <a:lnTo>
                    <a:pt x="3468208" y="59036"/>
                  </a:lnTo>
                  <a:lnTo>
                    <a:pt x="3510437" y="41535"/>
                  </a:lnTo>
                  <a:lnTo>
                    <a:pt x="3554247" y="26927"/>
                  </a:lnTo>
                  <a:lnTo>
                    <a:pt x="3599499" y="15340"/>
                  </a:lnTo>
                  <a:lnTo>
                    <a:pt x="3646055" y="6903"/>
                  </a:lnTo>
                  <a:lnTo>
                    <a:pt x="3693776" y="1747"/>
                  </a:lnTo>
                  <a:lnTo>
                    <a:pt x="3742524" y="0"/>
                  </a:lnTo>
                  <a:close/>
                </a:path>
              </a:pathLst>
            </a:custGeom>
            <a:solidFill>
              <a:srgbClr val="9CF4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313788" y="7425829"/>
              <a:ext cx="3742690" cy="1162050"/>
            </a:xfrm>
            <a:custGeom>
              <a:avLst/>
              <a:gdLst/>
              <a:ahLst/>
              <a:cxnLst/>
              <a:rect l="l" t="t" r="r" b="b"/>
              <a:pathLst>
                <a:path w="3742690" h="1162050">
                  <a:moveTo>
                    <a:pt x="623754" y="0"/>
                  </a:moveTo>
                  <a:lnTo>
                    <a:pt x="3742524" y="0"/>
                  </a:lnTo>
                  <a:lnTo>
                    <a:pt x="3693776" y="1747"/>
                  </a:lnTo>
                  <a:lnTo>
                    <a:pt x="3646055" y="6903"/>
                  </a:lnTo>
                  <a:lnTo>
                    <a:pt x="3599499" y="15340"/>
                  </a:lnTo>
                  <a:lnTo>
                    <a:pt x="3554247" y="26927"/>
                  </a:lnTo>
                  <a:lnTo>
                    <a:pt x="3510437" y="41535"/>
                  </a:lnTo>
                  <a:lnTo>
                    <a:pt x="3468208" y="59036"/>
                  </a:lnTo>
                  <a:lnTo>
                    <a:pt x="3427698" y="79300"/>
                  </a:lnTo>
                  <a:lnTo>
                    <a:pt x="3389047" y="102199"/>
                  </a:lnTo>
                  <a:lnTo>
                    <a:pt x="3352393" y="127602"/>
                  </a:lnTo>
                  <a:lnTo>
                    <a:pt x="3317874" y="155382"/>
                  </a:lnTo>
                  <a:lnTo>
                    <a:pt x="3285630" y="185408"/>
                  </a:lnTo>
                  <a:lnTo>
                    <a:pt x="3255798" y="217553"/>
                  </a:lnTo>
                  <a:lnTo>
                    <a:pt x="3228518" y="251685"/>
                  </a:lnTo>
                  <a:lnTo>
                    <a:pt x="3203928" y="287678"/>
                  </a:lnTo>
                  <a:lnTo>
                    <a:pt x="3182167" y="325401"/>
                  </a:lnTo>
                  <a:lnTo>
                    <a:pt x="3163373" y="364725"/>
                  </a:lnTo>
                  <a:lnTo>
                    <a:pt x="3147686" y="405521"/>
                  </a:lnTo>
                  <a:lnTo>
                    <a:pt x="3135243" y="447661"/>
                  </a:lnTo>
                  <a:lnTo>
                    <a:pt x="3126184" y="491014"/>
                  </a:lnTo>
                  <a:lnTo>
                    <a:pt x="3120646" y="535452"/>
                  </a:lnTo>
                  <a:lnTo>
                    <a:pt x="3118770" y="580846"/>
                  </a:lnTo>
                  <a:lnTo>
                    <a:pt x="3120646" y="626240"/>
                  </a:lnTo>
                  <a:lnTo>
                    <a:pt x="3126184" y="670678"/>
                  </a:lnTo>
                  <a:lnTo>
                    <a:pt x="3135243" y="714032"/>
                  </a:lnTo>
                  <a:lnTo>
                    <a:pt x="3147686" y="756171"/>
                  </a:lnTo>
                  <a:lnTo>
                    <a:pt x="3163373" y="796967"/>
                  </a:lnTo>
                  <a:lnTo>
                    <a:pt x="3182167" y="836291"/>
                  </a:lnTo>
                  <a:lnTo>
                    <a:pt x="3203928" y="874014"/>
                  </a:lnTo>
                  <a:lnTo>
                    <a:pt x="3228518" y="910007"/>
                  </a:lnTo>
                  <a:lnTo>
                    <a:pt x="3255798" y="944140"/>
                  </a:lnTo>
                  <a:lnTo>
                    <a:pt x="3285630" y="976284"/>
                  </a:lnTo>
                  <a:lnTo>
                    <a:pt x="3317874" y="1006310"/>
                  </a:lnTo>
                  <a:lnTo>
                    <a:pt x="3352393" y="1034090"/>
                  </a:lnTo>
                  <a:lnTo>
                    <a:pt x="3389047" y="1059494"/>
                  </a:lnTo>
                  <a:lnTo>
                    <a:pt x="3427698" y="1082392"/>
                  </a:lnTo>
                  <a:lnTo>
                    <a:pt x="3468208" y="1102656"/>
                  </a:lnTo>
                  <a:lnTo>
                    <a:pt x="3510437" y="1120157"/>
                  </a:lnTo>
                  <a:lnTo>
                    <a:pt x="3554247" y="1134766"/>
                  </a:lnTo>
                  <a:lnTo>
                    <a:pt x="3599499" y="1146353"/>
                  </a:lnTo>
                  <a:lnTo>
                    <a:pt x="3646055" y="1154789"/>
                  </a:lnTo>
                  <a:lnTo>
                    <a:pt x="3693776" y="1159945"/>
                  </a:lnTo>
                  <a:lnTo>
                    <a:pt x="3742524" y="1161693"/>
                  </a:lnTo>
                  <a:lnTo>
                    <a:pt x="623754" y="1161693"/>
                  </a:lnTo>
                  <a:lnTo>
                    <a:pt x="575006" y="1159945"/>
                  </a:lnTo>
                  <a:lnTo>
                    <a:pt x="527285" y="1154789"/>
                  </a:lnTo>
                  <a:lnTo>
                    <a:pt x="480729" y="1146353"/>
                  </a:lnTo>
                  <a:lnTo>
                    <a:pt x="435477" y="1134766"/>
                  </a:lnTo>
                  <a:lnTo>
                    <a:pt x="391667" y="1120157"/>
                  </a:lnTo>
                  <a:lnTo>
                    <a:pt x="349437" y="1102656"/>
                  </a:lnTo>
                  <a:lnTo>
                    <a:pt x="308928" y="1082392"/>
                  </a:lnTo>
                  <a:lnTo>
                    <a:pt x="270277" y="1059494"/>
                  </a:lnTo>
                  <a:lnTo>
                    <a:pt x="233623" y="1034090"/>
                  </a:lnTo>
                  <a:lnTo>
                    <a:pt x="199104" y="1006310"/>
                  </a:lnTo>
                  <a:lnTo>
                    <a:pt x="166859" y="976284"/>
                  </a:lnTo>
                  <a:lnTo>
                    <a:pt x="137028" y="944140"/>
                  </a:lnTo>
                  <a:lnTo>
                    <a:pt x="109748" y="910007"/>
                  </a:lnTo>
                  <a:lnTo>
                    <a:pt x="85158" y="874014"/>
                  </a:lnTo>
                  <a:lnTo>
                    <a:pt x="63397" y="836291"/>
                  </a:lnTo>
                  <a:lnTo>
                    <a:pt x="44603" y="796967"/>
                  </a:lnTo>
                  <a:lnTo>
                    <a:pt x="28915" y="756171"/>
                  </a:lnTo>
                  <a:lnTo>
                    <a:pt x="16473" y="714032"/>
                  </a:lnTo>
                  <a:lnTo>
                    <a:pt x="7413" y="670678"/>
                  </a:lnTo>
                  <a:lnTo>
                    <a:pt x="1876" y="626240"/>
                  </a:lnTo>
                  <a:lnTo>
                    <a:pt x="0" y="580846"/>
                  </a:lnTo>
                  <a:lnTo>
                    <a:pt x="1876" y="535452"/>
                  </a:lnTo>
                  <a:lnTo>
                    <a:pt x="7413" y="491014"/>
                  </a:lnTo>
                  <a:lnTo>
                    <a:pt x="16473" y="447661"/>
                  </a:lnTo>
                  <a:lnTo>
                    <a:pt x="28915" y="405521"/>
                  </a:lnTo>
                  <a:lnTo>
                    <a:pt x="44603" y="364725"/>
                  </a:lnTo>
                  <a:lnTo>
                    <a:pt x="63397" y="325401"/>
                  </a:lnTo>
                  <a:lnTo>
                    <a:pt x="85158" y="287678"/>
                  </a:lnTo>
                  <a:lnTo>
                    <a:pt x="109748" y="251685"/>
                  </a:lnTo>
                  <a:lnTo>
                    <a:pt x="137028" y="217553"/>
                  </a:lnTo>
                  <a:lnTo>
                    <a:pt x="166859" y="185408"/>
                  </a:lnTo>
                  <a:lnTo>
                    <a:pt x="199104" y="155382"/>
                  </a:lnTo>
                  <a:lnTo>
                    <a:pt x="233623" y="127602"/>
                  </a:lnTo>
                  <a:lnTo>
                    <a:pt x="270277" y="102199"/>
                  </a:lnTo>
                  <a:lnTo>
                    <a:pt x="308928" y="79300"/>
                  </a:lnTo>
                  <a:lnTo>
                    <a:pt x="349437" y="59036"/>
                  </a:lnTo>
                  <a:lnTo>
                    <a:pt x="391667" y="41535"/>
                  </a:lnTo>
                  <a:lnTo>
                    <a:pt x="435477" y="26927"/>
                  </a:lnTo>
                  <a:lnTo>
                    <a:pt x="480729" y="15340"/>
                  </a:lnTo>
                  <a:lnTo>
                    <a:pt x="527285" y="6903"/>
                  </a:lnTo>
                  <a:lnTo>
                    <a:pt x="575006" y="1747"/>
                  </a:lnTo>
                  <a:lnTo>
                    <a:pt x="623754" y="0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13408" y="7426183"/>
              <a:ext cx="1158856" cy="11198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644259" y="7469800"/>
              <a:ext cx="1099820" cy="1060450"/>
            </a:xfrm>
            <a:custGeom>
              <a:avLst/>
              <a:gdLst/>
              <a:ahLst/>
              <a:cxnLst/>
              <a:rect l="l" t="t" r="r" b="b"/>
              <a:pathLst>
                <a:path w="1099820" h="1060450">
                  <a:moveTo>
                    <a:pt x="549641" y="0"/>
                  </a:moveTo>
                  <a:lnTo>
                    <a:pt x="499614" y="2166"/>
                  </a:lnTo>
                  <a:lnTo>
                    <a:pt x="450846" y="8541"/>
                  </a:lnTo>
                  <a:lnTo>
                    <a:pt x="403529" y="18937"/>
                  </a:lnTo>
                  <a:lnTo>
                    <a:pt x="357859" y="33166"/>
                  </a:lnTo>
                  <a:lnTo>
                    <a:pt x="314029" y="51043"/>
                  </a:lnTo>
                  <a:lnTo>
                    <a:pt x="272233" y="72379"/>
                  </a:lnTo>
                  <a:lnTo>
                    <a:pt x="232665" y="96987"/>
                  </a:lnTo>
                  <a:lnTo>
                    <a:pt x="195520" y="124681"/>
                  </a:lnTo>
                  <a:lnTo>
                    <a:pt x="160991" y="155273"/>
                  </a:lnTo>
                  <a:lnTo>
                    <a:pt x="129273" y="188576"/>
                  </a:lnTo>
                  <a:lnTo>
                    <a:pt x="100560" y="224403"/>
                  </a:lnTo>
                  <a:lnTo>
                    <a:pt x="75045" y="262566"/>
                  </a:lnTo>
                  <a:lnTo>
                    <a:pt x="52923" y="302879"/>
                  </a:lnTo>
                  <a:lnTo>
                    <a:pt x="34388" y="345155"/>
                  </a:lnTo>
                  <a:lnTo>
                    <a:pt x="19634" y="389206"/>
                  </a:lnTo>
                  <a:lnTo>
                    <a:pt x="8855" y="434844"/>
                  </a:lnTo>
                  <a:lnTo>
                    <a:pt x="2246" y="481884"/>
                  </a:lnTo>
                  <a:lnTo>
                    <a:pt x="0" y="530137"/>
                  </a:lnTo>
                  <a:lnTo>
                    <a:pt x="2246" y="578391"/>
                  </a:lnTo>
                  <a:lnTo>
                    <a:pt x="8855" y="625430"/>
                  </a:lnTo>
                  <a:lnTo>
                    <a:pt x="19634" y="671069"/>
                  </a:lnTo>
                  <a:lnTo>
                    <a:pt x="34388" y="715120"/>
                  </a:lnTo>
                  <a:lnTo>
                    <a:pt x="52923" y="757395"/>
                  </a:lnTo>
                  <a:lnTo>
                    <a:pt x="75045" y="797708"/>
                  </a:lnTo>
                  <a:lnTo>
                    <a:pt x="100560" y="835872"/>
                  </a:lnTo>
                  <a:lnTo>
                    <a:pt x="129273" y="871698"/>
                  </a:lnTo>
                  <a:lnTo>
                    <a:pt x="160991" y="905001"/>
                  </a:lnTo>
                  <a:lnTo>
                    <a:pt x="195520" y="935593"/>
                  </a:lnTo>
                  <a:lnTo>
                    <a:pt x="232665" y="963287"/>
                  </a:lnTo>
                  <a:lnTo>
                    <a:pt x="272233" y="987896"/>
                  </a:lnTo>
                  <a:lnTo>
                    <a:pt x="314029" y="1009232"/>
                  </a:lnTo>
                  <a:lnTo>
                    <a:pt x="357859" y="1027108"/>
                  </a:lnTo>
                  <a:lnTo>
                    <a:pt x="403529" y="1041338"/>
                  </a:lnTo>
                  <a:lnTo>
                    <a:pt x="450846" y="1051734"/>
                  </a:lnTo>
                  <a:lnTo>
                    <a:pt x="499614" y="1058109"/>
                  </a:lnTo>
                  <a:lnTo>
                    <a:pt x="549641" y="1060275"/>
                  </a:lnTo>
                  <a:lnTo>
                    <a:pt x="599667" y="1058109"/>
                  </a:lnTo>
                  <a:lnTo>
                    <a:pt x="648435" y="1051734"/>
                  </a:lnTo>
                  <a:lnTo>
                    <a:pt x="695752" y="1041338"/>
                  </a:lnTo>
                  <a:lnTo>
                    <a:pt x="741422" y="1027108"/>
                  </a:lnTo>
                  <a:lnTo>
                    <a:pt x="785253" y="1009232"/>
                  </a:lnTo>
                  <a:lnTo>
                    <a:pt x="827049" y="987896"/>
                  </a:lnTo>
                  <a:lnTo>
                    <a:pt x="866616" y="963287"/>
                  </a:lnTo>
                  <a:lnTo>
                    <a:pt x="903761" y="935593"/>
                  </a:lnTo>
                  <a:lnTo>
                    <a:pt x="938290" y="905001"/>
                  </a:lnTo>
                  <a:lnTo>
                    <a:pt x="970008" y="871698"/>
                  </a:lnTo>
                  <a:lnTo>
                    <a:pt x="998722" y="835872"/>
                  </a:lnTo>
                  <a:lnTo>
                    <a:pt x="1024236" y="797708"/>
                  </a:lnTo>
                  <a:lnTo>
                    <a:pt x="1046358" y="757395"/>
                  </a:lnTo>
                  <a:lnTo>
                    <a:pt x="1064893" y="715120"/>
                  </a:lnTo>
                  <a:lnTo>
                    <a:pt x="1079647" y="671069"/>
                  </a:lnTo>
                  <a:lnTo>
                    <a:pt x="1090426" y="625430"/>
                  </a:lnTo>
                  <a:lnTo>
                    <a:pt x="1097035" y="578391"/>
                  </a:lnTo>
                  <a:lnTo>
                    <a:pt x="1099282" y="530137"/>
                  </a:lnTo>
                  <a:lnTo>
                    <a:pt x="1097035" y="481884"/>
                  </a:lnTo>
                  <a:lnTo>
                    <a:pt x="1090426" y="434844"/>
                  </a:lnTo>
                  <a:lnTo>
                    <a:pt x="1079647" y="389206"/>
                  </a:lnTo>
                  <a:lnTo>
                    <a:pt x="1064893" y="345155"/>
                  </a:lnTo>
                  <a:lnTo>
                    <a:pt x="1046358" y="302879"/>
                  </a:lnTo>
                  <a:lnTo>
                    <a:pt x="1024236" y="262566"/>
                  </a:lnTo>
                  <a:lnTo>
                    <a:pt x="998722" y="224403"/>
                  </a:lnTo>
                  <a:lnTo>
                    <a:pt x="970008" y="188576"/>
                  </a:lnTo>
                  <a:lnTo>
                    <a:pt x="938290" y="155273"/>
                  </a:lnTo>
                  <a:lnTo>
                    <a:pt x="903761" y="124681"/>
                  </a:lnTo>
                  <a:lnTo>
                    <a:pt x="866616" y="96987"/>
                  </a:lnTo>
                  <a:lnTo>
                    <a:pt x="827049" y="72379"/>
                  </a:lnTo>
                  <a:lnTo>
                    <a:pt x="785253" y="51043"/>
                  </a:lnTo>
                  <a:lnTo>
                    <a:pt x="741422" y="33166"/>
                  </a:lnTo>
                  <a:lnTo>
                    <a:pt x="695752" y="18937"/>
                  </a:lnTo>
                  <a:lnTo>
                    <a:pt x="648435" y="8541"/>
                  </a:lnTo>
                  <a:lnTo>
                    <a:pt x="599667" y="2166"/>
                  </a:lnTo>
                  <a:lnTo>
                    <a:pt x="549641" y="0"/>
                  </a:lnTo>
                  <a:close/>
                </a:path>
              </a:pathLst>
            </a:custGeom>
            <a:solidFill>
              <a:srgbClr val="9CF4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644259" y="7469800"/>
              <a:ext cx="1099820" cy="1060450"/>
            </a:xfrm>
            <a:custGeom>
              <a:avLst/>
              <a:gdLst/>
              <a:ahLst/>
              <a:cxnLst/>
              <a:rect l="l" t="t" r="r" b="b"/>
              <a:pathLst>
                <a:path w="1099820" h="1060450">
                  <a:moveTo>
                    <a:pt x="1099282" y="530137"/>
                  </a:moveTo>
                  <a:lnTo>
                    <a:pt x="1097035" y="578391"/>
                  </a:lnTo>
                  <a:lnTo>
                    <a:pt x="1090426" y="625430"/>
                  </a:lnTo>
                  <a:lnTo>
                    <a:pt x="1079647" y="671069"/>
                  </a:lnTo>
                  <a:lnTo>
                    <a:pt x="1064893" y="715120"/>
                  </a:lnTo>
                  <a:lnTo>
                    <a:pt x="1046358" y="757395"/>
                  </a:lnTo>
                  <a:lnTo>
                    <a:pt x="1024236" y="797708"/>
                  </a:lnTo>
                  <a:lnTo>
                    <a:pt x="998722" y="835872"/>
                  </a:lnTo>
                  <a:lnTo>
                    <a:pt x="970008" y="871698"/>
                  </a:lnTo>
                  <a:lnTo>
                    <a:pt x="938290" y="905001"/>
                  </a:lnTo>
                  <a:lnTo>
                    <a:pt x="903761" y="935593"/>
                  </a:lnTo>
                  <a:lnTo>
                    <a:pt x="866616" y="963287"/>
                  </a:lnTo>
                  <a:lnTo>
                    <a:pt x="827049" y="987896"/>
                  </a:lnTo>
                  <a:lnTo>
                    <a:pt x="785253" y="1009232"/>
                  </a:lnTo>
                  <a:lnTo>
                    <a:pt x="741422" y="1027108"/>
                  </a:lnTo>
                  <a:lnTo>
                    <a:pt x="695752" y="1041338"/>
                  </a:lnTo>
                  <a:lnTo>
                    <a:pt x="648435" y="1051734"/>
                  </a:lnTo>
                  <a:lnTo>
                    <a:pt x="599667" y="1058109"/>
                  </a:lnTo>
                  <a:lnTo>
                    <a:pt x="549641" y="1060275"/>
                  </a:lnTo>
                  <a:lnTo>
                    <a:pt x="499614" y="1058109"/>
                  </a:lnTo>
                  <a:lnTo>
                    <a:pt x="450846" y="1051734"/>
                  </a:lnTo>
                  <a:lnTo>
                    <a:pt x="403529" y="1041338"/>
                  </a:lnTo>
                  <a:lnTo>
                    <a:pt x="357859" y="1027108"/>
                  </a:lnTo>
                  <a:lnTo>
                    <a:pt x="314029" y="1009232"/>
                  </a:lnTo>
                  <a:lnTo>
                    <a:pt x="272233" y="987896"/>
                  </a:lnTo>
                  <a:lnTo>
                    <a:pt x="232665" y="963287"/>
                  </a:lnTo>
                  <a:lnTo>
                    <a:pt x="195520" y="935593"/>
                  </a:lnTo>
                  <a:lnTo>
                    <a:pt x="160991" y="905001"/>
                  </a:lnTo>
                  <a:lnTo>
                    <a:pt x="129273" y="871698"/>
                  </a:lnTo>
                  <a:lnTo>
                    <a:pt x="100560" y="835872"/>
                  </a:lnTo>
                  <a:lnTo>
                    <a:pt x="75045" y="797708"/>
                  </a:lnTo>
                  <a:lnTo>
                    <a:pt x="52923" y="757395"/>
                  </a:lnTo>
                  <a:lnTo>
                    <a:pt x="34388" y="715120"/>
                  </a:lnTo>
                  <a:lnTo>
                    <a:pt x="19634" y="671069"/>
                  </a:lnTo>
                  <a:lnTo>
                    <a:pt x="8855" y="625430"/>
                  </a:lnTo>
                  <a:lnTo>
                    <a:pt x="2246" y="578391"/>
                  </a:lnTo>
                  <a:lnTo>
                    <a:pt x="0" y="530137"/>
                  </a:lnTo>
                  <a:lnTo>
                    <a:pt x="2246" y="481884"/>
                  </a:lnTo>
                  <a:lnTo>
                    <a:pt x="8855" y="434844"/>
                  </a:lnTo>
                  <a:lnTo>
                    <a:pt x="19634" y="389206"/>
                  </a:lnTo>
                  <a:lnTo>
                    <a:pt x="34388" y="345155"/>
                  </a:lnTo>
                  <a:lnTo>
                    <a:pt x="52923" y="302879"/>
                  </a:lnTo>
                  <a:lnTo>
                    <a:pt x="75045" y="262566"/>
                  </a:lnTo>
                  <a:lnTo>
                    <a:pt x="100560" y="224403"/>
                  </a:lnTo>
                  <a:lnTo>
                    <a:pt x="129273" y="188576"/>
                  </a:lnTo>
                  <a:lnTo>
                    <a:pt x="160991" y="155273"/>
                  </a:lnTo>
                  <a:lnTo>
                    <a:pt x="195520" y="124681"/>
                  </a:lnTo>
                  <a:lnTo>
                    <a:pt x="232665" y="96987"/>
                  </a:lnTo>
                  <a:lnTo>
                    <a:pt x="272233" y="72379"/>
                  </a:lnTo>
                  <a:lnTo>
                    <a:pt x="314029" y="51043"/>
                  </a:lnTo>
                  <a:lnTo>
                    <a:pt x="357859" y="33166"/>
                  </a:lnTo>
                  <a:lnTo>
                    <a:pt x="403529" y="18937"/>
                  </a:lnTo>
                  <a:lnTo>
                    <a:pt x="450846" y="8541"/>
                  </a:lnTo>
                  <a:lnTo>
                    <a:pt x="499614" y="2166"/>
                  </a:lnTo>
                  <a:lnTo>
                    <a:pt x="549641" y="0"/>
                  </a:lnTo>
                  <a:lnTo>
                    <a:pt x="599667" y="2166"/>
                  </a:lnTo>
                  <a:lnTo>
                    <a:pt x="648435" y="8541"/>
                  </a:lnTo>
                  <a:lnTo>
                    <a:pt x="695752" y="18937"/>
                  </a:lnTo>
                  <a:lnTo>
                    <a:pt x="741422" y="33166"/>
                  </a:lnTo>
                  <a:lnTo>
                    <a:pt x="785253" y="51043"/>
                  </a:lnTo>
                  <a:lnTo>
                    <a:pt x="827049" y="72379"/>
                  </a:lnTo>
                  <a:lnTo>
                    <a:pt x="866616" y="96987"/>
                  </a:lnTo>
                  <a:lnTo>
                    <a:pt x="903761" y="124681"/>
                  </a:lnTo>
                  <a:lnTo>
                    <a:pt x="938290" y="155273"/>
                  </a:lnTo>
                  <a:lnTo>
                    <a:pt x="970008" y="188576"/>
                  </a:lnTo>
                  <a:lnTo>
                    <a:pt x="998722" y="224403"/>
                  </a:lnTo>
                  <a:lnTo>
                    <a:pt x="1024236" y="262566"/>
                  </a:lnTo>
                  <a:lnTo>
                    <a:pt x="1046358" y="302879"/>
                  </a:lnTo>
                  <a:lnTo>
                    <a:pt x="1064893" y="345155"/>
                  </a:lnTo>
                  <a:lnTo>
                    <a:pt x="1079647" y="389206"/>
                  </a:lnTo>
                  <a:lnTo>
                    <a:pt x="1090426" y="434844"/>
                  </a:lnTo>
                  <a:lnTo>
                    <a:pt x="1097035" y="481884"/>
                  </a:lnTo>
                  <a:lnTo>
                    <a:pt x="1099282" y="530137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600436" y="7401883"/>
            <a:ext cx="2727325" cy="1181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585"/>
              </a:spcBef>
            </a:pP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PERFUSÃO</a:t>
            </a:r>
            <a:endParaRPr sz="1550">
              <a:latin typeface="Arial"/>
              <a:cs typeface="Arial"/>
            </a:endParaRPr>
          </a:p>
          <a:p>
            <a:pPr algn="ctr" marL="12065" marR="5080" indent="635">
              <a:lnSpc>
                <a:spcPct val="101400"/>
              </a:lnSpc>
              <a:spcBef>
                <a:spcPts val="420"/>
              </a:spcBef>
            </a:pPr>
            <a:r>
              <a:rPr dirty="0" sz="1300" spc="5" b="1">
                <a:latin typeface="Arial"/>
                <a:cs typeface="Arial"/>
              </a:rPr>
              <a:t>Perfusão</a:t>
            </a:r>
            <a:r>
              <a:rPr dirty="0" sz="1300" spc="10" b="1">
                <a:latin typeface="Arial"/>
                <a:cs typeface="Arial"/>
              </a:rPr>
              <a:t> com</a:t>
            </a:r>
            <a:r>
              <a:rPr dirty="0" sz="1300" spc="5" b="1">
                <a:latin typeface="Arial"/>
                <a:cs typeface="Arial"/>
              </a:rPr>
              <a:t> solu.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salina e 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RNAlater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para posterior 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craniotomia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e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armazenamento em </a:t>
            </a:r>
            <a:r>
              <a:rPr dirty="0" sz="1300" spc="-34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RNA</a:t>
            </a:r>
            <a:r>
              <a:rPr dirty="0" sz="1300" spc="-4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Later®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249605" y="7578664"/>
            <a:ext cx="4512945" cy="2353310"/>
            <a:chOff x="5249605" y="7578664"/>
            <a:chExt cx="4512945" cy="2353310"/>
          </a:xfrm>
        </p:grpSpPr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87168" y="7578664"/>
              <a:ext cx="1007084" cy="82339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4564" y="8710570"/>
              <a:ext cx="3807772" cy="122126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985414" y="8754187"/>
              <a:ext cx="3748404" cy="1162050"/>
            </a:xfrm>
            <a:custGeom>
              <a:avLst/>
              <a:gdLst/>
              <a:ahLst/>
              <a:cxnLst/>
              <a:rect l="l" t="t" r="r" b="b"/>
              <a:pathLst>
                <a:path w="3748404" h="1162050">
                  <a:moveTo>
                    <a:pt x="3123498" y="0"/>
                  </a:moveTo>
                  <a:lnTo>
                    <a:pt x="0" y="0"/>
                  </a:lnTo>
                  <a:lnTo>
                    <a:pt x="48822" y="1747"/>
                  </a:lnTo>
                  <a:lnTo>
                    <a:pt x="96617" y="6903"/>
                  </a:lnTo>
                  <a:lnTo>
                    <a:pt x="143244" y="15340"/>
                  </a:lnTo>
                  <a:lnTo>
                    <a:pt x="188565" y="26927"/>
                  </a:lnTo>
                  <a:lnTo>
                    <a:pt x="232442" y="41535"/>
                  </a:lnTo>
                  <a:lnTo>
                    <a:pt x="274736" y="59036"/>
                  </a:lnTo>
                  <a:lnTo>
                    <a:pt x="315307" y="79300"/>
                  </a:lnTo>
                  <a:lnTo>
                    <a:pt x="354016" y="102199"/>
                  </a:lnTo>
                  <a:lnTo>
                    <a:pt x="390726" y="127602"/>
                  </a:lnTo>
                  <a:lnTo>
                    <a:pt x="425297" y="155382"/>
                  </a:lnTo>
                  <a:lnTo>
                    <a:pt x="457590" y="185408"/>
                  </a:lnTo>
                  <a:lnTo>
                    <a:pt x="487466" y="217553"/>
                  </a:lnTo>
                  <a:lnTo>
                    <a:pt x="514787" y="251685"/>
                  </a:lnTo>
                  <a:lnTo>
                    <a:pt x="539414" y="287678"/>
                  </a:lnTo>
                  <a:lnTo>
                    <a:pt x="561208" y="325401"/>
                  </a:lnTo>
                  <a:lnTo>
                    <a:pt x="580029" y="364725"/>
                  </a:lnTo>
                  <a:lnTo>
                    <a:pt x="595740" y="405521"/>
                  </a:lnTo>
                  <a:lnTo>
                    <a:pt x="608201" y="447661"/>
                  </a:lnTo>
                  <a:lnTo>
                    <a:pt x="617274" y="491014"/>
                  </a:lnTo>
                  <a:lnTo>
                    <a:pt x="622820" y="535452"/>
                  </a:lnTo>
                  <a:lnTo>
                    <a:pt x="624699" y="580846"/>
                  </a:lnTo>
                  <a:lnTo>
                    <a:pt x="622820" y="626240"/>
                  </a:lnTo>
                  <a:lnTo>
                    <a:pt x="617274" y="670678"/>
                  </a:lnTo>
                  <a:lnTo>
                    <a:pt x="608201" y="714032"/>
                  </a:lnTo>
                  <a:lnTo>
                    <a:pt x="595740" y="756171"/>
                  </a:lnTo>
                  <a:lnTo>
                    <a:pt x="580029" y="796967"/>
                  </a:lnTo>
                  <a:lnTo>
                    <a:pt x="561208" y="836291"/>
                  </a:lnTo>
                  <a:lnTo>
                    <a:pt x="539414" y="874014"/>
                  </a:lnTo>
                  <a:lnTo>
                    <a:pt x="514787" y="910007"/>
                  </a:lnTo>
                  <a:lnTo>
                    <a:pt x="487466" y="944140"/>
                  </a:lnTo>
                  <a:lnTo>
                    <a:pt x="457590" y="976284"/>
                  </a:lnTo>
                  <a:lnTo>
                    <a:pt x="425297" y="1006310"/>
                  </a:lnTo>
                  <a:lnTo>
                    <a:pt x="390726" y="1034090"/>
                  </a:lnTo>
                  <a:lnTo>
                    <a:pt x="354016" y="1059494"/>
                  </a:lnTo>
                  <a:lnTo>
                    <a:pt x="315307" y="1082392"/>
                  </a:lnTo>
                  <a:lnTo>
                    <a:pt x="274736" y="1102656"/>
                  </a:lnTo>
                  <a:lnTo>
                    <a:pt x="232442" y="1120157"/>
                  </a:lnTo>
                  <a:lnTo>
                    <a:pt x="188565" y="1134766"/>
                  </a:lnTo>
                  <a:lnTo>
                    <a:pt x="143244" y="1146353"/>
                  </a:lnTo>
                  <a:lnTo>
                    <a:pt x="96617" y="1154789"/>
                  </a:lnTo>
                  <a:lnTo>
                    <a:pt x="48822" y="1159945"/>
                  </a:lnTo>
                  <a:lnTo>
                    <a:pt x="0" y="1161693"/>
                  </a:lnTo>
                  <a:lnTo>
                    <a:pt x="3123498" y="1161693"/>
                  </a:lnTo>
                  <a:lnTo>
                    <a:pt x="3172320" y="1159945"/>
                  </a:lnTo>
                  <a:lnTo>
                    <a:pt x="3220115" y="1154789"/>
                  </a:lnTo>
                  <a:lnTo>
                    <a:pt x="3266742" y="1146353"/>
                  </a:lnTo>
                  <a:lnTo>
                    <a:pt x="3312064" y="1134766"/>
                  </a:lnTo>
                  <a:lnTo>
                    <a:pt x="3355941" y="1120157"/>
                  </a:lnTo>
                  <a:lnTo>
                    <a:pt x="3398234" y="1102656"/>
                  </a:lnTo>
                  <a:lnTo>
                    <a:pt x="3438805" y="1082392"/>
                  </a:lnTo>
                  <a:lnTo>
                    <a:pt x="3477515" y="1059494"/>
                  </a:lnTo>
                  <a:lnTo>
                    <a:pt x="3514224" y="1034090"/>
                  </a:lnTo>
                  <a:lnTo>
                    <a:pt x="3548795" y="1006310"/>
                  </a:lnTo>
                  <a:lnTo>
                    <a:pt x="3581088" y="976284"/>
                  </a:lnTo>
                  <a:lnTo>
                    <a:pt x="3610965" y="944140"/>
                  </a:lnTo>
                  <a:lnTo>
                    <a:pt x="3638286" y="910007"/>
                  </a:lnTo>
                  <a:lnTo>
                    <a:pt x="3662912" y="874014"/>
                  </a:lnTo>
                  <a:lnTo>
                    <a:pt x="3684706" y="836291"/>
                  </a:lnTo>
                  <a:lnTo>
                    <a:pt x="3703528" y="796967"/>
                  </a:lnTo>
                  <a:lnTo>
                    <a:pt x="3719239" y="756171"/>
                  </a:lnTo>
                  <a:lnTo>
                    <a:pt x="3731700" y="714032"/>
                  </a:lnTo>
                  <a:lnTo>
                    <a:pt x="3740773" y="670678"/>
                  </a:lnTo>
                  <a:lnTo>
                    <a:pt x="3746318" y="626240"/>
                  </a:lnTo>
                  <a:lnTo>
                    <a:pt x="3748198" y="580846"/>
                  </a:lnTo>
                  <a:lnTo>
                    <a:pt x="3746318" y="535452"/>
                  </a:lnTo>
                  <a:lnTo>
                    <a:pt x="3740773" y="491014"/>
                  </a:lnTo>
                  <a:lnTo>
                    <a:pt x="3731700" y="447661"/>
                  </a:lnTo>
                  <a:lnTo>
                    <a:pt x="3719239" y="405521"/>
                  </a:lnTo>
                  <a:lnTo>
                    <a:pt x="3703528" y="364725"/>
                  </a:lnTo>
                  <a:lnTo>
                    <a:pt x="3684706" y="325401"/>
                  </a:lnTo>
                  <a:lnTo>
                    <a:pt x="3662912" y="287678"/>
                  </a:lnTo>
                  <a:lnTo>
                    <a:pt x="3638286" y="251685"/>
                  </a:lnTo>
                  <a:lnTo>
                    <a:pt x="3610965" y="217553"/>
                  </a:lnTo>
                  <a:lnTo>
                    <a:pt x="3581088" y="185408"/>
                  </a:lnTo>
                  <a:lnTo>
                    <a:pt x="3548795" y="155382"/>
                  </a:lnTo>
                  <a:lnTo>
                    <a:pt x="3514224" y="127602"/>
                  </a:lnTo>
                  <a:lnTo>
                    <a:pt x="3477515" y="102199"/>
                  </a:lnTo>
                  <a:lnTo>
                    <a:pt x="3438805" y="79300"/>
                  </a:lnTo>
                  <a:lnTo>
                    <a:pt x="3398234" y="59036"/>
                  </a:lnTo>
                  <a:lnTo>
                    <a:pt x="3355941" y="41535"/>
                  </a:lnTo>
                  <a:lnTo>
                    <a:pt x="3312064" y="26927"/>
                  </a:lnTo>
                  <a:lnTo>
                    <a:pt x="3266742" y="15340"/>
                  </a:lnTo>
                  <a:lnTo>
                    <a:pt x="3220115" y="6903"/>
                  </a:lnTo>
                  <a:lnTo>
                    <a:pt x="3172320" y="1747"/>
                  </a:lnTo>
                  <a:lnTo>
                    <a:pt x="3123498" y="0"/>
                  </a:lnTo>
                  <a:close/>
                </a:path>
              </a:pathLst>
            </a:custGeom>
            <a:solidFill>
              <a:srgbClr val="E7F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985414" y="8754187"/>
              <a:ext cx="3748404" cy="1162050"/>
            </a:xfrm>
            <a:custGeom>
              <a:avLst/>
              <a:gdLst/>
              <a:ahLst/>
              <a:cxnLst/>
              <a:rect l="l" t="t" r="r" b="b"/>
              <a:pathLst>
                <a:path w="3748404" h="1162050">
                  <a:moveTo>
                    <a:pt x="3123498" y="1161693"/>
                  </a:moveTo>
                  <a:lnTo>
                    <a:pt x="0" y="1161693"/>
                  </a:lnTo>
                  <a:lnTo>
                    <a:pt x="48822" y="1159945"/>
                  </a:lnTo>
                  <a:lnTo>
                    <a:pt x="96617" y="1154789"/>
                  </a:lnTo>
                  <a:lnTo>
                    <a:pt x="143244" y="1146353"/>
                  </a:lnTo>
                  <a:lnTo>
                    <a:pt x="188565" y="1134766"/>
                  </a:lnTo>
                  <a:lnTo>
                    <a:pt x="232442" y="1120157"/>
                  </a:lnTo>
                  <a:lnTo>
                    <a:pt x="274736" y="1102656"/>
                  </a:lnTo>
                  <a:lnTo>
                    <a:pt x="315307" y="1082392"/>
                  </a:lnTo>
                  <a:lnTo>
                    <a:pt x="354016" y="1059494"/>
                  </a:lnTo>
                  <a:lnTo>
                    <a:pt x="390726" y="1034090"/>
                  </a:lnTo>
                  <a:lnTo>
                    <a:pt x="425297" y="1006310"/>
                  </a:lnTo>
                  <a:lnTo>
                    <a:pt x="457590" y="976284"/>
                  </a:lnTo>
                  <a:lnTo>
                    <a:pt x="487466" y="944140"/>
                  </a:lnTo>
                  <a:lnTo>
                    <a:pt x="514787" y="910007"/>
                  </a:lnTo>
                  <a:lnTo>
                    <a:pt x="539414" y="874014"/>
                  </a:lnTo>
                  <a:lnTo>
                    <a:pt x="561208" y="836291"/>
                  </a:lnTo>
                  <a:lnTo>
                    <a:pt x="580029" y="796967"/>
                  </a:lnTo>
                  <a:lnTo>
                    <a:pt x="595740" y="756171"/>
                  </a:lnTo>
                  <a:lnTo>
                    <a:pt x="608201" y="714032"/>
                  </a:lnTo>
                  <a:lnTo>
                    <a:pt x="617274" y="670678"/>
                  </a:lnTo>
                  <a:lnTo>
                    <a:pt x="622820" y="626240"/>
                  </a:lnTo>
                  <a:lnTo>
                    <a:pt x="624699" y="580846"/>
                  </a:lnTo>
                  <a:lnTo>
                    <a:pt x="622820" y="535452"/>
                  </a:lnTo>
                  <a:lnTo>
                    <a:pt x="617274" y="491014"/>
                  </a:lnTo>
                  <a:lnTo>
                    <a:pt x="608201" y="447661"/>
                  </a:lnTo>
                  <a:lnTo>
                    <a:pt x="595740" y="405521"/>
                  </a:lnTo>
                  <a:lnTo>
                    <a:pt x="580029" y="364725"/>
                  </a:lnTo>
                  <a:lnTo>
                    <a:pt x="561208" y="325401"/>
                  </a:lnTo>
                  <a:lnTo>
                    <a:pt x="539414" y="287678"/>
                  </a:lnTo>
                  <a:lnTo>
                    <a:pt x="514787" y="251685"/>
                  </a:lnTo>
                  <a:lnTo>
                    <a:pt x="487466" y="217553"/>
                  </a:lnTo>
                  <a:lnTo>
                    <a:pt x="457590" y="185408"/>
                  </a:lnTo>
                  <a:lnTo>
                    <a:pt x="425297" y="155382"/>
                  </a:lnTo>
                  <a:lnTo>
                    <a:pt x="390726" y="127602"/>
                  </a:lnTo>
                  <a:lnTo>
                    <a:pt x="354016" y="102199"/>
                  </a:lnTo>
                  <a:lnTo>
                    <a:pt x="315307" y="79300"/>
                  </a:lnTo>
                  <a:lnTo>
                    <a:pt x="274736" y="59036"/>
                  </a:lnTo>
                  <a:lnTo>
                    <a:pt x="232442" y="41535"/>
                  </a:lnTo>
                  <a:lnTo>
                    <a:pt x="188565" y="26927"/>
                  </a:lnTo>
                  <a:lnTo>
                    <a:pt x="143244" y="15340"/>
                  </a:lnTo>
                  <a:lnTo>
                    <a:pt x="96617" y="6903"/>
                  </a:lnTo>
                  <a:lnTo>
                    <a:pt x="48822" y="1747"/>
                  </a:lnTo>
                  <a:lnTo>
                    <a:pt x="0" y="0"/>
                  </a:lnTo>
                  <a:lnTo>
                    <a:pt x="3123498" y="0"/>
                  </a:lnTo>
                  <a:lnTo>
                    <a:pt x="3172320" y="1747"/>
                  </a:lnTo>
                  <a:lnTo>
                    <a:pt x="3220115" y="6903"/>
                  </a:lnTo>
                  <a:lnTo>
                    <a:pt x="3266742" y="15340"/>
                  </a:lnTo>
                  <a:lnTo>
                    <a:pt x="3312064" y="26927"/>
                  </a:lnTo>
                  <a:lnTo>
                    <a:pt x="3355941" y="41535"/>
                  </a:lnTo>
                  <a:lnTo>
                    <a:pt x="3398234" y="59036"/>
                  </a:lnTo>
                  <a:lnTo>
                    <a:pt x="3438805" y="79300"/>
                  </a:lnTo>
                  <a:lnTo>
                    <a:pt x="3477515" y="102199"/>
                  </a:lnTo>
                  <a:lnTo>
                    <a:pt x="3514224" y="127602"/>
                  </a:lnTo>
                  <a:lnTo>
                    <a:pt x="3548795" y="155382"/>
                  </a:lnTo>
                  <a:lnTo>
                    <a:pt x="3581088" y="185408"/>
                  </a:lnTo>
                  <a:lnTo>
                    <a:pt x="3610965" y="217553"/>
                  </a:lnTo>
                  <a:lnTo>
                    <a:pt x="3638286" y="251685"/>
                  </a:lnTo>
                  <a:lnTo>
                    <a:pt x="3662912" y="287678"/>
                  </a:lnTo>
                  <a:lnTo>
                    <a:pt x="3684706" y="325401"/>
                  </a:lnTo>
                  <a:lnTo>
                    <a:pt x="3703528" y="364725"/>
                  </a:lnTo>
                  <a:lnTo>
                    <a:pt x="3719239" y="405521"/>
                  </a:lnTo>
                  <a:lnTo>
                    <a:pt x="3731700" y="447661"/>
                  </a:lnTo>
                  <a:lnTo>
                    <a:pt x="3740773" y="491014"/>
                  </a:lnTo>
                  <a:lnTo>
                    <a:pt x="3746318" y="535452"/>
                  </a:lnTo>
                  <a:lnTo>
                    <a:pt x="3748198" y="580846"/>
                  </a:lnTo>
                  <a:lnTo>
                    <a:pt x="3746318" y="626240"/>
                  </a:lnTo>
                  <a:lnTo>
                    <a:pt x="3740773" y="670678"/>
                  </a:lnTo>
                  <a:lnTo>
                    <a:pt x="3731700" y="714032"/>
                  </a:lnTo>
                  <a:lnTo>
                    <a:pt x="3719239" y="756171"/>
                  </a:lnTo>
                  <a:lnTo>
                    <a:pt x="3703528" y="796967"/>
                  </a:lnTo>
                  <a:lnTo>
                    <a:pt x="3684706" y="836291"/>
                  </a:lnTo>
                  <a:lnTo>
                    <a:pt x="3662912" y="874014"/>
                  </a:lnTo>
                  <a:lnTo>
                    <a:pt x="3638286" y="910007"/>
                  </a:lnTo>
                  <a:lnTo>
                    <a:pt x="3610965" y="944140"/>
                  </a:lnTo>
                  <a:lnTo>
                    <a:pt x="3581088" y="976284"/>
                  </a:lnTo>
                  <a:lnTo>
                    <a:pt x="3548795" y="1006310"/>
                  </a:lnTo>
                  <a:lnTo>
                    <a:pt x="3514224" y="1034090"/>
                  </a:lnTo>
                  <a:lnTo>
                    <a:pt x="3477515" y="1059494"/>
                  </a:lnTo>
                  <a:lnTo>
                    <a:pt x="3438805" y="1082392"/>
                  </a:lnTo>
                  <a:lnTo>
                    <a:pt x="3398234" y="1102656"/>
                  </a:lnTo>
                  <a:lnTo>
                    <a:pt x="3355941" y="1120157"/>
                  </a:lnTo>
                  <a:lnTo>
                    <a:pt x="3312064" y="1134766"/>
                  </a:lnTo>
                  <a:lnTo>
                    <a:pt x="3266742" y="1146353"/>
                  </a:lnTo>
                  <a:lnTo>
                    <a:pt x="3220115" y="1154789"/>
                  </a:lnTo>
                  <a:lnTo>
                    <a:pt x="3172320" y="1159945"/>
                  </a:lnTo>
                  <a:lnTo>
                    <a:pt x="3123498" y="1161693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9605" y="8793548"/>
              <a:ext cx="1158147" cy="111984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280455" y="8811633"/>
              <a:ext cx="1099185" cy="1060450"/>
            </a:xfrm>
            <a:custGeom>
              <a:avLst/>
              <a:gdLst/>
              <a:ahLst/>
              <a:cxnLst/>
              <a:rect l="l" t="t" r="r" b="b"/>
              <a:pathLst>
                <a:path w="1099185" h="1060450">
                  <a:moveTo>
                    <a:pt x="549286" y="0"/>
                  </a:moveTo>
                  <a:lnTo>
                    <a:pt x="499289" y="2166"/>
                  </a:lnTo>
                  <a:lnTo>
                    <a:pt x="450550" y="8541"/>
                  </a:lnTo>
                  <a:lnTo>
                    <a:pt x="403263" y="18937"/>
                  </a:lnTo>
                  <a:lnTo>
                    <a:pt x="357621" y="33166"/>
                  </a:lnTo>
                  <a:lnTo>
                    <a:pt x="313818" y="51043"/>
                  </a:lnTo>
                  <a:lnTo>
                    <a:pt x="272049" y="72379"/>
                  </a:lnTo>
                  <a:lnTo>
                    <a:pt x="232507" y="96987"/>
                  </a:lnTo>
                  <a:lnTo>
                    <a:pt x="195386" y="124681"/>
                  </a:lnTo>
                  <a:lnTo>
                    <a:pt x="160880" y="155273"/>
                  </a:lnTo>
                  <a:lnTo>
                    <a:pt x="129184" y="188576"/>
                  </a:lnTo>
                  <a:lnTo>
                    <a:pt x="100490" y="224403"/>
                  </a:lnTo>
                  <a:lnTo>
                    <a:pt x="74992" y="262566"/>
                  </a:lnTo>
                  <a:lnTo>
                    <a:pt x="52886" y="302879"/>
                  </a:lnTo>
                  <a:lnTo>
                    <a:pt x="34364" y="345155"/>
                  </a:lnTo>
                  <a:lnTo>
                    <a:pt x="19620" y="389206"/>
                  </a:lnTo>
                  <a:lnTo>
                    <a:pt x="8849" y="434844"/>
                  </a:lnTo>
                  <a:lnTo>
                    <a:pt x="2244" y="481884"/>
                  </a:lnTo>
                  <a:lnTo>
                    <a:pt x="0" y="530137"/>
                  </a:lnTo>
                  <a:lnTo>
                    <a:pt x="2244" y="578391"/>
                  </a:lnTo>
                  <a:lnTo>
                    <a:pt x="8849" y="625430"/>
                  </a:lnTo>
                  <a:lnTo>
                    <a:pt x="19620" y="671069"/>
                  </a:lnTo>
                  <a:lnTo>
                    <a:pt x="34364" y="715120"/>
                  </a:lnTo>
                  <a:lnTo>
                    <a:pt x="52886" y="757395"/>
                  </a:lnTo>
                  <a:lnTo>
                    <a:pt x="74992" y="797708"/>
                  </a:lnTo>
                  <a:lnTo>
                    <a:pt x="100490" y="835872"/>
                  </a:lnTo>
                  <a:lnTo>
                    <a:pt x="129184" y="871698"/>
                  </a:lnTo>
                  <a:lnTo>
                    <a:pt x="160880" y="905001"/>
                  </a:lnTo>
                  <a:lnTo>
                    <a:pt x="195386" y="935593"/>
                  </a:lnTo>
                  <a:lnTo>
                    <a:pt x="232507" y="963287"/>
                  </a:lnTo>
                  <a:lnTo>
                    <a:pt x="272049" y="987896"/>
                  </a:lnTo>
                  <a:lnTo>
                    <a:pt x="313818" y="1009232"/>
                  </a:lnTo>
                  <a:lnTo>
                    <a:pt x="357621" y="1027108"/>
                  </a:lnTo>
                  <a:lnTo>
                    <a:pt x="403263" y="1041338"/>
                  </a:lnTo>
                  <a:lnTo>
                    <a:pt x="450550" y="1051734"/>
                  </a:lnTo>
                  <a:lnTo>
                    <a:pt x="499289" y="1058109"/>
                  </a:lnTo>
                  <a:lnTo>
                    <a:pt x="549286" y="1060275"/>
                  </a:lnTo>
                  <a:lnTo>
                    <a:pt x="599283" y="1058109"/>
                  </a:lnTo>
                  <a:lnTo>
                    <a:pt x="648022" y="1051734"/>
                  </a:lnTo>
                  <a:lnTo>
                    <a:pt x="695310" y="1041338"/>
                  </a:lnTo>
                  <a:lnTo>
                    <a:pt x="740951" y="1027108"/>
                  </a:lnTo>
                  <a:lnTo>
                    <a:pt x="784754" y="1009232"/>
                  </a:lnTo>
                  <a:lnTo>
                    <a:pt x="826523" y="987896"/>
                  </a:lnTo>
                  <a:lnTo>
                    <a:pt x="866065" y="963287"/>
                  </a:lnTo>
                  <a:lnTo>
                    <a:pt x="903186" y="935593"/>
                  </a:lnTo>
                  <a:lnTo>
                    <a:pt x="937692" y="905001"/>
                  </a:lnTo>
                  <a:lnTo>
                    <a:pt x="969389" y="871698"/>
                  </a:lnTo>
                  <a:lnTo>
                    <a:pt x="998083" y="835872"/>
                  </a:lnTo>
                  <a:lnTo>
                    <a:pt x="1023580" y="797708"/>
                  </a:lnTo>
                  <a:lnTo>
                    <a:pt x="1045686" y="757395"/>
                  </a:lnTo>
                  <a:lnTo>
                    <a:pt x="1064208" y="715120"/>
                  </a:lnTo>
                  <a:lnTo>
                    <a:pt x="1078952" y="671069"/>
                  </a:lnTo>
                  <a:lnTo>
                    <a:pt x="1089723" y="625430"/>
                  </a:lnTo>
                  <a:lnTo>
                    <a:pt x="1096328" y="578391"/>
                  </a:lnTo>
                  <a:lnTo>
                    <a:pt x="1098573" y="530137"/>
                  </a:lnTo>
                  <a:lnTo>
                    <a:pt x="1096328" y="481884"/>
                  </a:lnTo>
                  <a:lnTo>
                    <a:pt x="1089723" y="434844"/>
                  </a:lnTo>
                  <a:lnTo>
                    <a:pt x="1078952" y="389206"/>
                  </a:lnTo>
                  <a:lnTo>
                    <a:pt x="1064208" y="345155"/>
                  </a:lnTo>
                  <a:lnTo>
                    <a:pt x="1045686" y="302879"/>
                  </a:lnTo>
                  <a:lnTo>
                    <a:pt x="1023580" y="262566"/>
                  </a:lnTo>
                  <a:lnTo>
                    <a:pt x="998083" y="224403"/>
                  </a:lnTo>
                  <a:lnTo>
                    <a:pt x="969389" y="188576"/>
                  </a:lnTo>
                  <a:lnTo>
                    <a:pt x="937692" y="155273"/>
                  </a:lnTo>
                  <a:lnTo>
                    <a:pt x="903186" y="124681"/>
                  </a:lnTo>
                  <a:lnTo>
                    <a:pt x="866065" y="96987"/>
                  </a:lnTo>
                  <a:lnTo>
                    <a:pt x="826523" y="72379"/>
                  </a:lnTo>
                  <a:lnTo>
                    <a:pt x="784754" y="51043"/>
                  </a:lnTo>
                  <a:lnTo>
                    <a:pt x="740951" y="33166"/>
                  </a:lnTo>
                  <a:lnTo>
                    <a:pt x="695310" y="18937"/>
                  </a:lnTo>
                  <a:lnTo>
                    <a:pt x="648022" y="8541"/>
                  </a:lnTo>
                  <a:lnTo>
                    <a:pt x="599283" y="2166"/>
                  </a:lnTo>
                  <a:lnTo>
                    <a:pt x="549286" y="0"/>
                  </a:lnTo>
                  <a:close/>
                </a:path>
              </a:pathLst>
            </a:custGeom>
            <a:solidFill>
              <a:srgbClr val="E7F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280455" y="8811633"/>
              <a:ext cx="1099185" cy="1060450"/>
            </a:xfrm>
            <a:custGeom>
              <a:avLst/>
              <a:gdLst/>
              <a:ahLst/>
              <a:cxnLst/>
              <a:rect l="l" t="t" r="r" b="b"/>
              <a:pathLst>
                <a:path w="1099185" h="1060450">
                  <a:moveTo>
                    <a:pt x="0" y="530137"/>
                  </a:moveTo>
                  <a:lnTo>
                    <a:pt x="2244" y="481884"/>
                  </a:lnTo>
                  <a:lnTo>
                    <a:pt x="8849" y="434844"/>
                  </a:lnTo>
                  <a:lnTo>
                    <a:pt x="19620" y="389206"/>
                  </a:lnTo>
                  <a:lnTo>
                    <a:pt x="34364" y="345155"/>
                  </a:lnTo>
                  <a:lnTo>
                    <a:pt x="52886" y="302879"/>
                  </a:lnTo>
                  <a:lnTo>
                    <a:pt x="74992" y="262566"/>
                  </a:lnTo>
                  <a:lnTo>
                    <a:pt x="100490" y="224403"/>
                  </a:lnTo>
                  <a:lnTo>
                    <a:pt x="129184" y="188576"/>
                  </a:lnTo>
                  <a:lnTo>
                    <a:pt x="160880" y="155273"/>
                  </a:lnTo>
                  <a:lnTo>
                    <a:pt x="195386" y="124681"/>
                  </a:lnTo>
                  <a:lnTo>
                    <a:pt x="232507" y="96987"/>
                  </a:lnTo>
                  <a:lnTo>
                    <a:pt x="272049" y="72379"/>
                  </a:lnTo>
                  <a:lnTo>
                    <a:pt x="313818" y="51043"/>
                  </a:lnTo>
                  <a:lnTo>
                    <a:pt x="357621" y="33166"/>
                  </a:lnTo>
                  <a:lnTo>
                    <a:pt x="403263" y="18937"/>
                  </a:lnTo>
                  <a:lnTo>
                    <a:pt x="450550" y="8541"/>
                  </a:lnTo>
                  <a:lnTo>
                    <a:pt x="499289" y="2166"/>
                  </a:lnTo>
                  <a:lnTo>
                    <a:pt x="549286" y="0"/>
                  </a:lnTo>
                  <a:lnTo>
                    <a:pt x="599283" y="2166"/>
                  </a:lnTo>
                  <a:lnTo>
                    <a:pt x="648022" y="8541"/>
                  </a:lnTo>
                  <a:lnTo>
                    <a:pt x="695310" y="18937"/>
                  </a:lnTo>
                  <a:lnTo>
                    <a:pt x="740951" y="33166"/>
                  </a:lnTo>
                  <a:lnTo>
                    <a:pt x="784754" y="51043"/>
                  </a:lnTo>
                  <a:lnTo>
                    <a:pt x="826523" y="72379"/>
                  </a:lnTo>
                  <a:lnTo>
                    <a:pt x="866065" y="96987"/>
                  </a:lnTo>
                  <a:lnTo>
                    <a:pt x="903186" y="124681"/>
                  </a:lnTo>
                  <a:lnTo>
                    <a:pt x="937692" y="155273"/>
                  </a:lnTo>
                  <a:lnTo>
                    <a:pt x="969389" y="188576"/>
                  </a:lnTo>
                  <a:lnTo>
                    <a:pt x="998083" y="224403"/>
                  </a:lnTo>
                  <a:lnTo>
                    <a:pt x="1023580" y="262566"/>
                  </a:lnTo>
                  <a:lnTo>
                    <a:pt x="1045686" y="302879"/>
                  </a:lnTo>
                  <a:lnTo>
                    <a:pt x="1064208" y="345155"/>
                  </a:lnTo>
                  <a:lnTo>
                    <a:pt x="1078952" y="389206"/>
                  </a:lnTo>
                  <a:lnTo>
                    <a:pt x="1089723" y="434844"/>
                  </a:lnTo>
                  <a:lnTo>
                    <a:pt x="1096328" y="481884"/>
                  </a:lnTo>
                  <a:lnTo>
                    <a:pt x="1098573" y="530137"/>
                  </a:lnTo>
                  <a:lnTo>
                    <a:pt x="1096328" y="578391"/>
                  </a:lnTo>
                  <a:lnTo>
                    <a:pt x="1089723" y="625430"/>
                  </a:lnTo>
                  <a:lnTo>
                    <a:pt x="1078952" y="671069"/>
                  </a:lnTo>
                  <a:lnTo>
                    <a:pt x="1064208" y="715120"/>
                  </a:lnTo>
                  <a:lnTo>
                    <a:pt x="1045686" y="757395"/>
                  </a:lnTo>
                  <a:lnTo>
                    <a:pt x="1023580" y="797708"/>
                  </a:lnTo>
                  <a:lnTo>
                    <a:pt x="998083" y="835872"/>
                  </a:lnTo>
                  <a:lnTo>
                    <a:pt x="969389" y="871698"/>
                  </a:lnTo>
                  <a:lnTo>
                    <a:pt x="937692" y="905001"/>
                  </a:lnTo>
                  <a:lnTo>
                    <a:pt x="903186" y="935593"/>
                  </a:lnTo>
                  <a:lnTo>
                    <a:pt x="866065" y="963287"/>
                  </a:lnTo>
                  <a:lnTo>
                    <a:pt x="826523" y="987896"/>
                  </a:lnTo>
                  <a:lnTo>
                    <a:pt x="784754" y="1009232"/>
                  </a:lnTo>
                  <a:lnTo>
                    <a:pt x="740951" y="1027108"/>
                  </a:lnTo>
                  <a:lnTo>
                    <a:pt x="695310" y="1041338"/>
                  </a:lnTo>
                  <a:lnTo>
                    <a:pt x="648022" y="1051734"/>
                  </a:lnTo>
                  <a:lnTo>
                    <a:pt x="599283" y="1058109"/>
                  </a:lnTo>
                  <a:lnTo>
                    <a:pt x="549286" y="1060275"/>
                  </a:lnTo>
                  <a:lnTo>
                    <a:pt x="499289" y="1058109"/>
                  </a:lnTo>
                  <a:lnTo>
                    <a:pt x="450550" y="1051734"/>
                  </a:lnTo>
                  <a:lnTo>
                    <a:pt x="403263" y="1041338"/>
                  </a:lnTo>
                  <a:lnTo>
                    <a:pt x="357621" y="1027108"/>
                  </a:lnTo>
                  <a:lnTo>
                    <a:pt x="313818" y="1009232"/>
                  </a:lnTo>
                  <a:lnTo>
                    <a:pt x="272049" y="987896"/>
                  </a:lnTo>
                  <a:lnTo>
                    <a:pt x="232507" y="963287"/>
                  </a:lnTo>
                  <a:lnTo>
                    <a:pt x="195386" y="935593"/>
                  </a:lnTo>
                  <a:lnTo>
                    <a:pt x="160880" y="905001"/>
                  </a:lnTo>
                  <a:lnTo>
                    <a:pt x="129184" y="871698"/>
                  </a:lnTo>
                  <a:lnTo>
                    <a:pt x="100490" y="835872"/>
                  </a:lnTo>
                  <a:lnTo>
                    <a:pt x="74992" y="797708"/>
                  </a:lnTo>
                  <a:lnTo>
                    <a:pt x="52886" y="757395"/>
                  </a:lnTo>
                  <a:lnTo>
                    <a:pt x="34364" y="715120"/>
                  </a:lnTo>
                  <a:lnTo>
                    <a:pt x="19620" y="671069"/>
                  </a:lnTo>
                  <a:lnTo>
                    <a:pt x="8849" y="625430"/>
                  </a:lnTo>
                  <a:lnTo>
                    <a:pt x="2244" y="578391"/>
                  </a:lnTo>
                  <a:lnTo>
                    <a:pt x="0" y="530137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672650" y="8723248"/>
            <a:ext cx="2879090" cy="11125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SEQUENCIAMENTO</a:t>
            </a:r>
            <a:r>
              <a:rPr dirty="0" u="heavy" sz="155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(NGS)</a:t>
            </a:r>
            <a:endParaRPr sz="1550">
              <a:latin typeface="Arial"/>
              <a:cs typeface="Arial"/>
            </a:endParaRPr>
          </a:p>
          <a:p>
            <a:pPr algn="ctr" marL="48895" marR="5080">
              <a:lnSpc>
                <a:spcPct val="101499"/>
              </a:lnSpc>
              <a:spcBef>
                <a:spcPts val="170"/>
              </a:spcBef>
            </a:pPr>
            <a:r>
              <a:rPr dirty="0" sz="1300" spc="10" b="1">
                <a:latin typeface="Arial"/>
                <a:cs typeface="Arial"/>
              </a:rPr>
              <a:t>Após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a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construção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da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biblioteca </a:t>
            </a:r>
            <a:r>
              <a:rPr dirty="0" sz="1300" spc="10" b="1">
                <a:latin typeface="Arial"/>
                <a:cs typeface="Arial"/>
              </a:rPr>
              <a:t>se </a:t>
            </a:r>
            <a:r>
              <a:rPr dirty="0" sz="1300" spc="-34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inicia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o</a:t>
            </a:r>
            <a:r>
              <a:rPr dirty="0" sz="1300" spc="5" b="1">
                <a:latin typeface="Arial"/>
                <a:cs typeface="Arial"/>
              </a:rPr>
              <a:t> processo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de 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sequenciamento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na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plataforma </a:t>
            </a:r>
            <a:r>
              <a:rPr dirty="0" sz="1300" b="1">
                <a:latin typeface="Arial"/>
                <a:cs typeface="Arial"/>
              </a:rPr>
              <a:t>Ion 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Torrent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49605" y="8838820"/>
            <a:ext cx="4488815" cy="2439670"/>
            <a:chOff x="5249605" y="8838820"/>
            <a:chExt cx="4488815" cy="2439670"/>
          </a:xfrm>
        </p:grpSpPr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8304" y="8838820"/>
              <a:ext cx="919023" cy="102859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49605" y="10056659"/>
              <a:ext cx="3816282" cy="12212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80455" y="10074744"/>
              <a:ext cx="3757295" cy="1162050"/>
            </a:xfrm>
            <a:custGeom>
              <a:avLst/>
              <a:gdLst/>
              <a:ahLst/>
              <a:cxnLst/>
              <a:rect l="l" t="t" r="r" b="b"/>
              <a:pathLst>
                <a:path w="3757295" h="1162050">
                  <a:moveTo>
                    <a:pt x="3756708" y="0"/>
                  </a:moveTo>
                  <a:lnTo>
                    <a:pt x="626118" y="0"/>
                  </a:lnTo>
                  <a:lnTo>
                    <a:pt x="577186" y="1747"/>
                  </a:lnTo>
                  <a:lnTo>
                    <a:pt x="529285" y="6903"/>
                  </a:lnTo>
                  <a:lnTo>
                    <a:pt x="482553" y="15340"/>
                  </a:lnTo>
                  <a:lnTo>
                    <a:pt x="437129" y="26927"/>
                  </a:lnTo>
                  <a:lnTo>
                    <a:pt x="393153" y="41535"/>
                  </a:lnTo>
                  <a:lnTo>
                    <a:pt x="350764" y="59036"/>
                  </a:lnTo>
                  <a:lnTo>
                    <a:pt x="310101" y="79300"/>
                  </a:lnTo>
                  <a:lnTo>
                    <a:pt x="271304" y="102199"/>
                  </a:lnTo>
                  <a:lnTo>
                    <a:pt x="234510" y="127602"/>
                  </a:lnTo>
                  <a:lnTo>
                    <a:pt x="199861" y="155382"/>
                  </a:lnTo>
                  <a:lnTo>
                    <a:pt x="167494" y="185408"/>
                  </a:lnTo>
                  <a:lnTo>
                    <a:pt x="137549" y="217553"/>
                  </a:lnTo>
                  <a:lnTo>
                    <a:pt x="110165" y="251685"/>
                  </a:lnTo>
                  <a:lnTo>
                    <a:pt x="85482" y="287678"/>
                  </a:lnTo>
                  <a:lnTo>
                    <a:pt x="63638" y="325401"/>
                  </a:lnTo>
                  <a:lnTo>
                    <a:pt x="44773" y="364725"/>
                  </a:lnTo>
                  <a:lnTo>
                    <a:pt x="29026" y="405521"/>
                  </a:lnTo>
                  <a:lnTo>
                    <a:pt x="16535" y="447661"/>
                  </a:lnTo>
                  <a:lnTo>
                    <a:pt x="7442" y="491014"/>
                  </a:lnTo>
                  <a:lnTo>
                    <a:pt x="1883" y="535452"/>
                  </a:lnTo>
                  <a:lnTo>
                    <a:pt x="0" y="580846"/>
                  </a:lnTo>
                  <a:lnTo>
                    <a:pt x="1883" y="626240"/>
                  </a:lnTo>
                  <a:lnTo>
                    <a:pt x="7442" y="670678"/>
                  </a:lnTo>
                  <a:lnTo>
                    <a:pt x="16535" y="714032"/>
                  </a:lnTo>
                  <a:lnTo>
                    <a:pt x="29026" y="756171"/>
                  </a:lnTo>
                  <a:lnTo>
                    <a:pt x="44773" y="796967"/>
                  </a:lnTo>
                  <a:lnTo>
                    <a:pt x="63638" y="836291"/>
                  </a:lnTo>
                  <a:lnTo>
                    <a:pt x="85482" y="874014"/>
                  </a:lnTo>
                  <a:lnTo>
                    <a:pt x="110165" y="910007"/>
                  </a:lnTo>
                  <a:lnTo>
                    <a:pt x="137549" y="944140"/>
                  </a:lnTo>
                  <a:lnTo>
                    <a:pt x="167494" y="976284"/>
                  </a:lnTo>
                  <a:lnTo>
                    <a:pt x="199861" y="1006310"/>
                  </a:lnTo>
                  <a:lnTo>
                    <a:pt x="234510" y="1034090"/>
                  </a:lnTo>
                  <a:lnTo>
                    <a:pt x="271304" y="1059494"/>
                  </a:lnTo>
                  <a:lnTo>
                    <a:pt x="310101" y="1082392"/>
                  </a:lnTo>
                  <a:lnTo>
                    <a:pt x="350764" y="1102656"/>
                  </a:lnTo>
                  <a:lnTo>
                    <a:pt x="393153" y="1120157"/>
                  </a:lnTo>
                  <a:lnTo>
                    <a:pt x="437129" y="1134766"/>
                  </a:lnTo>
                  <a:lnTo>
                    <a:pt x="482553" y="1146353"/>
                  </a:lnTo>
                  <a:lnTo>
                    <a:pt x="529285" y="1154789"/>
                  </a:lnTo>
                  <a:lnTo>
                    <a:pt x="577186" y="1159945"/>
                  </a:lnTo>
                  <a:lnTo>
                    <a:pt x="626118" y="1161693"/>
                  </a:lnTo>
                  <a:lnTo>
                    <a:pt x="3756708" y="1161693"/>
                  </a:lnTo>
                  <a:lnTo>
                    <a:pt x="3707777" y="1159945"/>
                  </a:lnTo>
                  <a:lnTo>
                    <a:pt x="3659875" y="1154789"/>
                  </a:lnTo>
                  <a:lnTo>
                    <a:pt x="3613143" y="1146353"/>
                  </a:lnTo>
                  <a:lnTo>
                    <a:pt x="3567720" y="1134766"/>
                  </a:lnTo>
                  <a:lnTo>
                    <a:pt x="3523744" y="1120157"/>
                  </a:lnTo>
                  <a:lnTo>
                    <a:pt x="3481355" y="1102656"/>
                  </a:lnTo>
                  <a:lnTo>
                    <a:pt x="3440692" y="1082392"/>
                  </a:lnTo>
                  <a:lnTo>
                    <a:pt x="3401894" y="1059494"/>
                  </a:lnTo>
                  <a:lnTo>
                    <a:pt x="3365101" y="1034090"/>
                  </a:lnTo>
                  <a:lnTo>
                    <a:pt x="3330451" y="1006310"/>
                  </a:lnTo>
                  <a:lnTo>
                    <a:pt x="3298084" y="976284"/>
                  </a:lnTo>
                  <a:lnTo>
                    <a:pt x="3268139" y="944140"/>
                  </a:lnTo>
                  <a:lnTo>
                    <a:pt x="3240756" y="910007"/>
                  </a:lnTo>
                  <a:lnTo>
                    <a:pt x="3216072" y="874014"/>
                  </a:lnTo>
                  <a:lnTo>
                    <a:pt x="3194228" y="836291"/>
                  </a:lnTo>
                  <a:lnTo>
                    <a:pt x="3175363" y="796967"/>
                  </a:lnTo>
                  <a:lnTo>
                    <a:pt x="3159616" y="756171"/>
                  </a:lnTo>
                  <a:lnTo>
                    <a:pt x="3147126" y="714032"/>
                  </a:lnTo>
                  <a:lnTo>
                    <a:pt x="3138032" y="670678"/>
                  </a:lnTo>
                  <a:lnTo>
                    <a:pt x="3132474" y="626240"/>
                  </a:lnTo>
                  <a:lnTo>
                    <a:pt x="3130590" y="580846"/>
                  </a:lnTo>
                  <a:lnTo>
                    <a:pt x="3132474" y="535452"/>
                  </a:lnTo>
                  <a:lnTo>
                    <a:pt x="3138032" y="491014"/>
                  </a:lnTo>
                  <a:lnTo>
                    <a:pt x="3147126" y="447661"/>
                  </a:lnTo>
                  <a:lnTo>
                    <a:pt x="3159616" y="405521"/>
                  </a:lnTo>
                  <a:lnTo>
                    <a:pt x="3175363" y="364725"/>
                  </a:lnTo>
                  <a:lnTo>
                    <a:pt x="3194228" y="325401"/>
                  </a:lnTo>
                  <a:lnTo>
                    <a:pt x="3216072" y="287678"/>
                  </a:lnTo>
                  <a:lnTo>
                    <a:pt x="3240756" y="251685"/>
                  </a:lnTo>
                  <a:lnTo>
                    <a:pt x="3268139" y="217553"/>
                  </a:lnTo>
                  <a:lnTo>
                    <a:pt x="3298084" y="185408"/>
                  </a:lnTo>
                  <a:lnTo>
                    <a:pt x="3330451" y="155382"/>
                  </a:lnTo>
                  <a:lnTo>
                    <a:pt x="3365101" y="127602"/>
                  </a:lnTo>
                  <a:lnTo>
                    <a:pt x="3401894" y="102199"/>
                  </a:lnTo>
                  <a:lnTo>
                    <a:pt x="3440692" y="79300"/>
                  </a:lnTo>
                  <a:lnTo>
                    <a:pt x="3481355" y="59036"/>
                  </a:lnTo>
                  <a:lnTo>
                    <a:pt x="3523744" y="41535"/>
                  </a:lnTo>
                  <a:lnTo>
                    <a:pt x="3567720" y="26927"/>
                  </a:lnTo>
                  <a:lnTo>
                    <a:pt x="3613143" y="15340"/>
                  </a:lnTo>
                  <a:lnTo>
                    <a:pt x="3659875" y="6903"/>
                  </a:lnTo>
                  <a:lnTo>
                    <a:pt x="3707777" y="1747"/>
                  </a:lnTo>
                  <a:lnTo>
                    <a:pt x="3756708" y="0"/>
                  </a:lnTo>
                  <a:close/>
                </a:path>
              </a:pathLst>
            </a:custGeom>
            <a:solidFill>
              <a:srgbClr val="F57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280455" y="10074744"/>
              <a:ext cx="3757295" cy="1162050"/>
            </a:xfrm>
            <a:custGeom>
              <a:avLst/>
              <a:gdLst/>
              <a:ahLst/>
              <a:cxnLst/>
              <a:rect l="l" t="t" r="r" b="b"/>
              <a:pathLst>
                <a:path w="3757295" h="1162050">
                  <a:moveTo>
                    <a:pt x="626118" y="0"/>
                  </a:moveTo>
                  <a:lnTo>
                    <a:pt x="3756708" y="0"/>
                  </a:lnTo>
                  <a:lnTo>
                    <a:pt x="3707777" y="1747"/>
                  </a:lnTo>
                  <a:lnTo>
                    <a:pt x="3659875" y="6903"/>
                  </a:lnTo>
                  <a:lnTo>
                    <a:pt x="3613143" y="15340"/>
                  </a:lnTo>
                  <a:lnTo>
                    <a:pt x="3567720" y="26927"/>
                  </a:lnTo>
                  <a:lnTo>
                    <a:pt x="3523744" y="41535"/>
                  </a:lnTo>
                  <a:lnTo>
                    <a:pt x="3481355" y="59036"/>
                  </a:lnTo>
                  <a:lnTo>
                    <a:pt x="3440692" y="79300"/>
                  </a:lnTo>
                  <a:lnTo>
                    <a:pt x="3401894" y="102199"/>
                  </a:lnTo>
                  <a:lnTo>
                    <a:pt x="3365101" y="127602"/>
                  </a:lnTo>
                  <a:lnTo>
                    <a:pt x="3330451" y="155382"/>
                  </a:lnTo>
                  <a:lnTo>
                    <a:pt x="3298084" y="185408"/>
                  </a:lnTo>
                  <a:lnTo>
                    <a:pt x="3268139" y="217553"/>
                  </a:lnTo>
                  <a:lnTo>
                    <a:pt x="3240756" y="251685"/>
                  </a:lnTo>
                  <a:lnTo>
                    <a:pt x="3216072" y="287678"/>
                  </a:lnTo>
                  <a:lnTo>
                    <a:pt x="3194228" y="325401"/>
                  </a:lnTo>
                  <a:lnTo>
                    <a:pt x="3175363" y="364725"/>
                  </a:lnTo>
                  <a:lnTo>
                    <a:pt x="3159616" y="405521"/>
                  </a:lnTo>
                  <a:lnTo>
                    <a:pt x="3147126" y="447661"/>
                  </a:lnTo>
                  <a:lnTo>
                    <a:pt x="3138032" y="491014"/>
                  </a:lnTo>
                  <a:lnTo>
                    <a:pt x="3132474" y="535452"/>
                  </a:lnTo>
                  <a:lnTo>
                    <a:pt x="3130590" y="580846"/>
                  </a:lnTo>
                  <a:lnTo>
                    <a:pt x="3132474" y="626240"/>
                  </a:lnTo>
                  <a:lnTo>
                    <a:pt x="3138032" y="670678"/>
                  </a:lnTo>
                  <a:lnTo>
                    <a:pt x="3147126" y="714032"/>
                  </a:lnTo>
                  <a:lnTo>
                    <a:pt x="3159616" y="756171"/>
                  </a:lnTo>
                  <a:lnTo>
                    <a:pt x="3175363" y="796967"/>
                  </a:lnTo>
                  <a:lnTo>
                    <a:pt x="3194228" y="836291"/>
                  </a:lnTo>
                  <a:lnTo>
                    <a:pt x="3216072" y="874014"/>
                  </a:lnTo>
                  <a:lnTo>
                    <a:pt x="3240756" y="910007"/>
                  </a:lnTo>
                  <a:lnTo>
                    <a:pt x="3268139" y="944140"/>
                  </a:lnTo>
                  <a:lnTo>
                    <a:pt x="3298084" y="976284"/>
                  </a:lnTo>
                  <a:lnTo>
                    <a:pt x="3330451" y="1006310"/>
                  </a:lnTo>
                  <a:lnTo>
                    <a:pt x="3365101" y="1034090"/>
                  </a:lnTo>
                  <a:lnTo>
                    <a:pt x="3401894" y="1059494"/>
                  </a:lnTo>
                  <a:lnTo>
                    <a:pt x="3440692" y="1082392"/>
                  </a:lnTo>
                  <a:lnTo>
                    <a:pt x="3481355" y="1102656"/>
                  </a:lnTo>
                  <a:lnTo>
                    <a:pt x="3523744" y="1120157"/>
                  </a:lnTo>
                  <a:lnTo>
                    <a:pt x="3567720" y="1134766"/>
                  </a:lnTo>
                  <a:lnTo>
                    <a:pt x="3613143" y="1146353"/>
                  </a:lnTo>
                  <a:lnTo>
                    <a:pt x="3659875" y="1154789"/>
                  </a:lnTo>
                  <a:lnTo>
                    <a:pt x="3707777" y="1159945"/>
                  </a:lnTo>
                  <a:lnTo>
                    <a:pt x="3756708" y="1161693"/>
                  </a:lnTo>
                  <a:lnTo>
                    <a:pt x="626118" y="1161693"/>
                  </a:lnTo>
                  <a:lnTo>
                    <a:pt x="577186" y="1159945"/>
                  </a:lnTo>
                  <a:lnTo>
                    <a:pt x="529285" y="1154789"/>
                  </a:lnTo>
                  <a:lnTo>
                    <a:pt x="482553" y="1146353"/>
                  </a:lnTo>
                  <a:lnTo>
                    <a:pt x="437129" y="1134766"/>
                  </a:lnTo>
                  <a:lnTo>
                    <a:pt x="393153" y="1120157"/>
                  </a:lnTo>
                  <a:lnTo>
                    <a:pt x="350764" y="1102656"/>
                  </a:lnTo>
                  <a:lnTo>
                    <a:pt x="310101" y="1082392"/>
                  </a:lnTo>
                  <a:lnTo>
                    <a:pt x="271304" y="1059494"/>
                  </a:lnTo>
                  <a:lnTo>
                    <a:pt x="234510" y="1034090"/>
                  </a:lnTo>
                  <a:lnTo>
                    <a:pt x="199861" y="1006310"/>
                  </a:lnTo>
                  <a:lnTo>
                    <a:pt x="167494" y="976284"/>
                  </a:lnTo>
                  <a:lnTo>
                    <a:pt x="137549" y="944140"/>
                  </a:lnTo>
                  <a:lnTo>
                    <a:pt x="110165" y="910007"/>
                  </a:lnTo>
                  <a:lnTo>
                    <a:pt x="85482" y="874014"/>
                  </a:lnTo>
                  <a:lnTo>
                    <a:pt x="63638" y="836291"/>
                  </a:lnTo>
                  <a:lnTo>
                    <a:pt x="44773" y="796967"/>
                  </a:lnTo>
                  <a:lnTo>
                    <a:pt x="29026" y="756171"/>
                  </a:lnTo>
                  <a:lnTo>
                    <a:pt x="16535" y="714032"/>
                  </a:lnTo>
                  <a:lnTo>
                    <a:pt x="7442" y="670678"/>
                  </a:lnTo>
                  <a:lnTo>
                    <a:pt x="1883" y="626240"/>
                  </a:lnTo>
                  <a:lnTo>
                    <a:pt x="0" y="580846"/>
                  </a:lnTo>
                  <a:lnTo>
                    <a:pt x="1883" y="535452"/>
                  </a:lnTo>
                  <a:lnTo>
                    <a:pt x="7442" y="491014"/>
                  </a:lnTo>
                  <a:lnTo>
                    <a:pt x="16535" y="447661"/>
                  </a:lnTo>
                  <a:lnTo>
                    <a:pt x="29026" y="405521"/>
                  </a:lnTo>
                  <a:lnTo>
                    <a:pt x="44773" y="364725"/>
                  </a:lnTo>
                  <a:lnTo>
                    <a:pt x="63638" y="325401"/>
                  </a:lnTo>
                  <a:lnTo>
                    <a:pt x="85482" y="287678"/>
                  </a:lnTo>
                  <a:lnTo>
                    <a:pt x="110165" y="251685"/>
                  </a:lnTo>
                  <a:lnTo>
                    <a:pt x="137549" y="217553"/>
                  </a:lnTo>
                  <a:lnTo>
                    <a:pt x="167494" y="185408"/>
                  </a:lnTo>
                  <a:lnTo>
                    <a:pt x="199861" y="155382"/>
                  </a:lnTo>
                  <a:lnTo>
                    <a:pt x="234510" y="127602"/>
                  </a:lnTo>
                  <a:lnTo>
                    <a:pt x="271304" y="102199"/>
                  </a:lnTo>
                  <a:lnTo>
                    <a:pt x="310101" y="79300"/>
                  </a:lnTo>
                  <a:lnTo>
                    <a:pt x="350764" y="59036"/>
                  </a:lnTo>
                  <a:lnTo>
                    <a:pt x="393153" y="41535"/>
                  </a:lnTo>
                  <a:lnTo>
                    <a:pt x="437129" y="26927"/>
                  </a:lnTo>
                  <a:lnTo>
                    <a:pt x="482553" y="15340"/>
                  </a:lnTo>
                  <a:lnTo>
                    <a:pt x="529285" y="6903"/>
                  </a:lnTo>
                  <a:lnTo>
                    <a:pt x="577186" y="1747"/>
                  </a:lnTo>
                  <a:lnTo>
                    <a:pt x="626118" y="0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79366" y="10075808"/>
              <a:ext cx="1158856" cy="111984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610217" y="10119424"/>
              <a:ext cx="1099820" cy="1060450"/>
            </a:xfrm>
            <a:custGeom>
              <a:avLst/>
              <a:gdLst/>
              <a:ahLst/>
              <a:cxnLst/>
              <a:rect l="l" t="t" r="r" b="b"/>
              <a:pathLst>
                <a:path w="1099820" h="1060450">
                  <a:moveTo>
                    <a:pt x="549641" y="0"/>
                  </a:moveTo>
                  <a:lnTo>
                    <a:pt x="499614" y="2166"/>
                  </a:lnTo>
                  <a:lnTo>
                    <a:pt x="450846" y="8541"/>
                  </a:lnTo>
                  <a:lnTo>
                    <a:pt x="403529" y="18937"/>
                  </a:lnTo>
                  <a:lnTo>
                    <a:pt x="357859" y="33166"/>
                  </a:lnTo>
                  <a:lnTo>
                    <a:pt x="314029" y="51043"/>
                  </a:lnTo>
                  <a:lnTo>
                    <a:pt x="272233" y="72379"/>
                  </a:lnTo>
                  <a:lnTo>
                    <a:pt x="232665" y="96987"/>
                  </a:lnTo>
                  <a:lnTo>
                    <a:pt x="195520" y="124681"/>
                  </a:lnTo>
                  <a:lnTo>
                    <a:pt x="160991" y="155273"/>
                  </a:lnTo>
                  <a:lnTo>
                    <a:pt x="129273" y="188576"/>
                  </a:lnTo>
                  <a:lnTo>
                    <a:pt x="100560" y="224403"/>
                  </a:lnTo>
                  <a:lnTo>
                    <a:pt x="75045" y="262566"/>
                  </a:lnTo>
                  <a:lnTo>
                    <a:pt x="52923" y="302879"/>
                  </a:lnTo>
                  <a:lnTo>
                    <a:pt x="34388" y="345155"/>
                  </a:lnTo>
                  <a:lnTo>
                    <a:pt x="19634" y="389206"/>
                  </a:lnTo>
                  <a:lnTo>
                    <a:pt x="8855" y="434844"/>
                  </a:lnTo>
                  <a:lnTo>
                    <a:pt x="2246" y="481884"/>
                  </a:lnTo>
                  <a:lnTo>
                    <a:pt x="0" y="530137"/>
                  </a:lnTo>
                  <a:lnTo>
                    <a:pt x="2246" y="578391"/>
                  </a:lnTo>
                  <a:lnTo>
                    <a:pt x="8855" y="625430"/>
                  </a:lnTo>
                  <a:lnTo>
                    <a:pt x="19634" y="671069"/>
                  </a:lnTo>
                  <a:lnTo>
                    <a:pt x="34388" y="715120"/>
                  </a:lnTo>
                  <a:lnTo>
                    <a:pt x="52923" y="757395"/>
                  </a:lnTo>
                  <a:lnTo>
                    <a:pt x="75045" y="797708"/>
                  </a:lnTo>
                  <a:lnTo>
                    <a:pt x="100560" y="835872"/>
                  </a:lnTo>
                  <a:lnTo>
                    <a:pt x="129273" y="871698"/>
                  </a:lnTo>
                  <a:lnTo>
                    <a:pt x="160991" y="905001"/>
                  </a:lnTo>
                  <a:lnTo>
                    <a:pt x="195520" y="935593"/>
                  </a:lnTo>
                  <a:lnTo>
                    <a:pt x="232665" y="963287"/>
                  </a:lnTo>
                  <a:lnTo>
                    <a:pt x="272233" y="987896"/>
                  </a:lnTo>
                  <a:lnTo>
                    <a:pt x="314029" y="1009232"/>
                  </a:lnTo>
                  <a:lnTo>
                    <a:pt x="357859" y="1027108"/>
                  </a:lnTo>
                  <a:lnTo>
                    <a:pt x="403529" y="1041338"/>
                  </a:lnTo>
                  <a:lnTo>
                    <a:pt x="450846" y="1051734"/>
                  </a:lnTo>
                  <a:lnTo>
                    <a:pt x="499614" y="1058109"/>
                  </a:lnTo>
                  <a:lnTo>
                    <a:pt x="549641" y="1060275"/>
                  </a:lnTo>
                  <a:lnTo>
                    <a:pt x="599667" y="1058109"/>
                  </a:lnTo>
                  <a:lnTo>
                    <a:pt x="648435" y="1051734"/>
                  </a:lnTo>
                  <a:lnTo>
                    <a:pt x="695752" y="1041338"/>
                  </a:lnTo>
                  <a:lnTo>
                    <a:pt x="741422" y="1027108"/>
                  </a:lnTo>
                  <a:lnTo>
                    <a:pt x="785253" y="1009232"/>
                  </a:lnTo>
                  <a:lnTo>
                    <a:pt x="827049" y="987896"/>
                  </a:lnTo>
                  <a:lnTo>
                    <a:pt x="866616" y="963287"/>
                  </a:lnTo>
                  <a:lnTo>
                    <a:pt x="903761" y="935593"/>
                  </a:lnTo>
                  <a:lnTo>
                    <a:pt x="938290" y="905001"/>
                  </a:lnTo>
                  <a:lnTo>
                    <a:pt x="970008" y="871698"/>
                  </a:lnTo>
                  <a:lnTo>
                    <a:pt x="998722" y="835872"/>
                  </a:lnTo>
                  <a:lnTo>
                    <a:pt x="1024236" y="797708"/>
                  </a:lnTo>
                  <a:lnTo>
                    <a:pt x="1046358" y="757395"/>
                  </a:lnTo>
                  <a:lnTo>
                    <a:pt x="1064893" y="715120"/>
                  </a:lnTo>
                  <a:lnTo>
                    <a:pt x="1079647" y="671069"/>
                  </a:lnTo>
                  <a:lnTo>
                    <a:pt x="1090426" y="625430"/>
                  </a:lnTo>
                  <a:lnTo>
                    <a:pt x="1097035" y="578391"/>
                  </a:lnTo>
                  <a:lnTo>
                    <a:pt x="1099282" y="530137"/>
                  </a:lnTo>
                  <a:lnTo>
                    <a:pt x="1097035" y="481884"/>
                  </a:lnTo>
                  <a:lnTo>
                    <a:pt x="1090426" y="434844"/>
                  </a:lnTo>
                  <a:lnTo>
                    <a:pt x="1079647" y="389206"/>
                  </a:lnTo>
                  <a:lnTo>
                    <a:pt x="1064893" y="345155"/>
                  </a:lnTo>
                  <a:lnTo>
                    <a:pt x="1046358" y="302879"/>
                  </a:lnTo>
                  <a:lnTo>
                    <a:pt x="1024236" y="262566"/>
                  </a:lnTo>
                  <a:lnTo>
                    <a:pt x="998722" y="224403"/>
                  </a:lnTo>
                  <a:lnTo>
                    <a:pt x="970008" y="188576"/>
                  </a:lnTo>
                  <a:lnTo>
                    <a:pt x="938290" y="155273"/>
                  </a:lnTo>
                  <a:lnTo>
                    <a:pt x="903761" y="124681"/>
                  </a:lnTo>
                  <a:lnTo>
                    <a:pt x="866616" y="96987"/>
                  </a:lnTo>
                  <a:lnTo>
                    <a:pt x="827049" y="72379"/>
                  </a:lnTo>
                  <a:lnTo>
                    <a:pt x="785253" y="51043"/>
                  </a:lnTo>
                  <a:lnTo>
                    <a:pt x="741422" y="33166"/>
                  </a:lnTo>
                  <a:lnTo>
                    <a:pt x="695752" y="18937"/>
                  </a:lnTo>
                  <a:lnTo>
                    <a:pt x="648435" y="8541"/>
                  </a:lnTo>
                  <a:lnTo>
                    <a:pt x="599667" y="2166"/>
                  </a:lnTo>
                  <a:lnTo>
                    <a:pt x="549641" y="0"/>
                  </a:lnTo>
                  <a:close/>
                </a:path>
              </a:pathLst>
            </a:custGeom>
            <a:solidFill>
              <a:srgbClr val="F57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10217" y="10119424"/>
              <a:ext cx="1099820" cy="1060450"/>
            </a:xfrm>
            <a:custGeom>
              <a:avLst/>
              <a:gdLst/>
              <a:ahLst/>
              <a:cxnLst/>
              <a:rect l="l" t="t" r="r" b="b"/>
              <a:pathLst>
                <a:path w="1099820" h="1060450">
                  <a:moveTo>
                    <a:pt x="1099282" y="530137"/>
                  </a:moveTo>
                  <a:lnTo>
                    <a:pt x="1097035" y="578391"/>
                  </a:lnTo>
                  <a:lnTo>
                    <a:pt x="1090426" y="625430"/>
                  </a:lnTo>
                  <a:lnTo>
                    <a:pt x="1079647" y="671069"/>
                  </a:lnTo>
                  <a:lnTo>
                    <a:pt x="1064893" y="715120"/>
                  </a:lnTo>
                  <a:lnTo>
                    <a:pt x="1046358" y="757395"/>
                  </a:lnTo>
                  <a:lnTo>
                    <a:pt x="1024236" y="797708"/>
                  </a:lnTo>
                  <a:lnTo>
                    <a:pt x="998722" y="835872"/>
                  </a:lnTo>
                  <a:lnTo>
                    <a:pt x="970008" y="871698"/>
                  </a:lnTo>
                  <a:lnTo>
                    <a:pt x="938290" y="905001"/>
                  </a:lnTo>
                  <a:lnTo>
                    <a:pt x="903761" y="935593"/>
                  </a:lnTo>
                  <a:lnTo>
                    <a:pt x="866616" y="963287"/>
                  </a:lnTo>
                  <a:lnTo>
                    <a:pt x="827049" y="987896"/>
                  </a:lnTo>
                  <a:lnTo>
                    <a:pt x="785253" y="1009232"/>
                  </a:lnTo>
                  <a:lnTo>
                    <a:pt x="741422" y="1027108"/>
                  </a:lnTo>
                  <a:lnTo>
                    <a:pt x="695752" y="1041338"/>
                  </a:lnTo>
                  <a:lnTo>
                    <a:pt x="648435" y="1051734"/>
                  </a:lnTo>
                  <a:lnTo>
                    <a:pt x="599667" y="1058109"/>
                  </a:lnTo>
                  <a:lnTo>
                    <a:pt x="549641" y="1060275"/>
                  </a:lnTo>
                  <a:lnTo>
                    <a:pt x="499614" y="1058109"/>
                  </a:lnTo>
                  <a:lnTo>
                    <a:pt x="450846" y="1051734"/>
                  </a:lnTo>
                  <a:lnTo>
                    <a:pt x="403529" y="1041338"/>
                  </a:lnTo>
                  <a:lnTo>
                    <a:pt x="357859" y="1027108"/>
                  </a:lnTo>
                  <a:lnTo>
                    <a:pt x="314029" y="1009232"/>
                  </a:lnTo>
                  <a:lnTo>
                    <a:pt x="272233" y="987896"/>
                  </a:lnTo>
                  <a:lnTo>
                    <a:pt x="232665" y="963287"/>
                  </a:lnTo>
                  <a:lnTo>
                    <a:pt x="195520" y="935593"/>
                  </a:lnTo>
                  <a:lnTo>
                    <a:pt x="160991" y="905001"/>
                  </a:lnTo>
                  <a:lnTo>
                    <a:pt x="129273" y="871698"/>
                  </a:lnTo>
                  <a:lnTo>
                    <a:pt x="100560" y="835872"/>
                  </a:lnTo>
                  <a:lnTo>
                    <a:pt x="75045" y="797708"/>
                  </a:lnTo>
                  <a:lnTo>
                    <a:pt x="52923" y="757395"/>
                  </a:lnTo>
                  <a:lnTo>
                    <a:pt x="34388" y="715120"/>
                  </a:lnTo>
                  <a:lnTo>
                    <a:pt x="19634" y="671069"/>
                  </a:lnTo>
                  <a:lnTo>
                    <a:pt x="8855" y="625430"/>
                  </a:lnTo>
                  <a:lnTo>
                    <a:pt x="2246" y="578391"/>
                  </a:lnTo>
                  <a:lnTo>
                    <a:pt x="0" y="530137"/>
                  </a:lnTo>
                  <a:lnTo>
                    <a:pt x="2246" y="481884"/>
                  </a:lnTo>
                  <a:lnTo>
                    <a:pt x="8855" y="434844"/>
                  </a:lnTo>
                  <a:lnTo>
                    <a:pt x="19634" y="389206"/>
                  </a:lnTo>
                  <a:lnTo>
                    <a:pt x="34388" y="345155"/>
                  </a:lnTo>
                  <a:lnTo>
                    <a:pt x="52923" y="302879"/>
                  </a:lnTo>
                  <a:lnTo>
                    <a:pt x="75045" y="262566"/>
                  </a:lnTo>
                  <a:lnTo>
                    <a:pt x="100560" y="224403"/>
                  </a:lnTo>
                  <a:lnTo>
                    <a:pt x="129273" y="188576"/>
                  </a:lnTo>
                  <a:lnTo>
                    <a:pt x="160991" y="155273"/>
                  </a:lnTo>
                  <a:lnTo>
                    <a:pt x="195520" y="124681"/>
                  </a:lnTo>
                  <a:lnTo>
                    <a:pt x="232665" y="96987"/>
                  </a:lnTo>
                  <a:lnTo>
                    <a:pt x="272233" y="72379"/>
                  </a:lnTo>
                  <a:lnTo>
                    <a:pt x="314029" y="51043"/>
                  </a:lnTo>
                  <a:lnTo>
                    <a:pt x="357859" y="33166"/>
                  </a:lnTo>
                  <a:lnTo>
                    <a:pt x="403529" y="18937"/>
                  </a:lnTo>
                  <a:lnTo>
                    <a:pt x="450846" y="8541"/>
                  </a:lnTo>
                  <a:lnTo>
                    <a:pt x="499614" y="2166"/>
                  </a:lnTo>
                  <a:lnTo>
                    <a:pt x="549641" y="0"/>
                  </a:lnTo>
                  <a:lnTo>
                    <a:pt x="599667" y="2166"/>
                  </a:lnTo>
                  <a:lnTo>
                    <a:pt x="648435" y="8541"/>
                  </a:lnTo>
                  <a:lnTo>
                    <a:pt x="695752" y="18937"/>
                  </a:lnTo>
                  <a:lnTo>
                    <a:pt x="741422" y="33166"/>
                  </a:lnTo>
                  <a:lnTo>
                    <a:pt x="785253" y="51043"/>
                  </a:lnTo>
                  <a:lnTo>
                    <a:pt x="827049" y="72379"/>
                  </a:lnTo>
                  <a:lnTo>
                    <a:pt x="866616" y="96987"/>
                  </a:lnTo>
                  <a:lnTo>
                    <a:pt x="903761" y="124681"/>
                  </a:lnTo>
                  <a:lnTo>
                    <a:pt x="938290" y="155273"/>
                  </a:lnTo>
                  <a:lnTo>
                    <a:pt x="970008" y="188576"/>
                  </a:lnTo>
                  <a:lnTo>
                    <a:pt x="998722" y="224403"/>
                  </a:lnTo>
                  <a:lnTo>
                    <a:pt x="1024236" y="262566"/>
                  </a:lnTo>
                  <a:lnTo>
                    <a:pt x="1046358" y="302879"/>
                  </a:lnTo>
                  <a:lnTo>
                    <a:pt x="1064893" y="345155"/>
                  </a:lnTo>
                  <a:lnTo>
                    <a:pt x="1079647" y="389206"/>
                  </a:lnTo>
                  <a:lnTo>
                    <a:pt x="1090426" y="434844"/>
                  </a:lnTo>
                  <a:lnTo>
                    <a:pt x="1097035" y="481884"/>
                  </a:lnTo>
                  <a:lnTo>
                    <a:pt x="1099282" y="530137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476619" y="10023348"/>
            <a:ext cx="2846705" cy="9702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540"/>
              </a:spcBef>
            </a:pP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BUSCA</a:t>
            </a:r>
            <a:r>
              <a:rPr dirty="0" u="heavy" sz="1550" spc="-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</a:t>
            </a:r>
            <a:r>
              <a:rPr dirty="0" u="heavy" sz="155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VÍRUS</a:t>
            </a:r>
            <a:endParaRPr sz="1550">
              <a:latin typeface="Arial"/>
              <a:cs typeface="Arial"/>
            </a:endParaRPr>
          </a:p>
          <a:p>
            <a:pPr algn="ctr" marL="12700" marR="5080">
              <a:lnSpc>
                <a:spcPct val="101499"/>
              </a:lnSpc>
              <a:spcBef>
                <a:spcPts val="380"/>
              </a:spcBef>
            </a:pPr>
            <a:r>
              <a:rPr dirty="0" sz="1300" b="1">
                <a:latin typeface="Arial"/>
                <a:cs typeface="Arial"/>
              </a:rPr>
              <a:t>Varredura </a:t>
            </a:r>
            <a:r>
              <a:rPr dirty="0" sz="1300" spc="5" b="1">
                <a:latin typeface="Arial"/>
                <a:cs typeface="Arial"/>
              </a:rPr>
              <a:t>nos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arquivos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produzidos </a:t>
            </a:r>
            <a:r>
              <a:rPr dirty="0" sz="1300" spc="-34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pelo software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VIRTUS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(viral 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transcript usage sensor)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e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5" b="1">
                <a:latin typeface="Arial"/>
                <a:cs typeface="Arial"/>
              </a:rPr>
              <a:t>Virtus2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668018" y="6688601"/>
            <a:ext cx="6002655" cy="4467860"/>
            <a:chOff x="8668018" y="6688601"/>
            <a:chExt cx="6002655" cy="4467860"/>
          </a:xfrm>
        </p:grpSpPr>
        <p:pic>
          <p:nvPicPr>
            <p:cNvPr id="90" name="object 9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8018" y="10207013"/>
              <a:ext cx="948928" cy="94892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43183" y="6688601"/>
              <a:ext cx="4526915" cy="419145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10143183" y="6688601"/>
            <a:ext cx="4526915" cy="419734"/>
          </a:xfrm>
          <a:prstGeom prst="rect">
            <a:avLst/>
          </a:prstGeom>
          <a:ln w="4255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450"/>
              </a:spcBef>
            </a:pPr>
            <a:r>
              <a:rPr dirty="0" sz="1900" spc="-5" b="1">
                <a:latin typeface="Arial"/>
                <a:cs typeface="Arial"/>
              </a:rPr>
              <a:t>DISCUSSÃO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DOS</a:t>
            </a:r>
            <a:r>
              <a:rPr dirty="0" sz="1900" spc="-30" b="1">
                <a:latin typeface="Arial"/>
                <a:cs typeface="Arial"/>
              </a:rPr>
              <a:t> </a:t>
            </a:r>
            <a:r>
              <a:rPr dirty="0" sz="1900" spc="-35" b="1">
                <a:latin typeface="Arial"/>
                <a:cs typeface="Arial"/>
              </a:rPr>
              <a:t>RESULTADOS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192481" y="7168685"/>
            <a:ext cx="4373245" cy="413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425450">
              <a:lnSpc>
                <a:spcPct val="102200"/>
              </a:lnSpc>
              <a:spcBef>
                <a:spcPts val="95"/>
              </a:spcBef>
            </a:pP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família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Herpesviridae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(</a:t>
            </a:r>
            <a:r>
              <a:rPr dirty="0" sz="1550" spc="10" i="1">
                <a:latin typeface="Arial"/>
                <a:cs typeface="Arial"/>
              </a:rPr>
              <a:t>vírus</a:t>
            </a:r>
            <a:r>
              <a:rPr dirty="0" sz="1550" spc="15" i="1">
                <a:latin typeface="Arial"/>
                <a:cs typeface="Arial"/>
              </a:rPr>
              <a:t> DNA</a:t>
            </a:r>
            <a:r>
              <a:rPr dirty="0" sz="1550" spc="15">
                <a:latin typeface="Arial MT"/>
                <a:cs typeface="Arial MT"/>
              </a:rPr>
              <a:t>)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tem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sido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associada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à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infecções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em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uma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ampla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gama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2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espécies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animais</a:t>
            </a:r>
            <a:r>
              <a:rPr dirty="0" sz="1550" spc="25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em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humanos</a:t>
            </a:r>
            <a:r>
              <a:rPr dirty="0" sz="1550" spc="25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(Carter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et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</a:t>
            </a:r>
            <a:r>
              <a:rPr dirty="0" sz="1550" spc="10">
                <a:latin typeface="Arial MT"/>
                <a:cs typeface="Arial MT"/>
              </a:rPr>
              <a:t>.</a:t>
            </a:r>
            <a:r>
              <a:rPr dirty="0" sz="1550" spc="15">
                <a:latin typeface="Arial MT"/>
                <a:cs typeface="Arial MT"/>
              </a:rPr>
              <a:t> 2006;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Sehrawat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 i="1">
                <a:latin typeface="Arial"/>
                <a:cs typeface="Arial"/>
              </a:rPr>
              <a:t>et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</a:t>
            </a:r>
            <a:r>
              <a:rPr dirty="0" sz="1550" spc="10">
                <a:latin typeface="Arial MT"/>
                <a:cs typeface="Arial MT"/>
              </a:rPr>
              <a:t>.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2018).  </a:t>
            </a:r>
            <a:r>
              <a:rPr dirty="0" sz="1550" spc="15">
                <a:latin typeface="Arial MT"/>
                <a:cs typeface="Arial MT"/>
              </a:rPr>
              <a:t>Estudos  de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vírus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aviários</a:t>
            </a:r>
            <a:r>
              <a:rPr dirty="0" sz="1550" spc="15">
                <a:latin typeface="Arial MT"/>
                <a:cs typeface="Arial MT"/>
              </a:rPr>
              <a:t> são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consideravelmente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importantes para a saúde </a:t>
            </a:r>
            <a:r>
              <a:rPr dirty="0" sz="1550" spc="10">
                <a:latin typeface="Arial MT"/>
                <a:cs typeface="Arial MT"/>
              </a:rPr>
              <a:t>pública, </a:t>
            </a:r>
            <a:r>
              <a:rPr dirty="0" sz="1550" spc="5">
                <a:latin typeface="Arial MT"/>
                <a:cs typeface="Arial MT"/>
              </a:rPr>
              <a:t>já </a:t>
            </a:r>
            <a:r>
              <a:rPr dirty="0" sz="1550" spc="15">
                <a:latin typeface="Arial MT"/>
                <a:cs typeface="Arial MT"/>
              </a:rPr>
              <a:t>que </a:t>
            </a:r>
            <a:r>
              <a:rPr dirty="0" sz="1550" spc="10">
                <a:latin typeface="Arial MT"/>
                <a:cs typeface="Arial MT"/>
              </a:rPr>
              <a:t>esses </a:t>
            </a:r>
            <a:r>
              <a:rPr dirty="0" sz="1550" spc="15">
                <a:latin typeface="Arial MT"/>
                <a:cs typeface="Arial MT"/>
              </a:rPr>
              <a:t> vírus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possuem</a:t>
            </a:r>
            <a:r>
              <a:rPr dirty="0" sz="1550" spc="20">
                <a:latin typeface="Arial MT"/>
                <a:cs typeface="Arial MT"/>
              </a:rPr>
              <a:t> como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principal</a:t>
            </a:r>
            <a:r>
              <a:rPr dirty="0" sz="1550" spc="15">
                <a:latin typeface="Arial MT"/>
                <a:cs typeface="Arial MT"/>
              </a:rPr>
              <a:t> hospedeiro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as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aves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corte,</a:t>
            </a:r>
            <a:r>
              <a:rPr dirty="0" sz="1550" spc="15">
                <a:latin typeface="Arial MT"/>
                <a:cs typeface="Arial MT"/>
              </a:rPr>
              <a:t> 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que</a:t>
            </a:r>
            <a:r>
              <a:rPr dirty="0" sz="1550" spc="20">
                <a:latin typeface="Arial MT"/>
                <a:cs typeface="Arial MT"/>
              </a:rPr>
              <a:t> em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tese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está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sujeito</a:t>
            </a:r>
            <a:r>
              <a:rPr dirty="0" sz="1550" spc="15">
                <a:latin typeface="Arial MT"/>
                <a:cs typeface="Arial MT"/>
              </a:rPr>
              <a:t> a </a:t>
            </a:r>
            <a:r>
              <a:rPr dirty="0" sz="1550" spc="-4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possíveis </a:t>
            </a:r>
            <a:r>
              <a:rPr dirty="0" sz="1550" spc="15">
                <a:latin typeface="Arial MT"/>
                <a:cs typeface="Arial MT"/>
              </a:rPr>
              <a:t>processos de transbordamento </a:t>
            </a:r>
            <a:r>
              <a:rPr dirty="0" sz="1550" spc="10">
                <a:latin typeface="Arial MT"/>
                <a:cs typeface="Arial MT"/>
              </a:rPr>
              <a:t>viral </a:t>
            </a:r>
            <a:r>
              <a:rPr dirty="0" sz="1550" spc="15">
                <a:latin typeface="Arial MT"/>
                <a:cs typeface="Arial MT"/>
              </a:rPr>
              <a:t>e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surtos de </a:t>
            </a:r>
            <a:r>
              <a:rPr dirty="0" sz="1550" spc="10">
                <a:latin typeface="Arial MT"/>
                <a:cs typeface="Arial MT"/>
              </a:rPr>
              <a:t>infecção </a:t>
            </a:r>
            <a:r>
              <a:rPr dirty="0" sz="1550" spc="20">
                <a:latin typeface="Arial MT"/>
                <a:cs typeface="Arial MT"/>
              </a:rPr>
              <a:t>em </a:t>
            </a:r>
            <a:r>
              <a:rPr dirty="0" sz="1550" spc="15">
                <a:latin typeface="Arial MT"/>
                <a:cs typeface="Arial MT"/>
              </a:rPr>
              <a:t>humanos (Thomas, N. </a:t>
            </a:r>
            <a:r>
              <a:rPr dirty="0" sz="1550" spc="10">
                <a:latin typeface="Arial MT"/>
                <a:cs typeface="Arial MT"/>
              </a:rPr>
              <a:t>J.,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Hunter, </a:t>
            </a:r>
            <a:r>
              <a:rPr dirty="0" sz="1550" spc="15">
                <a:latin typeface="Arial MT"/>
                <a:cs typeface="Arial MT"/>
              </a:rPr>
              <a:t>D. </a:t>
            </a:r>
            <a:r>
              <a:rPr dirty="0" sz="1550" spc="10">
                <a:latin typeface="Arial MT"/>
                <a:cs typeface="Arial MT"/>
              </a:rPr>
              <a:t>B., </a:t>
            </a:r>
            <a:r>
              <a:rPr dirty="0" sz="1550" spc="20">
                <a:latin typeface="Arial MT"/>
                <a:cs typeface="Arial MT"/>
              </a:rPr>
              <a:t>&amp; </a:t>
            </a:r>
            <a:r>
              <a:rPr dirty="0" sz="1550" spc="15">
                <a:latin typeface="Arial MT"/>
                <a:cs typeface="Arial MT"/>
              </a:rPr>
              <a:t>Atkinson, C. </a:t>
            </a:r>
            <a:r>
              <a:rPr dirty="0" sz="1550" spc="-75">
                <a:latin typeface="Arial MT"/>
                <a:cs typeface="Arial MT"/>
              </a:rPr>
              <a:t>T.</a:t>
            </a:r>
            <a:r>
              <a:rPr dirty="0" sz="1550" spc="-7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2020). Assim </a:t>
            </a:r>
            <a:r>
              <a:rPr dirty="0" sz="1550" spc="20">
                <a:latin typeface="Arial MT"/>
                <a:cs typeface="Arial MT"/>
              </a:rPr>
              <a:t> como </a:t>
            </a:r>
            <a:r>
              <a:rPr dirty="0" sz="1550" spc="15">
                <a:latin typeface="Arial MT"/>
                <a:cs typeface="Arial MT"/>
              </a:rPr>
              <a:t>infecções </a:t>
            </a:r>
            <a:r>
              <a:rPr dirty="0" sz="1550" spc="10">
                <a:latin typeface="Arial MT"/>
                <a:cs typeface="Arial MT"/>
              </a:rPr>
              <a:t>bovinas </a:t>
            </a:r>
            <a:r>
              <a:rPr dirty="0" sz="1550" spc="15">
                <a:latin typeface="Arial MT"/>
                <a:cs typeface="Arial MT"/>
              </a:rPr>
              <a:t>podem </a:t>
            </a:r>
            <a:r>
              <a:rPr dirty="0" sz="1550" spc="10">
                <a:latin typeface="Arial MT"/>
                <a:cs typeface="Arial MT"/>
              </a:rPr>
              <a:t>trazer </a:t>
            </a:r>
            <a:r>
              <a:rPr dirty="0" sz="1550" spc="15">
                <a:latin typeface="Arial MT"/>
                <a:cs typeface="Arial MT"/>
              </a:rPr>
              <a:t>impactos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negativos</a:t>
            </a:r>
            <a:r>
              <a:rPr dirty="0" sz="1550" spc="15">
                <a:latin typeface="Arial MT"/>
                <a:cs typeface="Arial MT"/>
              </a:rPr>
              <a:t> na produção de </a:t>
            </a:r>
            <a:r>
              <a:rPr dirty="0" sz="1550" spc="10">
                <a:latin typeface="Arial MT"/>
                <a:cs typeface="Arial MT"/>
              </a:rPr>
              <a:t>proteína</a:t>
            </a:r>
            <a:r>
              <a:rPr dirty="0" sz="1550" spc="15">
                <a:latin typeface="Arial MT"/>
                <a:cs typeface="Arial MT"/>
              </a:rPr>
              <a:t> e </a:t>
            </a:r>
            <a:r>
              <a:rPr dirty="0" sz="1550" spc="10">
                <a:latin typeface="Arial MT"/>
                <a:cs typeface="Arial MT"/>
              </a:rPr>
              <a:t>leite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do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Brasil (Brito </a:t>
            </a:r>
            <a:r>
              <a:rPr dirty="0" sz="1550" spc="15" i="1">
                <a:latin typeface="Arial"/>
                <a:cs typeface="Arial"/>
              </a:rPr>
              <a:t>et </a:t>
            </a:r>
            <a:r>
              <a:rPr dirty="0" sz="1550" spc="10" i="1">
                <a:latin typeface="Arial"/>
                <a:cs typeface="Arial"/>
              </a:rPr>
              <a:t>al</a:t>
            </a:r>
            <a:r>
              <a:rPr dirty="0" sz="1550" spc="10">
                <a:latin typeface="Arial MT"/>
                <a:cs typeface="Arial MT"/>
              </a:rPr>
              <a:t>., </a:t>
            </a:r>
            <a:r>
              <a:rPr dirty="0" sz="1550" spc="15">
                <a:latin typeface="Arial MT"/>
                <a:cs typeface="Arial MT"/>
              </a:rPr>
              <a:t>2010), mostrando então mais </a:t>
            </a:r>
            <a:r>
              <a:rPr dirty="0" sz="1550" spc="20">
                <a:latin typeface="Arial MT"/>
                <a:cs typeface="Arial MT"/>
              </a:rPr>
              <a:t> uma </a:t>
            </a:r>
            <a:r>
              <a:rPr dirty="0" sz="1550" spc="10">
                <a:latin typeface="Arial MT"/>
                <a:cs typeface="Arial MT"/>
              </a:rPr>
              <a:t>importância</a:t>
            </a:r>
            <a:r>
              <a:rPr dirty="0" sz="1550" spc="15">
                <a:latin typeface="Arial MT"/>
                <a:cs typeface="Arial MT"/>
              </a:rPr>
              <a:t> de </a:t>
            </a:r>
            <a:r>
              <a:rPr dirty="0" sz="1550" spc="10">
                <a:latin typeface="Arial MT"/>
                <a:cs typeface="Arial MT"/>
              </a:rPr>
              <a:t>se</a:t>
            </a:r>
            <a:r>
              <a:rPr dirty="0" sz="1550" spc="15">
                <a:latin typeface="Arial MT"/>
                <a:cs typeface="Arial MT"/>
              </a:rPr>
              <a:t> obter dados sobre </a:t>
            </a:r>
            <a:r>
              <a:rPr dirty="0" sz="1550" spc="10">
                <a:latin typeface="Arial MT"/>
                <a:cs typeface="Arial MT"/>
              </a:rPr>
              <a:t>os </a:t>
            </a:r>
            <a:r>
              <a:rPr dirty="0" sz="1550" spc="15">
                <a:latin typeface="Arial MT"/>
                <a:cs typeface="Arial MT"/>
              </a:rPr>
              <a:t> vírus que estão </a:t>
            </a:r>
            <a:r>
              <a:rPr dirty="0" sz="1550" spc="10">
                <a:latin typeface="Arial MT"/>
                <a:cs typeface="Arial MT"/>
              </a:rPr>
              <a:t>circulando </a:t>
            </a:r>
            <a:r>
              <a:rPr dirty="0" sz="1550" spc="15">
                <a:latin typeface="Arial MT"/>
                <a:cs typeface="Arial MT"/>
              </a:rPr>
              <a:t>de forma </a:t>
            </a:r>
            <a:r>
              <a:rPr dirty="0" sz="1550" spc="5">
                <a:latin typeface="Arial MT"/>
                <a:cs typeface="Arial MT"/>
              </a:rPr>
              <a:t>“natural” </a:t>
            </a:r>
            <a:r>
              <a:rPr dirty="0" sz="1550" spc="20">
                <a:latin typeface="Arial MT"/>
                <a:cs typeface="Arial MT"/>
              </a:rPr>
              <a:t>em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regiões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costeiras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da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américa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do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sul.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94" name="object 9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034650" y="17281427"/>
            <a:ext cx="1490768" cy="1490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2024-10-14T18:24:00Z</dcterms:created>
  <dcterms:modified xsi:type="dcterms:W3CDTF">2024-10-14T18:24:00Z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2024-10-14T00:00:00Z</vt:filetime>
  </property>
</Properties>
</file>