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6446500" cy="20104100"/>
  <p:notesSz cx="16446500" cy="20104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63" y="6232271"/>
            <a:ext cx="1398492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7927" y="11258296"/>
            <a:ext cx="115169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22642" y="4623943"/>
            <a:ext cx="71569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473218" y="4623943"/>
            <a:ext cx="715699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6448808" cy="199639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642" y="804164"/>
            <a:ext cx="148075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642" y="4623943"/>
            <a:ext cx="148075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93969" y="18696814"/>
            <a:ext cx="526491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22642" y="18696814"/>
            <a:ext cx="378415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46052" y="18696814"/>
            <a:ext cx="378415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mailto:jose261996.lj@gmail.com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2222" y="6101565"/>
            <a:ext cx="4352925" cy="537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5">
                <a:latin typeface="Arial MT"/>
                <a:cs typeface="Arial MT"/>
              </a:rPr>
              <a:t>FIELD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OF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20">
                <a:latin typeface="Arial MT"/>
                <a:cs typeface="Arial MT"/>
              </a:rPr>
              <a:t>KNOWLEDGE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:09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Multidisciplinary </a:t>
            </a:r>
            <a:r>
              <a:rPr dirty="0" sz="1650" spc="-4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RELATED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ODS: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ODS02</a:t>
            </a:r>
            <a:r>
              <a:rPr dirty="0" sz="1650" spc="1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e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ODS12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981" y="11812437"/>
            <a:ext cx="5004093" cy="4569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81994" y="11863949"/>
            <a:ext cx="178562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 b="1">
                <a:latin typeface="Arial"/>
                <a:cs typeface="Arial"/>
              </a:rPr>
              <a:t>CONC</a:t>
            </a:r>
            <a:r>
              <a:rPr dirty="0" sz="2050" spc="10" b="1">
                <a:latin typeface="Arial"/>
                <a:cs typeface="Arial"/>
              </a:rPr>
              <a:t>L</a:t>
            </a:r>
            <a:r>
              <a:rPr dirty="0" sz="2050" spc="5" b="1">
                <a:latin typeface="Arial"/>
                <a:cs typeface="Arial"/>
              </a:rPr>
              <a:t>USIO</a:t>
            </a:r>
            <a:r>
              <a:rPr dirty="0" sz="2050" spc="5" b="1">
                <a:latin typeface="Arial"/>
                <a:cs typeface="Arial"/>
              </a:rPr>
              <a:t>N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337" y="11844604"/>
            <a:ext cx="5450769" cy="5380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25337" y="11844604"/>
            <a:ext cx="5450840" cy="53848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835"/>
              </a:spcBef>
            </a:pPr>
            <a:r>
              <a:rPr dirty="0" sz="2050" spc="-15" b="1">
                <a:latin typeface="Arial"/>
                <a:cs typeface="Arial"/>
              </a:rPr>
              <a:t>RESULTS</a:t>
            </a:r>
            <a:r>
              <a:rPr dirty="0" sz="2050" spc="-10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AND</a:t>
            </a:r>
            <a:r>
              <a:rPr dirty="0" sz="2050" spc="-25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DISCUSSION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6809" y="6876326"/>
            <a:ext cx="4993005" cy="588645"/>
            <a:chOff x="296809" y="6876326"/>
            <a:chExt cx="4993005" cy="5886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813" y="6880707"/>
              <a:ext cx="4886392" cy="5000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809" y="6876326"/>
              <a:ext cx="2360586" cy="5885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5475" y="6893878"/>
              <a:ext cx="4843260" cy="45691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25475" y="6893879"/>
            <a:ext cx="4843780" cy="457200"/>
          </a:xfrm>
          <a:prstGeom prst="rect">
            <a:avLst/>
          </a:prstGeom>
          <a:ln w="4569">
            <a:solidFill>
              <a:srgbClr val="A8C5B4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520"/>
              </a:spcBef>
            </a:pPr>
            <a:r>
              <a:rPr dirty="0" sz="2050" spc="5" b="1">
                <a:latin typeface="Arial"/>
                <a:cs typeface="Arial"/>
              </a:rPr>
              <a:t>INTRODUCTION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7357" y="4765800"/>
            <a:ext cx="3588385" cy="553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950" spc="5" b="1">
                <a:latin typeface="Arial"/>
                <a:cs typeface="Arial"/>
              </a:rPr>
              <a:t>Guerreiro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Diniz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-5" b="1">
                <a:latin typeface="Arial"/>
                <a:cs typeface="Arial"/>
              </a:rPr>
              <a:t>(PPBCM/IFPA)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1450" spc="15" b="1">
                <a:latin typeface="Arial"/>
                <a:cs typeface="Arial"/>
                <a:hlinkClick r:id="rId7"/>
              </a:rPr>
              <a:t>jose261996.lj@gmail.com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5475" y="5060384"/>
            <a:ext cx="4838142" cy="63163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25475" y="5060384"/>
            <a:ext cx="4838700" cy="63182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200"/>
              </a:spcBef>
            </a:pPr>
            <a:r>
              <a:rPr dirty="0" sz="2050" spc="5" b="1">
                <a:latin typeface="Arial"/>
                <a:cs typeface="Arial"/>
              </a:rPr>
              <a:t>THEM</a:t>
            </a:r>
            <a:r>
              <a:rPr dirty="0" sz="2050" spc="-145" b="1">
                <a:latin typeface="Arial"/>
                <a:cs typeface="Arial"/>
              </a:rPr>
              <a:t>A</a:t>
            </a:r>
            <a:r>
              <a:rPr dirty="0" sz="2050" spc="5" b="1">
                <a:latin typeface="Arial"/>
                <a:cs typeface="Arial"/>
              </a:rPr>
              <a:t>TIC</a:t>
            </a:r>
            <a:r>
              <a:rPr dirty="0" sz="2050" spc="-75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AR</a:t>
            </a:r>
            <a:r>
              <a:rPr dirty="0" sz="2050" spc="10" b="1">
                <a:latin typeface="Arial"/>
                <a:cs typeface="Arial"/>
              </a:rPr>
              <a:t>E</a:t>
            </a:r>
            <a:r>
              <a:rPr dirty="0" sz="2050" spc="5" b="1">
                <a:latin typeface="Arial"/>
                <a:cs typeface="Arial"/>
              </a:rPr>
              <a:t>A</a:t>
            </a:r>
            <a:r>
              <a:rPr dirty="0" sz="2050" spc="-16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AND</a:t>
            </a:r>
            <a:r>
              <a:rPr dirty="0" sz="205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ODS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821" y="2535159"/>
            <a:ext cx="14979650" cy="2256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31470" marR="5080">
              <a:lnSpc>
                <a:spcPct val="100000"/>
              </a:lnSpc>
              <a:spcBef>
                <a:spcPts val="90"/>
              </a:spcBef>
            </a:pPr>
            <a:r>
              <a:rPr dirty="0" sz="3650" spc="-5" b="1">
                <a:latin typeface="Arial"/>
                <a:cs typeface="Arial"/>
              </a:rPr>
              <a:t>DEVELOPMENT</a:t>
            </a:r>
            <a:r>
              <a:rPr dirty="0" sz="3650" spc="-12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AND </a:t>
            </a:r>
            <a:r>
              <a:rPr dirty="0" sz="3650" spc="-45" b="1">
                <a:latin typeface="Arial"/>
                <a:cs typeface="Arial"/>
              </a:rPr>
              <a:t>IMPLEMENTATION</a:t>
            </a:r>
            <a:r>
              <a:rPr dirty="0" sz="3650" spc="5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OF</a:t>
            </a:r>
            <a:r>
              <a:rPr dirty="0" sz="3650" spc="-145" b="1">
                <a:latin typeface="Arial"/>
                <a:cs typeface="Arial"/>
              </a:rPr>
              <a:t> </a:t>
            </a:r>
            <a:r>
              <a:rPr dirty="0" sz="3650" spc="-10" b="1">
                <a:latin typeface="Arial"/>
                <a:cs typeface="Arial"/>
              </a:rPr>
              <a:t>A</a:t>
            </a:r>
            <a:r>
              <a:rPr dirty="0" sz="3650" spc="-135" b="1">
                <a:latin typeface="Arial"/>
                <a:cs typeface="Arial"/>
              </a:rPr>
              <a:t> </a:t>
            </a:r>
            <a:r>
              <a:rPr dirty="0" sz="3650" spc="-30" b="1">
                <a:latin typeface="Arial"/>
                <a:cs typeface="Arial"/>
              </a:rPr>
              <a:t>SUSTAINABLE</a:t>
            </a:r>
            <a:r>
              <a:rPr dirty="0" sz="3650" spc="5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FISH </a:t>
            </a:r>
            <a:r>
              <a:rPr dirty="0" sz="3650" spc="-1000" b="1">
                <a:latin typeface="Arial"/>
                <a:cs typeface="Arial"/>
              </a:rPr>
              <a:t> </a:t>
            </a:r>
            <a:r>
              <a:rPr dirty="0" sz="3650" spc="-45" b="1">
                <a:latin typeface="Arial"/>
                <a:cs typeface="Arial"/>
              </a:rPr>
              <a:t>CULTURE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SYSTEM</a:t>
            </a:r>
            <a:r>
              <a:rPr dirty="0" sz="3650" spc="5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IN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CIRCULAR</a:t>
            </a:r>
            <a:r>
              <a:rPr dirty="0" sz="3650" b="1">
                <a:latin typeface="Arial"/>
                <a:cs typeface="Arial"/>
              </a:rPr>
              <a:t> </a:t>
            </a:r>
            <a:r>
              <a:rPr dirty="0" sz="3650" spc="-60" b="1">
                <a:latin typeface="Arial"/>
                <a:cs typeface="Arial"/>
              </a:rPr>
              <a:t>TANKS</a:t>
            </a:r>
            <a:r>
              <a:rPr dirty="0" sz="3650" spc="-5" b="1">
                <a:latin typeface="Arial"/>
                <a:cs typeface="Arial"/>
              </a:rPr>
              <a:t> IN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THE</a:t>
            </a:r>
            <a:r>
              <a:rPr dirty="0" sz="3650" spc="-1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BRAGANTINA </a:t>
            </a:r>
            <a:r>
              <a:rPr dirty="0" sz="3650" b="1">
                <a:latin typeface="Arial"/>
                <a:cs typeface="Arial"/>
              </a:rPr>
              <a:t> </a:t>
            </a:r>
            <a:r>
              <a:rPr dirty="0" sz="3650" spc="-5" b="1">
                <a:latin typeface="Arial"/>
                <a:cs typeface="Arial"/>
              </a:rPr>
              <a:t>REGION</a:t>
            </a:r>
            <a:endParaRPr sz="3650">
              <a:latin typeface="Arial"/>
              <a:cs typeface="Arial"/>
            </a:endParaRPr>
          </a:p>
          <a:p>
            <a:pPr algn="ctr" marR="92075">
              <a:lnSpc>
                <a:spcPts val="2070"/>
              </a:lnSpc>
            </a:pPr>
            <a:r>
              <a:rPr dirty="0" sz="1950" spc="10" b="1">
                <a:latin typeface="Arial"/>
                <a:cs typeface="Arial"/>
              </a:rPr>
              <a:t>Lucas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José</a:t>
            </a:r>
            <a:r>
              <a:rPr dirty="0" sz="1950" spc="-8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Araújo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de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Oliveira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-15" b="1">
                <a:latin typeface="Arial"/>
                <a:cs typeface="Arial"/>
              </a:rPr>
              <a:t>(IFPA),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Emanuel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Ramos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da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Costa</a:t>
            </a:r>
            <a:r>
              <a:rPr dirty="0" sz="1950" spc="-5" b="1">
                <a:latin typeface="Arial"/>
                <a:cs typeface="Arial"/>
              </a:rPr>
              <a:t> (PPNBC/UFPA);</a:t>
            </a:r>
            <a:r>
              <a:rPr dirty="0" sz="1950" spc="-7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Anderson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de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Jesus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Falcão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da</a:t>
            </a:r>
            <a:r>
              <a:rPr dirty="0" sz="195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Silva</a:t>
            </a:r>
            <a:endParaRPr sz="1950">
              <a:latin typeface="Arial"/>
              <a:cs typeface="Arial"/>
            </a:endParaRPr>
          </a:p>
          <a:p>
            <a:pPr algn="ctr" marR="92075">
              <a:lnSpc>
                <a:spcPct val="100000"/>
              </a:lnSpc>
              <a:spcBef>
                <a:spcPts val="20"/>
              </a:spcBef>
              <a:tabLst>
                <a:tab pos="1909445" algn="l"/>
              </a:tabLst>
            </a:pPr>
            <a:r>
              <a:rPr dirty="0" sz="1950" spc="-5" b="1">
                <a:latin typeface="Arial"/>
                <a:cs typeface="Arial"/>
              </a:rPr>
              <a:t>(PPBCM/IFPA);	</a:t>
            </a:r>
            <a:r>
              <a:rPr dirty="0" sz="1950" spc="10" b="1">
                <a:latin typeface="Arial"/>
                <a:cs typeface="Arial"/>
              </a:rPr>
              <a:t>Jhon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Carlos</a:t>
            </a:r>
            <a:r>
              <a:rPr dirty="0" sz="1950" spc="-10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do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Nascimento</a:t>
            </a:r>
            <a:r>
              <a:rPr dirty="0" sz="1950" spc="-2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Costa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b="1">
                <a:latin typeface="Arial"/>
                <a:cs typeface="Arial"/>
              </a:rPr>
              <a:t>(PPBCM/IFPA),Nara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5" b="1">
                <a:latin typeface="Arial"/>
                <a:cs typeface="Arial"/>
              </a:rPr>
              <a:t>Gyzely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de</a:t>
            </a:r>
            <a:r>
              <a:rPr dirty="0" sz="1950" spc="-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Morais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Magalhães</a:t>
            </a:r>
            <a:r>
              <a:rPr dirty="0" sz="1950" spc="-20" b="1">
                <a:latin typeface="Arial"/>
                <a:cs typeface="Arial"/>
              </a:rPr>
              <a:t> </a:t>
            </a:r>
            <a:r>
              <a:rPr dirty="0" sz="1950" spc="-5" b="1">
                <a:latin typeface="Arial"/>
                <a:cs typeface="Arial"/>
              </a:rPr>
              <a:t>(PPBCM/IFPA)</a:t>
            </a:r>
            <a:r>
              <a:rPr dirty="0" sz="1950" spc="-15" b="1">
                <a:latin typeface="Arial"/>
                <a:cs typeface="Arial"/>
              </a:rPr>
              <a:t> </a:t>
            </a:r>
            <a:r>
              <a:rPr dirty="0" sz="1950" spc="10" b="1">
                <a:latin typeface="Arial"/>
                <a:cs typeface="Arial"/>
              </a:rPr>
              <a:t>Cristovam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769" y="7385913"/>
            <a:ext cx="4759960" cy="537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0">
                <a:latin typeface="Arial MT"/>
                <a:cs typeface="Arial MT"/>
              </a:rPr>
              <a:t>Aquaculture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arises</a:t>
            </a:r>
            <a:r>
              <a:rPr dirty="0" sz="1650" spc="18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from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population's</a:t>
            </a:r>
            <a:r>
              <a:rPr dirty="0" sz="1650" spc="17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demand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for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food</a:t>
            </a:r>
            <a:r>
              <a:rPr dirty="0" sz="1650" spc="5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due</a:t>
            </a:r>
            <a:r>
              <a:rPr dirty="0" sz="1650" spc="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</a:t>
            </a:r>
            <a:r>
              <a:rPr dirty="0" sz="1650" spc="5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demographic</a:t>
            </a:r>
            <a:r>
              <a:rPr dirty="0" sz="1650" spc="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growth.</a:t>
            </a:r>
            <a:r>
              <a:rPr dirty="0" sz="1650" spc="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This</a:t>
            </a:r>
            <a:r>
              <a:rPr dirty="0" sz="1650" spc="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practice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769" y="7897654"/>
            <a:ext cx="475932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56310" algn="l"/>
                <a:tab pos="1426210" algn="l"/>
                <a:tab pos="2548255" algn="l"/>
                <a:tab pos="2899410" algn="l"/>
                <a:tab pos="3761104" algn="l"/>
              </a:tabLst>
            </a:pPr>
            <a:r>
              <a:rPr dirty="0" sz="1650" spc="10">
                <a:latin typeface="Arial MT"/>
                <a:cs typeface="Arial MT"/>
              </a:rPr>
              <a:t>involves</a:t>
            </a:r>
            <a:r>
              <a:rPr dirty="0" sz="1650" spc="1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cultivati</a:t>
            </a:r>
            <a:r>
              <a:rPr dirty="0" sz="1650" spc="10">
                <a:latin typeface="Arial MT"/>
                <a:cs typeface="Arial MT"/>
              </a:rPr>
              <a:t>o</a:t>
            </a:r>
            <a:r>
              <a:rPr dirty="0" sz="1650" spc="15">
                <a:latin typeface="Arial MT"/>
                <a:cs typeface="Arial MT"/>
              </a:rPr>
              <a:t>n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o</a:t>
            </a:r>
            <a:r>
              <a:rPr dirty="0" sz="1650" spc="5">
                <a:latin typeface="Arial MT"/>
                <a:cs typeface="Arial MT"/>
              </a:rPr>
              <a:t>f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aqu</a:t>
            </a:r>
            <a:r>
              <a:rPr dirty="0" sz="1650" spc="10">
                <a:latin typeface="Arial MT"/>
                <a:cs typeface="Arial MT"/>
              </a:rPr>
              <a:t>atic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organisms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769" y="8153524"/>
            <a:ext cx="4760595" cy="322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5">
                <a:latin typeface="Arial MT"/>
                <a:cs typeface="Arial MT"/>
              </a:rPr>
              <a:t>under </a:t>
            </a:r>
            <a:r>
              <a:rPr dirty="0" sz="1650" spc="10">
                <a:latin typeface="Arial MT"/>
                <a:cs typeface="Arial MT"/>
              </a:rPr>
              <a:t>controlled conditions. </a:t>
            </a:r>
            <a:r>
              <a:rPr dirty="0" sz="1650">
                <a:latin typeface="Arial MT"/>
                <a:cs typeface="Arial MT"/>
              </a:rPr>
              <a:t>However, </a:t>
            </a:r>
            <a:r>
              <a:rPr dirty="0" sz="1650" spc="10">
                <a:latin typeface="Arial MT"/>
                <a:cs typeface="Arial MT"/>
              </a:rPr>
              <a:t>in addition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 generating substantial volumes of </a:t>
            </a:r>
            <a:r>
              <a:rPr dirty="0" sz="1650" spc="5">
                <a:latin typeface="Arial MT"/>
                <a:cs typeface="Arial MT"/>
              </a:rPr>
              <a:t>effluents, </a:t>
            </a:r>
            <a:r>
              <a:rPr dirty="0" sz="1650" spc="10">
                <a:latin typeface="Arial MT"/>
                <a:cs typeface="Arial MT"/>
              </a:rPr>
              <a:t>its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operation relies on the </a:t>
            </a:r>
            <a:r>
              <a:rPr dirty="0" sz="1650" spc="15">
                <a:latin typeface="Arial MT"/>
                <a:cs typeface="Arial MT"/>
              </a:rPr>
              <a:t>use </a:t>
            </a:r>
            <a:r>
              <a:rPr dirty="0" sz="1650" spc="10">
                <a:latin typeface="Arial MT"/>
                <a:cs typeface="Arial MT"/>
              </a:rPr>
              <a:t>of </a:t>
            </a:r>
            <a:r>
              <a:rPr dirty="0" sz="1650" spc="15">
                <a:latin typeface="Arial MT"/>
                <a:cs typeface="Arial MT"/>
              </a:rPr>
              <a:t>water </a:t>
            </a:r>
            <a:r>
              <a:rPr dirty="0" sz="1650" spc="10">
                <a:latin typeface="Arial MT"/>
                <a:cs typeface="Arial MT"/>
              </a:rPr>
              <a:t>(Silva et </a:t>
            </a:r>
            <a:r>
              <a:rPr dirty="0" sz="1650" spc="5">
                <a:latin typeface="Arial MT"/>
                <a:cs typeface="Arial MT"/>
              </a:rPr>
              <a:t>al., </a:t>
            </a:r>
            <a:r>
              <a:rPr dirty="0" sz="1650" spc="10">
                <a:latin typeface="Arial MT"/>
                <a:cs typeface="Arial MT"/>
              </a:rPr>
              <a:t> 2013; Ferri et </a:t>
            </a:r>
            <a:r>
              <a:rPr dirty="0" sz="1650" spc="5">
                <a:latin typeface="Arial MT"/>
                <a:cs typeface="Arial MT"/>
              </a:rPr>
              <a:t>al., </a:t>
            </a:r>
            <a:r>
              <a:rPr dirty="0" sz="1650" spc="10">
                <a:latin typeface="Arial MT"/>
                <a:cs typeface="Arial MT"/>
              </a:rPr>
              <a:t>2018).</a:t>
            </a:r>
            <a:endParaRPr sz="1650">
              <a:latin typeface="Arial MT"/>
              <a:cs typeface="Arial MT"/>
            </a:endParaRPr>
          </a:p>
          <a:p>
            <a:pPr algn="just" marL="12700" marR="5080">
              <a:lnSpc>
                <a:spcPct val="101800"/>
              </a:lnSpc>
              <a:spcBef>
                <a:spcPts val="1005"/>
              </a:spcBef>
            </a:pPr>
            <a:r>
              <a:rPr dirty="0" sz="1650" spc="10">
                <a:latin typeface="Arial MT"/>
                <a:cs typeface="Arial MT"/>
              </a:rPr>
              <a:t>Considering that </a:t>
            </a:r>
            <a:r>
              <a:rPr dirty="0" sz="1650" spc="15">
                <a:latin typeface="Arial MT"/>
                <a:cs typeface="Arial MT"/>
              </a:rPr>
              <a:t>water </a:t>
            </a:r>
            <a:r>
              <a:rPr dirty="0" sz="1650" spc="10">
                <a:latin typeface="Arial MT"/>
                <a:cs typeface="Arial MT"/>
              </a:rPr>
              <a:t>is </a:t>
            </a:r>
            <a:r>
              <a:rPr dirty="0" sz="1650" spc="15">
                <a:latin typeface="Arial MT"/>
                <a:cs typeface="Arial MT"/>
              </a:rPr>
              <a:t>a </a:t>
            </a:r>
            <a:r>
              <a:rPr dirty="0" sz="1650" spc="10">
                <a:latin typeface="Arial MT"/>
                <a:cs typeface="Arial MT"/>
              </a:rPr>
              <a:t>limited resource, </a:t>
            </a:r>
            <a:r>
              <a:rPr dirty="0" sz="1650" spc="5">
                <a:latin typeface="Arial MT"/>
                <a:cs typeface="Arial MT"/>
              </a:rPr>
              <a:t>it </a:t>
            </a:r>
            <a:r>
              <a:rPr dirty="0" sz="1650" spc="10">
                <a:latin typeface="Arial MT"/>
                <a:cs typeface="Arial MT"/>
              </a:rPr>
              <a:t>is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crucial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implement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cultivation</a:t>
            </a:r>
            <a:r>
              <a:rPr dirty="0" sz="1650" spc="15">
                <a:latin typeface="Arial MT"/>
                <a:cs typeface="Arial MT"/>
              </a:rPr>
              <a:t> techniques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that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promote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sustainable  </a:t>
            </a:r>
            <a:r>
              <a:rPr dirty="0" sz="1650" spc="15">
                <a:latin typeface="Arial MT"/>
                <a:cs typeface="Arial MT"/>
              </a:rPr>
              <a:t>use  </a:t>
            </a:r>
            <a:r>
              <a:rPr dirty="0" sz="1650" spc="10">
                <a:latin typeface="Arial MT"/>
                <a:cs typeface="Arial MT"/>
              </a:rPr>
              <a:t>of </a:t>
            </a:r>
            <a:r>
              <a:rPr dirty="0" sz="1650" spc="15">
                <a:latin typeface="Arial MT"/>
                <a:cs typeface="Arial MT"/>
              </a:rPr>
              <a:t>water </a:t>
            </a:r>
            <a:r>
              <a:rPr dirty="0" sz="1650" spc="10">
                <a:latin typeface="Arial MT"/>
                <a:cs typeface="Arial MT"/>
              </a:rPr>
              <a:t>resources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 </a:t>
            </a:r>
            <a:r>
              <a:rPr dirty="0" sz="1650" spc="15">
                <a:latin typeface="Arial MT"/>
                <a:cs typeface="Arial MT"/>
              </a:rPr>
              <a:t>maintain </a:t>
            </a:r>
            <a:r>
              <a:rPr dirty="0" sz="1650" spc="10">
                <a:latin typeface="Arial MT"/>
                <a:cs typeface="Arial MT"/>
              </a:rPr>
              <a:t>environmental </a:t>
            </a:r>
            <a:r>
              <a:rPr dirty="0" sz="1650" spc="-5">
                <a:latin typeface="Arial MT"/>
                <a:cs typeface="Arial MT"/>
              </a:rPr>
              <a:t>quality. </a:t>
            </a:r>
            <a:r>
              <a:rPr dirty="0" sz="1650" spc="10">
                <a:latin typeface="Arial MT"/>
                <a:cs typeface="Arial MT"/>
              </a:rPr>
              <a:t>In this context,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aiming for the sustainable </a:t>
            </a:r>
            <a:r>
              <a:rPr dirty="0" sz="1650" spc="15">
                <a:latin typeface="Arial MT"/>
                <a:cs typeface="Arial MT"/>
              </a:rPr>
              <a:t>economic development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Bragantina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region,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our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efforts</a:t>
            </a:r>
            <a:r>
              <a:rPr dirty="0" sz="1650" spc="10">
                <a:latin typeface="Arial MT"/>
                <a:cs typeface="Arial MT"/>
              </a:rPr>
              <a:t> consist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of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establishing</a:t>
            </a:r>
            <a:r>
              <a:rPr dirty="0" sz="1650" spc="25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</a:t>
            </a:r>
            <a:r>
              <a:rPr dirty="0" sz="1650" spc="26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sustainable</a:t>
            </a:r>
            <a:r>
              <a:rPr dirty="0" sz="1650" spc="254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fish</a:t>
            </a:r>
            <a:r>
              <a:rPr dirty="0" sz="1650" spc="2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cultivation</a:t>
            </a:r>
            <a:r>
              <a:rPr dirty="0" sz="1650" spc="26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system </a:t>
            </a:r>
            <a:r>
              <a:rPr dirty="0" sz="1650" spc="-4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circular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tanks.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202004" y="14829514"/>
            <a:ext cx="4980699" cy="4569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238711" y="14881575"/>
            <a:ext cx="181483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 b="1">
                <a:latin typeface="Arial"/>
                <a:cs typeface="Arial"/>
              </a:rPr>
              <a:t>REFE</a:t>
            </a:r>
            <a:r>
              <a:rPr dirty="0" sz="2050" spc="5" b="1">
                <a:latin typeface="Arial"/>
                <a:cs typeface="Arial"/>
              </a:rPr>
              <a:t>RENCES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86258" y="15372114"/>
            <a:ext cx="4912360" cy="72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FERRI,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LS;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SOUZA,</a:t>
            </a:r>
            <a:r>
              <a:rPr dirty="0" sz="1150">
                <a:latin typeface="Arial MT"/>
                <a:cs typeface="Arial MT"/>
              </a:rPr>
              <a:t> W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de;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BRAZ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FILHO,</a:t>
            </a:r>
            <a:r>
              <a:rPr dirty="0" sz="1150">
                <a:latin typeface="Arial MT"/>
                <a:cs typeface="Arial MT"/>
              </a:rPr>
              <a:t> M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dos</a:t>
            </a:r>
            <a:r>
              <a:rPr dirty="0" sz="1150">
                <a:latin typeface="Arial MT"/>
                <a:cs typeface="Arial MT"/>
              </a:rPr>
              <a:t> 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80">
                <a:latin typeface="Arial MT"/>
                <a:cs typeface="Arial MT"/>
              </a:rPr>
              <a:t>P.</a:t>
            </a:r>
            <a:r>
              <a:rPr dirty="0" sz="1150" spc="-75">
                <a:latin typeface="Arial MT"/>
                <a:cs typeface="Arial MT"/>
              </a:rPr>
              <a:t> </a:t>
            </a:r>
            <a:r>
              <a:rPr dirty="0" sz="1150" spc="-15">
                <a:latin typeface="Arial MT"/>
                <a:cs typeface="Arial MT"/>
              </a:rPr>
              <a:t>Tendências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 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tecnologias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sustentáveis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na</a:t>
            </a:r>
            <a:r>
              <a:rPr dirty="0" sz="1150">
                <a:latin typeface="Arial MT"/>
                <a:cs typeface="Arial MT"/>
              </a:rPr>
              <a:t> aquicultura: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recirculação,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aquaponia</a:t>
            </a:r>
            <a:r>
              <a:rPr dirty="0" sz="1150">
                <a:latin typeface="Arial MT"/>
                <a:cs typeface="Arial MT"/>
              </a:rPr>
              <a:t> e 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bioflocos.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2018.</a:t>
            </a:r>
            <a:endParaRPr sz="11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150" spc="-5">
                <a:latin typeface="Arial MT"/>
                <a:cs typeface="Arial MT"/>
              </a:rPr>
              <a:t>PEREIRA,</a:t>
            </a:r>
            <a:r>
              <a:rPr dirty="0" sz="1150" spc="345">
                <a:latin typeface="Arial MT"/>
                <a:cs typeface="Arial MT"/>
              </a:rPr>
              <a:t> </a:t>
            </a:r>
            <a:r>
              <a:rPr dirty="0" sz="1150" spc="34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Patrick</a:t>
            </a:r>
            <a:r>
              <a:rPr dirty="0" sz="1150" spc="345">
                <a:latin typeface="Arial MT"/>
                <a:cs typeface="Arial MT"/>
              </a:rPr>
              <a:t> </a:t>
            </a:r>
            <a:r>
              <a:rPr dirty="0" sz="1150" spc="34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Douglas</a:t>
            </a:r>
            <a:r>
              <a:rPr dirty="0" sz="1150" spc="350">
                <a:latin typeface="Arial MT"/>
                <a:cs typeface="Arial MT"/>
              </a:rPr>
              <a:t> </a:t>
            </a:r>
            <a:r>
              <a:rPr dirty="0" sz="1150" spc="3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Corrêa;</a:t>
            </a:r>
            <a:r>
              <a:rPr dirty="0" sz="1150" spc="345">
                <a:latin typeface="Arial MT"/>
                <a:cs typeface="Arial MT"/>
              </a:rPr>
              <a:t> </a:t>
            </a:r>
            <a:r>
              <a:rPr dirty="0" sz="1150" spc="3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HENRIQUE,</a:t>
            </a:r>
            <a:r>
              <a:rPr dirty="0" sz="1150" spc="350">
                <a:latin typeface="Arial MT"/>
                <a:cs typeface="Arial MT"/>
              </a:rPr>
              <a:t> </a:t>
            </a:r>
            <a:r>
              <a:rPr dirty="0" sz="1150" spc="35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Ediely   </a:t>
            </a:r>
            <a:r>
              <a:rPr dirty="0" sz="1150" spc="6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Pereira;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86258" y="16073930"/>
            <a:ext cx="49117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PORFÍRIO,</a:t>
            </a:r>
            <a:r>
              <a:rPr dirty="0" sz="1150" spc="114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Danillo</a:t>
            </a:r>
            <a:r>
              <a:rPr dirty="0" sz="1150" spc="114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Monteiro;</a:t>
            </a:r>
            <a:r>
              <a:rPr dirty="0" sz="1150" spc="1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CRISPIM,</a:t>
            </a:r>
            <a:r>
              <a:rPr dirty="0" sz="1150" spc="114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Caio</a:t>
            </a:r>
            <a:r>
              <a:rPr dirty="0" sz="1150" spc="1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César</a:t>
            </a:r>
            <a:r>
              <a:rPr dirty="0" sz="1150" spc="1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de</a:t>
            </a:r>
            <a:r>
              <a:rPr dirty="0" sz="1150" spc="114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Sousa;</a:t>
            </a:r>
            <a:r>
              <a:rPr dirty="0" sz="1150" spc="1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CAMPOS,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86258" y="16249384"/>
            <a:ext cx="4912995" cy="1477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Arial MT"/>
                <a:cs typeface="Arial MT"/>
              </a:rPr>
              <a:t>Maitê </a:t>
            </a:r>
            <a:r>
              <a:rPr dirty="0" sz="1150" spc="-5">
                <a:latin typeface="Arial MT"/>
                <a:cs typeface="Arial MT"/>
              </a:rPr>
              <a:t>Thaís Barros; DE </a:t>
            </a:r>
            <a:r>
              <a:rPr dirty="0" sz="1150">
                <a:latin typeface="Arial MT"/>
                <a:cs typeface="Arial MT"/>
              </a:rPr>
              <a:t>OLIVEIRA, </a:t>
            </a:r>
            <a:r>
              <a:rPr dirty="0" sz="1150" spc="-5">
                <a:latin typeface="Arial MT"/>
                <a:cs typeface="Arial MT"/>
              </a:rPr>
              <a:t>Renata Melo; </a:t>
            </a:r>
            <a:r>
              <a:rPr dirty="0" sz="1150" spc="-30">
                <a:latin typeface="Arial MT"/>
                <a:cs typeface="Arial MT"/>
              </a:rPr>
              <a:t>SILVA, </a:t>
            </a:r>
            <a:r>
              <a:rPr dirty="0" sz="1150">
                <a:latin typeface="Arial MT"/>
                <a:cs typeface="Arial MT"/>
              </a:rPr>
              <a:t>Isabella Mesquita 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Sfair; </a:t>
            </a:r>
            <a:r>
              <a:rPr dirty="0" sz="1150">
                <a:latin typeface="Arial MT"/>
                <a:cs typeface="Arial MT"/>
              </a:rPr>
              <a:t>GUERREIRO, Luma Cristina Ferreira; </a:t>
            </a:r>
            <a:r>
              <a:rPr dirty="0" sz="1150" spc="-5">
                <a:latin typeface="Arial MT"/>
                <a:cs typeface="Arial MT"/>
              </a:rPr>
              <a:t>DA </a:t>
            </a:r>
            <a:r>
              <a:rPr dirty="0" sz="1150" spc="-30">
                <a:latin typeface="Arial MT"/>
                <a:cs typeface="Arial MT"/>
              </a:rPr>
              <a:t>SILVA, </a:t>
            </a:r>
            <a:r>
              <a:rPr dirty="0" sz="1150" spc="-10">
                <a:latin typeface="Arial MT"/>
                <a:cs typeface="Arial MT"/>
              </a:rPr>
              <a:t>Tiago </a:t>
            </a:r>
            <a:r>
              <a:rPr dirty="0" sz="1150" spc="-5">
                <a:latin typeface="Arial MT"/>
                <a:cs typeface="Arial MT"/>
              </a:rPr>
              <a:t>Werley Pires;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DA </a:t>
            </a:r>
            <a:r>
              <a:rPr dirty="0" sz="1150" spc="-30">
                <a:latin typeface="Arial MT"/>
                <a:cs typeface="Arial MT"/>
              </a:rPr>
              <a:t>SILVA, </a:t>
            </a:r>
            <a:r>
              <a:rPr dirty="0" sz="1150" spc="-5">
                <a:latin typeface="Arial MT"/>
                <a:cs typeface="Arial MT"/>
              </a:rPr>
              <a:t>Anderson de </a:t>
            </a:r>
            <a:r>
              <a:rPr dirty="0" sz="1150">
                <a:latin typeface="Arial MT"/>
                <a:cs typeface="Arial MT"/>
              </a:rPr>
              <a:t>Jesus </a:t>
            </a:r>
            <a:r>
              <a:rPr dirty="0" sz="1150" spc="-5">
                <a:latin typeface="Arial MT"/>
                <a:cs typeface="Arial MT"/>
              </a:rPr>
              <a:t>Falcão. </a:t>
            </a:r>
            <a:r>
              <a:rPr dirty="0" sz="1150">
                <a:latin typeface="Arial MT"/>
                <a:cs typeface="Arial MT"/>
              </a:rPr>
              <a:t>Environmental enrichment improved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learning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and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15">
                <a:latin typeface="Arial MT"/>
                <a:cs typeface="Arial MT"/>
              </a:rPr>
              <a:t>memory,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increased</a:t>
            </a:r>
            <a:r>
              <a:rPr dirty="0" sz="1150">
                <a:latin typeface="Arial MT"/>
                <a:cs typeface="Arial MT"/>
              </a:rPr>
              <a:t> telencephalic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cell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proliferation,</a:t>
            </a:r>
            <a:r>
              <a:rPr dirty="0" sz="1150" spc="3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and </a:t>
            </a:r>
            <a:r>
              <a:rPr dirty="0" sz="1150">
                <a:latin typeface="Arial MT"/>
                <a:cs typeface="Arial MT"/>
              </a:rPr>
              <a:t> induced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differential</a:t>
            </a:r>
            <a:r>
              <a:rPr dirty="0" sz="1150">
                <a:latin typeface="Arial MT"/>
                <a:cs typeface="Arial MT"/>
              </a:rPr>
              <a:t> gene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expression</a:t>
            </a:r>
            <a:r>
              <a:rPr dirty="0" sz="1150">
                <a:latin typeface="Arial MT"/>
                <a:cs typeface="Arial MT"/>
              </a:rPr>
              <a:t> in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Colossoma</a:t>
            </a:r>
            <a:r>
              <a:rPr dirty="0" sz="1150" spc="3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macropomum. 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b="1">
                <a:latin typeface="Arial"/>
                <a:cs typeface="Arial"/>
              </a:rPr>
              <a:t>Frontiers</a:t>
            </a:r>
            <a:r>
              <a:rPr dirty="0" sz="1150" spc="-10" b="1">
                <a:latin typeface="Arial"/>
                <a:cs typeface="Arial"/>
              </a:rPr>
              <a:t> </a:t>
            </a:r>
            <a:r>
              <a:rPr dirty="0" sz="1150" b="1">
                <a:latin typeface="Arial"/>
                <a:cs typeface="Arial"/>
              </a:rPr>
              <a:t>in</a:t>
            </a:r>
            <a:r>
              <a:rPr dirty="0" sz="1150" spc="-10" b="1">
                <a:latin typeface="Arial"/>
                <a:cs typeface="Arial"/>
              </a:rPr>
              <a:t> Pharmacology.</a:t>
            </a:r>
            <a:r>
              <a:rPr dirty="0" sz="1150" spc="15" b="1">
                <a:latin typeface="Arial"/>
                <a:cs typeface="Arial"/>
              </a:rPr>
              <a:t> </a:t>
            </a:r>
            <a:r>
              <a:rPr dirty="0" sz="1150" spc="-45">
                <a:latin typeface="Arial MT"/>
                <a:cs typeface="Arial MT"/>
              </a:rPr>
              <a:t>v.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35">
                <a:latin typeface="Arial MT"/>
                <a:cs typeface="Arial MT"/>
              </a:rPr>
              <a:t>11,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p. 840,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2020.</a:t>
            </a:r>
            <a:endParaRPr sz="115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390"/>
              </a:spcBef>
            </a:pPr>
            <a:r>
              <a:rPr dirty="0" sz="1150" spc="-30">
                <a:latin typeface="Arial MT"/>
                <a:cs typeface="Arial MT"/>
              </a:rPr>
              <a:t>SILVA, </a:t>
            </a:r>
            <a:r>
              <a:rPr dirty="0" sz="1150">
                <a:latin typeface="Arial MT"/>
                <a:cs typeface="Arial MT"/>
              </a:rPr>
              <a:t>Mariana Silveira Guerra Moura; </a:t>
            </a:r>
            <a:r>
              <a:rPr dirty="0" sz="1150" spc="-5">
                <a:latin typeface="Arial MT"/>
                <a:cs typeface="Arial MT"/>
              </a:rPr>
              <a:t>LOSEKANN, </a:t>
            </a:r>
            <a:r>
              <a:rPr dirty="0" sz="1150">
                <a:latin typeface="Arial MT"/>
                <a:cs typeface="Arial MT"/>
              </a:rPr>
              <a:t>Me </a:t>
            </a:r>
            <a:r>
              <a:rPr dirty="0" sz="1150" spc="-5">
                <a:latin typeface="Arial MT"/>
                <a:cs typeface="Arial MT"/>
              </a:rPr>
              <a:t>Hisano, Hamilton. 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Aquicultura: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manejo e aproveitamento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de</a:t>
            </a:r>
            <a:r>
              <a:rPr dirty="0" sz="1150">
                <a:latin typeface="Arial MT"/>
                <a:cs typeface="Arial MT"/>
              </a:rPr>
              <a:t> efluentes. </a:t>
            </a:r>
            <a:r>
              <a:rPr dirty="0" sz="1150" spc="-5">
                <a:latin typeface="Arial MT"/>
                <a:cs typeface="Arial MT"/>
              </a:rPr>
              <a:t>2013.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7957" y="11488579"/>
            <a:ext cx="4890779" cy="59508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77957" y="11488579"/>
            <a:ext cx="4891405" cy="59563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60"/>
              </a:spcBef>
            </a:pPr>
            <a:r>
              <a:rPr dirty="0" sz="2050" spc="-15" b="1">
                <a:latin typeface="Arial"/>
                <a:cs typeface="Arial"/>
              </a:rPr>
              <a:t>MATERIAL</a:t>
            </a:r>
            <a:r>
              <a:rPr dirty="0" sz="2050" spc="-12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AND</a:t>
            </a:r>
            <a:r>
              <a:rPr dirty="0" sz="2050" spc="-20" b="1">
                <a:latin typeface="Arial"/>
                <a:cs typeface="Arial"/>
              </a:rPr>
              <a:t> </a:t>
            </a:r>
            <a:r>
              <a:rPr dirty="0" sz="2050" spc="5" b="1">
                <a:latin typeface="Arial"/>
                <a:cs typeface="Arial"/>
              </a:rPr>
              <a:t>METHODS</a:t>
            </a:r>
            <a:endParaRPr sz="20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18092" y="12310016"/>
            <a:ext cx="474916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0405" algn="l"/>
                <a:tab pos="2468880" algn="l"/>
                <a:tab pos="2967990" algn="l"/>
                <a:tab pos="3585845" algn="l"/>
              </a:tabLst>
            </a:pPr>
            <a:r>
              <a:rPr dirty="0" sz="1650" spc="10">
                <a:latin typeface="Arial MT"/>
                <a:cs typeface="Arial MT"/>
              </a:rPr>
              <a:t>Th</a:t>
            </a:r>
            <a:r>
              <a:rPr dirty="0" sz="1650" spc="15">
                <a:latin typeface="Arial MT"/>
                <a:cs typeface="Arial MT"/>
              </a:rPr>
              <a:t>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i</a:t>
            </a:r>
            <a:r>
              <a:rPr dirty="0" sz="1650" spc="15">
                <a:latin typeface="Arial MT"/>
                <a:cs typeface="Arial MT"/>
              </a:rPr>
              <a:t>mple</a:t>
            </a:r>
            <a:r>
              <a:rPr dirty="0" sz="1650" spc="20">
                <a:latin typeface="Arial MT"/>
                <a:cs typeface="Arial MT"/>
              </a:rPr>
              <a:t>m</a:t>
            </a:r>
            <a:r>
              <a:rPr dirty="0" sz="1650" spc="10">
                <a:latin typeface="Arial MT"/>
                <a:cs typeface="Arial MT"/>
              </a:rPr>
              <a:t>entation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o</a:t>
            </a:r>
            <a:r>
              <a:rPr dirty="0" sz="1650" spc="5">
                <a:latin typeface="Arial MT"/>
                <a:cs typeface="Arial MT"/>
              </a:rPr>
              <a:t>f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recirc</a:t>
            </a:r>
            <a:r>
              <a:rPr dirty="0" sz="1650" spc="10">
                <a:latin typeface="Arial MT"/>
                <a:cs typeface="Arial MT"/>
              </a:rPr>
              <a:t>u</a:t>
            </a:r>
            <a:r>
              <a:rPr dirty="0" sz="1650" spc="10">
                <a:latin typeface="Arial MT"/>
                <a:cs typeface="Arial MT"/>
              </a:rPr>
              <a:t>lating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18092" y="12565887"/>
            <a:ext cx="47498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0">
                <a:latin typeface="Arial MT"/>
                <a:cs typeface="Arial MT"/>
              </a:rPr>
              <a:t>aquaculture</a:t>
            </a:r>
            <a:r>
              <a:rPr dirty="0" sz="1650" spc="229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system</a:t>
            </a:r>
            <a:r>
              <a:rPr dirty="0" sz="1650" spc="23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(RAS)</a:t>
            </a:r>
            <a:r>
              <a:rPr dirty="0" sz="1650" spc="229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is</a:t>
            </a:r>
            <a:r>
              <a:rPr dirty="0" sz="1650" spc="23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</a:t>
            </a:r>
            <a:r>
              <a:rPr dirty="0" sz="1650" spc="23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viable</a:t>
            </a:r>
            <a:r>
              <a:rPr dirty="0" sz="1650" spc="229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production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18092" y="12821879"/>
            <a:ext cx="474853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14170" algn="l"/>
                <a:tab pos="2588260" algn="l"/>
                <a:tab pos="4378960" algn="l"/>
              </a:tabLst>
            </a:pPr>
            <a:r>
              <a:rPr dirty="0" sz="1650" spc="10">
                <a:latin typeface="Arial MT"/>
                <a:cs typeface="Arial MT"/>
              </a:rPr>
              <a:t>alte</a:t>
            </a:r>
            <a:r>
              <a:rPr dirty="0" sz="1650" spc="5">
                <a:latin typeface="Arial MT"/>
                <a:cs typeface="Arial MT"/>
              </a:rPr>
              <a:t>r</a:t>
            </a:r>
            <a:r>
              <a:rPr dirty="0" sz="1650" spc="15">
                <a:latin typeface="Arial MT"/>
                <a:cs typeface="Arial MT"/>
              </a:rPr>
              <a:t>na</a:t>
            </a:r>
            <a:r>
              <a:rPr dirty="0" sz="1650" spc="10">
                <a:latin typeface="Arial MT"/>
                <a:cs typeface="Arial MT"/>
              </a:rPr>
              <a:t>t</a:t>
            </a:r>
            <a:r>
              <a:rPr dirty="0" sz="1650" spc="10">
                <a:latin typeface="Arial MT"/>
                <a:cs typeface="Arial MT"/>
              </a:rPr>
              <a:t>ive,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both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economically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and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18092" y="13077750"/>
            <a:ext cx="4751070" cy="156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5">
                <a:latin typeface="Arial MT"/>
                <a:cs typeface="Arial MT"/>
              </a:rPr>
              <a:t>environmentally, </a:t>
            </a:r>
            <a:r>
              <a:rPr dirty="0" sz="1650" spc="10">
                <a:latin typeface="Arial MT"/>
                <a:cs typeface="Arial MT"/>
              </a:rPr>
              <a:t>as </a:t>
            </a:r>
            <a:r>
              <a:rPr dirty="0" sz="1650" spc="5">
                <a:latin typeface="Arial MT"/>
                <a:cs typeface="Arial MT"/>
              </a:rPr>
              <a:t>it </a:t>
            </a:r>
            <a:r>
              <a:rPr dirty="0" sz="1650" spc="15">
                <a:latin typeface="Arial MT"/>
                <a:cs typeface="Arial MT"/>
              </a:rPr>
              <a:t>can ensure </a:t>
            </a:r>
            <a:r>
              <a:rPr dirty="0" sz="1650" spc="10">
                <a:latin typeface="Arial MT"/>
                <a:cs typeface="Arial MT"/>
              </a:rPr>
              <a:t>high productivity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and sustainability throughout the entire process.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Additionally, </a:t>
            </a:r>
            <a:r>
              <a:rPr dirty="0" sz="1650" spc="10">
                <a:latin typeface="Arial MT"/>
                <a:cs typeface="Arial MT"/>
              </a:rPr>
              <a:t>this </a:t>
            </a:r>
            <a:r>
              <a:rPr dirty="0" sz="1650" spc="15">
                <a:latin typeface="Arial MT"/>
                <a:cs typeface="Arial MT"/>
              </a:rPr>
              <a:t>system </a:t>
            </a:r>
            <a:r>
              <a:rPr dirty="0" sz="1650" spc="10">
                <a:latin typeface="Arial MT"/>
                <a:cs typeface="Arial MT"/>
              </a:rPr>
              <a:t>promotes </a:t>
            </a:r>
            <a:r>
              <a:rPr dirty="0" sz="1650" spc="15">
                <a:latin typeface="Arial MT"/>
                <a:cs typeface="Arial MT"/>
              </a:rPr>
              <a:t>water </a:t>
            </a:r>
            <a:r>
              <a:rPr dirty="0" sz="1650" spc="10">
                <a:latin typeface="Arial MT"/>
                <a:cs typeface="Arial MT"/>
              </a:rPr>
              <a:t>savings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through the </a:t>
            </a:r>
            <a:r>
              <a:rPr dirty="0" sz="1650" spc="15">
                <a:latin typeface="Arial MT"/>
                <a:cs typeface="Arial MT"/>
              </a:rPr>
              <a:t>reuse </a:t>
            </a:r>
            <a:r>
              <a:rPr dirty="0" sz="1650" spc="10">
                <a:latin typeface="Arial MT"/>
                <a:cs typeface="Arial MT"/>
              </a:rPr>
              <a:t>of this resource </a:t>
            </a:r>
            <a:r>
              <a:rPr dirty="0" sz="1650" spc="15">
                <a:latin typeface="Arial MT"/>
                <a:cs typeface="Arial MT"/>
              </a:rPr>
              <a:t>across </a:t>
            </a:r>
            <a:r>
              <a:rPr dirty="0" sz="1650" spc="10">
                <a:latin typeface="Arial MT"/>
                <a:cs typeface="Arial MT"/>
              </a:rPr>
              <a:t>multiple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production cycles </a:t>
            </a:r>
            <a:r>
              <a:rPr dirty="0" sz="1650" spc="15">
                <a:latin typeface="Arial MT"/>
                <a:cs typeface="Arial MT"/>
              </a:rPr>
              <a:t>and </a:t>
            </a:r>
            <a:r>
              <a:rPr dirty="0" sz="1650" spc="10">
                <a:latin typeface="Arial MT"/>
                <a:cs typeface="Arial MT"/>
              </a:rPr>
              <a:t>facilitates weight gain by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inducing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voluntary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physical exercise.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8688" y="0"/>
            <a:ext cx="15378430" cy="19636740"/>
            <a:chOff x="378688" y="0"/>
            <a:chExt cx="15378430" cy="1963674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4190" y="18530863"/>
              <a:ext cx="3634821" cy="94598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8688" y="14392342"/>
              <a:ext cx="4850570" cy="13816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40528" y="0"/>
              <a:ext cx="2816766" cy="23869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12259" y="18521353"/>
              <a:ext cx="2644237" cy="11148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31762" y="5366698"/>
              <a:ext cx="5553117" cy="21112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55311" y="9527150"/>
              <a:ext cx="5231452" cy="18788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64815" y="14852909"/>
              <a:ext cx="5230721" cy="199798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97085" y="5224142"/>
              <a:ext cx="3723278" cy="209448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86165" y="12191889"/>
            <a:ext cx="420751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5" b="1">
                <a:latin typeface="Arial"/>
                <a:cs typeface="Arial"/>
              </a:rPr>
              <a:t>General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Characteristics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of</a:t>
            </a:r>
            <a:r>
              <a:rPr dirty="0" sz="1650" spc="15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Circular</a:t>
            </a:r>
            <a:r>
              <a:rPr dirty="0" sz="1650" spc="15" b="1">
                <a:latin typeface="Arial"/>
                <a:cs typeface="Arial"/>
              </a:rPr>
              <a:t> </a:t>
            </a:r>
            <a:r>
              <a:rPr dirty="0" sz="1650" spc="-15" b="1">
                <a:latin typeface="Arial"/>
                <a:cs typeface="Arial"/>
              </a:rPr>
              <a:t>Tanks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6165" y="12703630"/>
            <a:ext cx="4824095" cy="79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0">
                <a:latin typeface="Arial MT"/>
                <a:cs typeface="Arial MT"/>
              </a:rPr>
              <a:t>In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general,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circular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tank</a:t>
            </a:r>
            <a:r>
              <a:rPr dirty="0" sz="1650" spc="15">
                <a:latin typeface="Arial MT"/>
                <a:cs typeface="Arial MT"/>
              </a:rPr>
              <a:t> (CT)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has</a:t>
            </a:r>
            <a:r>
              <a:rPr dirty="0" sz="1650" spc="15">
                <a:latin typeface="Arial MT"/>
                <a:cs typeface="Arial MT"/>
              </a:rPr>
              <a:t> a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semi-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conical </a:t>
            </a:r>
            <a:r>
              <a:rPr dirty="0" sz="1650" spc="15">
                <a:latin typeface="Arial MT"/>
                <a:cs typeface="Arial MT"/>
              </a:rPr>
              <a:t>shape </a:t>
            </a:r>
            <a:r>
              <a:rPr dirty="0" sz="1650" spc="10">
                <a:latin typeface="Arial MT"/>
                <a:cs typeface="Arial MT"/>
              </a:rPr>
              <a:t>(see Figure 1A, B, </a:t>
            </a:r>
            <a:r>
              <a:rPr dirty="0" sz="1650" spc="15">
                <a:latin typeface="Arial MT"/>
                <a:cs typeface="Arial MT"/>
              </a:rPr>
              <a:t>and </a:t>
            </a:r>
            <a:r>
              <a:rPr dirty="0" sz="1650" spc="10">
                <a:latin typeface="Arial MT"/>
                <a:cs typeface="Arial MT"/>
              </a:rPr>
              <a:t>C), in </a:t>
            </a:r>
            <a:r>
              <a:rPr dirty="0" sz="1650" spc="15">
                <a:latin typeface="Arial MT"/>
                <a:cs typeface="Arial MT"/>
              </a:rPr>
              <a:t>which 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structures</a:t>
            </a:r>
            <a:r>
              <a:rPr dirty="0" sz="1650" spc="2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are</a:t>
            </a:r>
            <a:r>
              <a:rPr dirty="0" sz="1650" spc="24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subsequently</a:t>
            </a:r>
            <a:r>
              <a:rPr dirty="0" sz="1650" spc="25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designed</a:t>
            </a:r>
            <a:r>
              <a:rPr dirty="0" sz="1650" spc="2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</a:t>
            </a:r>
            <a:r>
              <a:rPr dirty="0" sz="1650" spc="2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assist</a:t>
            </a:r>
            <a:r>
              <a:rPr dirty="0" sz="1650" spc="2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6165" y="13471241"/>
            <a:ext cx="482409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04595" algn="l"/>
                <a:tab pos="2929890" algn="l"/>
                <a:tab pos="3920490" algn="l"/>
              </a:tabLst>
            </a:pPr>
            <a:r>
              <a:rPr dirty="0" sz="1650" spc="10">
                <a:latin typeface="Arial MT"/>
                <a:cs typeface="Arial MT"/>
              </a:rPr>
              <a:t>leveling	</a:t>
            </a:r>
            <a:r>
              <a:rPr dirty="0" sz="1650" spc="15">
                <a:latin typeface="Arial MT"/>
                <a:cs typeface="Arial MT"/>
              </a:rPr>
              <a:t>mechanisms,	water	</a:t>
            </a:r>
            <a:r>
              <a:rPr dirty="0" sz="1650" spc="10">
                <a:latin typeface="Arial MT"/>
                <a:cs typeface="Arial MT"/>
              </a:rPr>
              <a:t>drainage,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6165" y="13727112"/>
            <a:ext cx="4823460" cy="537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0">
                <a:latin typeface="Arial MT"/>
                <a:cs typeface="Arial MT"/>
              </a:rPr>
              <a:t>recirculation,</a:t>
            </a:r>
            <a:r>
              <a:rPr dirty="0" sz="1650" spc="22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and</a:t>
            </a:r>
            <a:r>
              <a:rPr dirty="0" sz="1650" spc="229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waste</a:t>
            </a:r>
            <a:r>
              <a:rPr dirty="0" sz="1650" spc="2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filtration</a:t>
            </a:r>
            <a:r>
              <a:rPr dirty="0" sz="1650" spc="215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(Timmons</a:t>
            </a:r>
            <a:r>
              <a:rPr dirty="0" sz="1650" spc="22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et</a:t>
            </a:r>
            <a:r>
              <a:rPr dirty="0" sz="1650" spc="229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al.,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1998).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3515" y="11465948"/>
            <a:ext cx="18624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Figure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3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-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Airlift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Pump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23027" y="7559905"/>
            <a:ext cx="5289550" cy="178498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13664" marR="243204" indent="-635">
              <a:lnSpc>
                <a:spcPts val="1670"/>
              </a:lnSpc>
              <a:spcBef>
                <a:spcPts val="155"/>
              </a:spcBef>
            </a:pPr>
            <a:r>
              <a:rPr dirty="0" sz="1400" spc="-5" b="1">
                <a:latin typeface="Arial"/>
                <a:cs typeface="Arial"/>
              </a:rPr>
              <a:t>Figure 2 - Excavated circular tank covered with plastic 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tarpaulin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galvanized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mesh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(A),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followed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by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the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coating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with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cement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(B).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1800"/>
              </a:lnSpc>
              <a:spcBef>
                <a:spcPts val="720"/>
              </a:spcBef>
            </a:pPr>
            <a:r>
              <a:rPr dirty="0" sz="1650" spc="10">
                <a:latin typeface="Arial MT"/>
                <a:cs typeface="Arial MT"/>
              </a:rPr>
              <a:t>The </a:t>
            </a:r>
            <a:r>
              <a:rPr dirty="0" sz="1650" spc="5">
                <a:latin typeface="Arial MT"/>
                <a:cs typeface="Arial MT"/>
              </a:rPr>
              <a:t>airlift, </a:t>
            </a:r>
            <a:r>
              <a:rPr dirty="0" sz="1650" spc="15">
                <a:latin typeface="Arial MT"/>
                <a:cs typeface="Arial MT"/>
              </a:rPr>
              <a:t>connected </a:t>
            </a:r>
            <a:r>
              <a:rPr dirty="0" sz="1650" spc="10">
                <a:latin typeface="Arial MT"/>
                <a:cs typeface="Arial MT"/>
              </a:rPr>
              <a:t>to </a:t>
            </a:r>
            <a:r>
              <a:rPr dirty="0" sz="1650" spc="15">
                <a:latin typeface="Arial MT"/>
                <a:cs typeface="Arial MT"/>
              </a:rPr>
              <a:t>a </a:t>
            </a:r>
            <a:r>
              <a:rPr dirty="0" sz="1650" spc="10">
                <a:latin typeface="Arial MT"/>
                <a:cs typeface="Arial MT"/>
              </a:rPr>
              <a:t>pipe that runs </a:t>
            </a:r>
            <a:r>
              <a:rPr dirty="0" sz="1650" spc="15">
                <a:latin typeface="Arial MT"/>
                <a:cs typeface="Arial MT"/>
              </a:rPr>
              <a:t>from </a:t>
            </a:r>
            <a:r>
              <a:rPr dirty="0" sz="1650" spc="10">
                <a:latin typeface="Arial MT"/>
                <a:cs typeface="Arial MT"/>
              </a:rPr>
              <a:t>the center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 the outer part of the tank, is installed vertically in the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external</a:t>
            </a:r>
            <a:r>
              <a:rPr dirty="0" sz="1650" spc="15">
                <a:latin typeface="Arial MT"/>
                <a:cs typeface="Arial MT"/>
              </a:rPr>
              <a:t> compartment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tank,</a:t>
            </a:r>
            <a:r>
              <a:rPr dirty="0" sz="1650" spc="15">
                <a:latin typeface="Arial MT"/>
                <a:cs typeface="Arial MT"/>
              </a:rPr>
              <a:t> which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5">
                <a:latin typeface="Arial MT"/>
                <a:cs typeface="Arial MT"/>
              </a:rPr>
              <a:t>in</a:t>
            </a:r>
            <a:r>
              <a:rPr dirty="0" sz="1650" spc="10">
                <a:latin typeface="Arial MT"/>
                <a:cs typeface="Arial MT"/>
              </a:rPr>
              <a:t> turn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connected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to the biological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filter.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25918" y="12426376"/>
            <a:ext cx="5398135" cy="2329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01800"/>
              </a:lnSpc>
              <a:spcBef>
                <a:spcPts val="95"/>
              </a:spcBef>
            </a:pPr>
            <a:r>
              <a:rPr dirty="0" sz="1650" spc="15" b="1">
                <a:latin typeface="Arial"/>
                <a:cs typeface="Arial"/>
              </a:rPr>
              <a:t>Locations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of</a:t>
            </a:r>
            <a:r>
              <a:rPr dirty="0" sz="1650" spc="15" b="1">
                <a:latin typeface="Arial"/>
                <a:cs typeface="Arial"/>
              </a:rPr>
              <a:t> TC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spc="15" b="1">
                <a:latin typeface="Arial"/>
                <a:cs typeface="Arial"/>
              </a:rPr>
              <a:t>Implementation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with</a:t>
            </a:r>
            <a:r>
              <a:rPr dirty="0" sz="1650" spc="1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Water </a:t>
            </a:r>
            <a:r>
              <a:rPr dirty="0" sz="1650" spc="5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Recirculation</a:t>
            </a:r>
            <a:r>
              <a:rPr dirty="0" sz="1650" spc="5" b="1">
                <a:latin typeface="Arial"/>
                <a:cs typeface="Arial"/>
              </a:rPr>
              <a:t> </a:t>
            </a:r>
            <a:r>
              <a:rPr dirty="0" sz="1650" spc="15" b="1">
                <a:latin typeface="Arial"/>
                <a:cs typeface="Arial"/>
              </a:rPr>
              <a:t>System</a:t>
            </a:r>
            <a:endParaRPr sz="1650">
              <a:latin typeface="Arial"/>
              <a:cs typeface="Arial"/>
            </a:endParaRPr>
          </a:p>
          <a:p>
            <a:pPr algn="just" marL="12700" marR="5715">
              <a:lnSpc>
                <a:spcPct val="101800"/>
              </a:lnSpc>
            </a:pPr>
            <a:r>
              <a:rPr dirty="0" sz="1650" spc="10" b="1">
                <a:latin typeface="Arial"/>
                <a:cs typeface="Arial"/>
              </a:rPr>
              <a:t>Location</a:t>
            </a:r>
            <a:r>
              <a:rPr dirty="0" sz="1650" spc="15" b="1">
                <a:latin typeface="Arial"/>
                <a:cs typeface="Arial"/>
              </a:rPr>
              <a:t> </a:t>
            </a:r>
            <a:r>
              <a:rPr dirty="0" sz="1650" spc="10" b="1">
                <a:latin typeface="Arial"/>
                <a:cs typeface="Arial"/>
              </a:rPr>
              <a:t>1</a:t>
            </a:r>
            <a:r>
              <a:rPr dirty="0" sz="1650" spc="10">
                <a:latin typeface="Arial MT"/>
                <a:cs typeface="Arial MT"/>
              </a:rPr>
              <a:t>:</a:t>
            </a:r>
            <a:r>
              <a:rPr dirty="0" sz="1650" spc="15">
                <a:latin typeface="Arial MT"/>
                <a:cs typeface="Arial MT"/>
              </a:rPr>
              <a:t> Research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and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Application</a:t>
            </a:r>
            <a:r>
              <a:rPr dirty="0" sz="1650" spc="15">
                <a:latin typeface="Arial MT"/>
                <a:cs typeface="Arial MT"/>
              </a:rPr>
              <a:t> Center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</a:t>
            </a:r>
            <a:r>
              <a:rPr dirty="0" sz="1650" spc="15">
                <a:latin typeface="Arial MT"/>
                <a:cs typeface="Arial MT"/>
              </a:rPr>
              <a:t> the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Brazilian</a:t>
            </a:r>
            <a:r>
              <a:rPr dirty="0" sz="1650" spc="15">
                <a:latin typeface="Arial MT"/>
                <a:cs typeface="Arial MT"/>
              </a:rPr>
              <a:t> Amazon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-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CPAM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Federal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Institute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Science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and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-5">
                <a:latin typeface="Arial MT"/>
                <a:cs typeface="Arial MT"/>
              </a:rPr>
              <a:t>Technology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Pará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(IFPA)</a:t>
            </a:r>
            <a:r>
              <a:rPr dirty="0" sz="1650" spc="-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-</a:t>
            </a:r>
            <a:r>
              <a:rPr dirty="0" sz="1650" spc="15">
                <a:latin typeface="Arial MT"/>
                <a:cs typeface="Arial MT"/>
              </a:rPr>
              <a:t> Bragança 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Campus.</a:t>
            </a:r>
            <a:endParaRPr sz="1650">
              <a:latin typeface="Arial MT"/>
              <a:cs typeface="Arial MT"/>
            </a:endParaRPr>
          </a:p>
          <a:p>
            <a:pPr algn="just" marL="12700" marR="5080">
              <a:lnSpc>
                <a:spcPct val="101800"/>
              </a:lnSpc>
            </a:pPr>
            <a:r>
              <a:rPr dirty="0" sz="1650" spc="10">
                <a:latin typeface="Arial MT"/>
                <a:cs typeface="Arial MT"/>
              </a:rPr>
              <a:t>The circular tank at </a:t>
            </a:r>
            <a:r>
              <a:rPr dirty="0" sz="1650" spc="-10">
                <a:latin typeface="Arial MT"/>
                <a:cs typeface="Arial MT"/>
              </a:rPr>
              <a:t>CPAM </a:t>
            </a:r>
            <a:r>
              <a:rPr dirty="0" sz="1650" spc="10">
                <a:latin typeface="Arial MT"/>
                <a:cs typeface="Arial MT"/>
              </a:rPr>
              <a:t>has </a:t>
            </a:r>
            <a:r>
              <a:rPr dirty="0" sz="1650" spc="15">
                <a:latin typeface="Arial MT"/>
                <a:cs typeface="Arial MT"/>
              </a:rPr>
              <a:t>a </a:t>
            </a:r>
            <a:r>
              <a:rPr dirty="0" sz="1650" spc="10">
                <a:latin typeface="Arial MT"/>
                <a:cs typeface="Arial MT"/>
              </a:rPr>
              <a:t>diameter of </a:t>
            </a:r>
            <a:r>
              <a:rPr dirty="0" sz="1650" spc="15">
                <a:latin typeface="Arial MT"/>
                <a:cs typeface="Arial MT"/>
              </a:rPr>
              <a:t>7 </a:t>
            </a:r>
            <a:r>
              <a:rPr dirty="0" sz="1650" spc="10">
                <a:latin typeface="Arial MT"/>
                <a:cs typeface="Arial MT"/>
              </a:rPr>
              <a:t>meters,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with</a:t>
            </a:r>
            <a:r>
              <a:rPr dirty="0" sz="1650" spc="15">
                <a:latin typeface="Arial MT"/>
                <a:cs typeface="Arial MT"/>
              </a:rPr>
              <a:t> a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depth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1.60</a:t>
            </a:r>
            <a:r>
              <a:rPr dirty="0" sz="1650" spc="15">
                <a:latin typeface="Arial MT"/>
                <a:cs typeface="Arial MT"/>
              </a:rPr>
              <a:t> meters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center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and  </a:t>
            </a:r>
            <a:r>
              <a:rPr dirty="0" sz="1650" spc="10">
                <a:latin typeface="Arial MT"/>
                <a:cs typeface="Arial MT"/>
              </a:rPr>
              <a:t>1.40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meters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at the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edges.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317544" y="8136405"/>
            <a:ext cx="471297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60070" algn="l"/>
                <a:tab pos="1427480" algn="l"/>
                <a:tab pos="2010410" algn="l"/>
                <a:tab pos="2617470" algn="l"/>
                <a:tab pos="3260090" algn="l"/>
                <a:tab pos="3736340" algn="l"/>
                <a:tab pos="4580890" algn="l"/>
              </a:tabLst>
            </a:pPr>
            <a:r>
              <a:rPr dirty="0" sz="1650" spc="10">
                <a:latin typeface="Arial MT"/>
                <a:cs typeface="Arial MT"/>
              </a:rPr>
              <a:t>Th</a:t>
            </a:r>
            <a:r>
              <a:rPr dirty="0" sz="1650" spc="15">
                <a:latin typeface="Arial MT"/>
                <a:cs typeface="Arial MT"/>
              </a:rPr>
              <a:t>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circular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ta</a:t>
            </a:r>
            <a:r>
              <a:rPr dirty="0" sz="1650" spc="10">
                <a:latin typeface="Arial MT"/>
                <a:cs typeface="Arial MT"/>
              </a:rPr>
              <a:t>n</a:t>
            </a:r>
            <a:r>
              <a:rPr dirty="0" sz="1650" spc="15">
                <a:latin typeface="Arial MT"/>
                <a:cs typeface="Arial MT"/>
              </a:rPr>
              <a:t>k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(C</a:t>
            </a:r>
            <a:r>
              <a:rPr dirty="0" sz="1650" spc="10">
                <a:latin typeface="Arial MT"/>
                <a:cs typeface="Arial MT"/>
              </a:rPr>
              <a:t>T)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doe</a:t>
            </a:r>
            <a:r>
              <a:rPr dirty="0" sz="1650" spc="15">
                <a:latin typeface="Arial MT"/>
                <a:cs typeface="Arial MT"/>
              </a:rPr>
              <a:t>s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not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re</a:t>
            </a:r>
            <a:r>
              <a:rPr dirty="0" sz="1650" spc="20">
                <a:latin typeface="Arial MT"/>
                <a:cs typeface="Arial MT"/>
              </a:rPr>
              <a:t>q</a:t>
            </a:r>
            <a:r>
              <a:rPr dirty="0" sz="1650" spc="10">
                <a:latin typeface="Arial MT"/>
                <a:cs typeface="Arial MT"/>
              </a:rPr>
              <a:t>uire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a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17544" y="8392276"/>
            <a:ext cx="471297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08735" algn="l"/>
                <a:tab pos="2319655" algn="l"/>
                <a:tab pos="2760980" algn="l"/>
                <a:tab pos="3546475" algn="l"/>
                <a:tab pos="4402455" algn="l"/>
              </a:tabLst>
            </a:pPr>
            <a:r>
              <a:rPr dirty="0" sz="1650" spc="15">
                <a:latin typeface="Arial MT"/>
                <a:cs typeface="Arial MT"/>
              </a:rPr>
              <a:t>con</a:t>
            </a:r>
            <a:r>
              <a:rPr dirty="0" sz="1650">
                <a:latin typeface="Arial MT"/>
                <a:cs typeface="Arial MT"/>
              </a:rPr>
              <a:t>t</a:t>
            </a:r>
            <a:r>
              <a:rPr dirty="0" sz="1650" spc="10">
                <a:latin typeface="Arial MT"/>
                <a:cs typeface="Arial MT"/>
              </a:rPr>
              <a:t>in</a:t>
            </a:r>
            <a:r>
              <a:rPr dirty="0" sz="1650" spc="20">
                <a:latin typeface="Arial MT"/>
                <a:cs typeface="Arial MT"/>
              </a:rPr>
              <a:t>u</a:t>
            </a:r>
            <a:r>
              <a:rPr dirty="0" sz="1650" spc="15">
                <a:latin typeface="Arial MT"/>
                <a:cs typeface="Arial MT"/>
              </a:rPr>
              <a:t>ous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addition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o</a:t>
            </a:r>
            <a:r>
              <a:rPr dirty="0" sz="1650" spc="5">
                <a:latin typeface="Arial MT"/>
                <a:cs typeface="Arial MT"/>
              </a:rPr>
              <a:t>f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water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du</a:t>
            </a:r>
            <a:r>
              <a:rPr dirty="0" sz="1650" spc="5">
                <a:latin typeface="Arial MT"/>
                <a:cs typeface="Arial MT"/>
              </a:rPr>
              <a:t>r</a:t>
            </a:r>
            <a:r>
              <a:rPr dirty="0" sz="1650" spc="10">
                <a:latin typeface="Arial MT"/>
                <a:cs typeface="Arial MT"/>
              </a:rPr>
              <a:t>ing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the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317544" y="8648145"/>
            <a:ext cx="4713605" cy="156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0">
                <a:latin typeface="Arial MT"/>
                <a:cs typeface="Arial MT"/>
              </a:rPr>
              <a:t>production cycle, allowing for reuse </a:t>
            </a:r>
            <a:r>
              <a:rPr dirty="0" sz="1650" spc="15">
                <a:latin typeface="Arial MT"/>
                <a:cs typeface="Arial MT"/>
              </a:rPr>
              <a:t>one </a:t>
            </a:r>
            <a:r>
              <a:rPr dirty="0" sz="1650" spc="10">
                <a:latin typeface="Arial MT"/>
                <a:cs typeface="Arial MT"/>
              </a:rPr>
              <a:t>or </a:t>
            </a:r>
            <a:r>
              <a:rPr dirty="0" sz="1650" spc="15">
                <a:latin typeface="Arial MT"/>
                <a:cs typeface="Arial MT"/>
              </a:rPr>
              <a:t>more 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times.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water</a:t>
            </a:r>
            <a:r>
              <a:rPr dirty="0" sz="1650" spc="34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is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not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discharged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directly</a:t>
            </a:r>
            <a:r>
              <a:rPr dirty="0" sz="1650" spc="3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into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environment,</a:t>
            </a:r>
            <a:r>
              <a:rPr dirty="0" sz="1650" spc="15">
                <a:latin typeface="Arial MT"/>
                <a:cs typeface="Arial MT"/>
              </a:rPr>
              <a:t> ensuring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greater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control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and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security against the risk of introducing invasive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species into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natural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ecosystems.</a:t>
            </a:r>
            <a:endParaRPr sz="16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35"/>
              </a:spcBef>
            </a:pPr>
            <a:r>
              <a:rPr dirty="0" sz="1650" spc="10" b="1">
                <a:latin typeface="Arial"/>
                <a:cs typeface="Arial"/>
              </a:rPr>
              <a:t>Increased </a:t>
            </a:r>
            <a:r>
              <a:rPr dirty="0" sz="1650" spc="15" b="1">
                <a:latin typeface="Arial"/>
                <a:cs typeface="Arial"/>
              </a:rPr>
              <a:t>Growth</a:t>
            </a:r>
            <a:r>
              <a:rPr dirty="0" sz="1650" spc="-5" b="1">
                <a:latin typeface="Arial"/>
                <a:cs typeface="Arial"/>
              </a:rPr>
              <a:t> </a:t>
            </a:r>
            <a:r>
              <a:rPr dirty="0" sz="1650" spc="15" b="1">
                <a:latin typeface="Arial"/>
                <a:cs typeface="Arial"/>
              </a:rPr>
              <a:t>Through</a:t>
            </a:r>
            <a:r>
              <a:rPr dirty="0" sz="1650" spc="-5" b="1">
                <a:latin typeface="Arial"/>
                <a:cs typeface="Arial"/>
              </a:rPr>
              <a:t> </a:t>
            </a:r>
            <a:r>
              <a:rPr dirty="0" sz="1650" spc="15" b="1">
                <a:latin typeface="Arial"/>
                <a:cs typeface="Arial"/>
              </a:rPr>
              <a:t>Exercise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317544" y="10439360"/>
            <a:ext cx="42970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1080" algn="l"/>
                <a:tab pos="2052955" algn="l"/>
                <a:tab pos="2527300" algn="l"/>
                <a:tab pos="3062605" algn="l"/>
              </a:tabLst>
            </a:pPr>
            <a:r>
              <a:rPr dirty="0" sz="1650" spc="10">
                <a:latin typeface="Arial MT"/>
                <a:cs typeface="Arial MT"/>
              </a:rPr>
              <a:t>physical</a:t>
            </a:r>
            <a:r>
              <a:rPr dirty="0" sz="1650" spc="1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exe</a:t>
            </a:r>
            <a:r>
              <a:rPr dirty="0" sz="1650" spc="5">
                <a:latin typeface="Arial MT"/>
                <a:cs typeface="Arial MT"/>
              </a:rPr>
              <a:t>r</a:t>
            </a:r>
            <a:r>
              <a:rPr dirty="0" sz="1650" spc="10">
                <a:latin typeface="Arial MT"/>
                <a:cs typeface="Arial MT"/>
              </a:rPr>
              <a:t>cise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o</a:t>
            </a:r>
            <a:r>
              <a:rPr dirty="0" sz="1650" spc="15">
                <a:latin typeface="Arial MT"/>
                <a:cs typeface="Arial MT"/>
              </a:rPr>
              <a:t>n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dev</a:t>
            </a:r>
            <a:r>
              <a:rPr dirty="0" sz="1650" spc="5">
                <a:latin typeface="Arial MT"/>
                <a:cs typeface="Arial MT"/>
              </a:rPr>
              <a:t>e</a:t>
            </a:r>
            <a:r>
              <a:rPr dirty="0" sz="1650" spc="10">
                <a:latin typeface="Arial MT"/>
                <a:cs typeface="Arial MT"/>
              </a:rPr>
              <a:t>l</a:t>
            </a:r>
            <a:r>
              <a:rPr dirty="0" sz="1650" spc="15">
                <a:latin typeface="Arial MT"/>
                <a:cs typeface="Arial MT"/>
              </a:rPr>
              <a:t>op</a:t>
            </a:r>
            <a:r>
              <a:rPr dirty="0" sz="1650" spc="20">
                <a:latin typeface="Arial MT"/>
                <a:cs typeface="Arial MT"/>
              </a:rPr>
              <a:t>m</a:t>
            </a:r>
            <a:r>
              <a:rPr dirty="0" sz="1650" spc="10">
                <a:latin typeface="Arial MT"/>
                <a:cs typeface="Arial MT"/>
              </a:rPr>
              <a:t>ent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17544" y="10183490"/>
            <a:ext cx="4713605" cy="53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0"/>
              </a:spcBef>
              <a:tabLst>
                <a:tab pos="848994" algn="l"/>
                <a:tab pos="1188720" algn="l"/>
                <a:tab pos="1576070" algn="l"/>
                <a:tab pos="2354580" algn="l"/>
                <a:tab pos="3369945" algn="l"/>
                <a:tab pos="3829050" algn="l"/>
                <a:tab pos="4509770" algn="l"/>
              </a:tabLst>
            </a:pPr>
            <a:r>
              <a:rPr dirty="0" sz="1650" spc="10">
                <a:latin typeface="Arial MT"/>
                <a:cs typeface="Arial MT"/>
              </a:rPr>
              <a:t>Pereira</a:t>
            </a:r>
            <a:r>
              <a:rPr dirty="0" sz="1650" spc="1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e</a:t>
            </a:r>
            <a:r>
              <a:rPr dirty="0" sz="1650" spc="5">
                <a:latin typeface="Arial MT"/>
                <a:cs typeface="Arial MT"/>
              </a:rPr>
              <a:t>t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0">
                <a:latin typeface="Arial MT"/>
                <a:cs typeface="Arial MT"/>
              </a:rPr>
              <a:t>a</a:t>
            </a:r>
            <a:r>
              <a:rPr dirty="0" sz="1650" spc="5">
                <a:latin typeface="Arial MT"/>
                <a:cs typeface="Arial MT"/>
              </a:rPr>
              <a:t>l</a:t>
            </a:r>
            <a:r>
              <a:rPr dirty="0" sz="1650" spc="5">
                <a:latin typeface="Arial MT"/>
                <a:cs typeface="Arial MT"/>
              </a:rPr>
              <a:t>.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5">
                <a:latin typeface="Arial MT"/>
                <a:cs typeface="Arial MT"/>
              </a:rPr>
              <a:t>(</a:t>
            </a:r>
            <a:r>
              <a:rPr dirty="0" sz="1650" spc="15">
                <a:latin typeface="Arial MT"/>
                <a:cs typeface="Arial MT"/>
              </a:rPr>
              <a:t>2020</a:t>
            </a:r>
            <a:r>
              <a:rPr dirty="0" sz="1650" spc="10">
                <a:latin typeface="Arial MT"/>
                <a:cs typeface="Arial MT"/>
              </a:rPr>
              <a:t>)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an</a:t>
            </a:r>
            <a:r>
              <a:rPr dirty="0" sz="1650" spc="5">
                <a:latin typeface="Arial MT"/>
                <a:cs typeface="Arial MT"/>
              </a:rPr>
              <a:t>a</a:t>
            </a:r>
            <a:r>
              <a:rPr dirty="0" sz="1650" spc="5">
                <a:latin typeface="Arial MT"/>
                <a:cs typeface="Arial MT"/>
              </a:rPr>
              <a:t>l</a:t>
            </a:r>
            <a:r>
              <a:rPr dirty="0" sz="1650" spc="20">
                <a:latin typeface="Arial MT"/>
                <a:cs typeface="Arial MT"/>
              </a:rPr>
              <a:t>y</a:t>
            </a:r>
            <a:r>
              <a:rPr dirty="0" sz="1650" spc="15">
                <a:latin typeface="Arial MT"/>
                <a:cs typeface="Arial MT"/>
              </a:rPr>
              <a:t>zed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5">
                <a:latin typeface="Arial MT"/>
                <a:cs typeface="Arial MT"/>
              </a:rPr>
              <a:t>t</a:t>
            </a:r>
            <a:r>
              <a:rPr dirty="0" sz="1650" spc="20">
                <a:latin typeface="Arial MT"/>
                <a:cs typeface="Arial MT"/>
              </a:rPr>
              <a:t>h</a:t>
            </a:r>
            <a:r>
              <a:rPr dirty="0" sz="1650" spc="15">
                <a:latin typeface="Arial MT"/>
                <a:cs typeface="Arial MT"/>
              </a:rPr>
              <a:t>e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15">
                <a:latin typeface="Arial MT"/>
                <a:cs typeface="Arial MT"/>
              </a:rPr>
              <a:t>e</a:t>
            </a:r>
            <a:r>
              <a:rPr dirty="0" sz="1650" spc="-30">
                <a:latin typeface="Arial MT"/>
                <a:cs typeface="Arial MT"/>
              </a:rPr>
              <a:t>f</a:t>
            </a:r>
            <a:r>
              <a:rPr dirty="0" sz="1650" spc="10">
                <a:latin typeface="Arial MT"/>
                <a:cs typeface="Arial MT"/>
              </a:rPr>
              <a:t>fe</a:t>
            </a:r>
            <a:r>
              <a:rPr dirty="0" sz="1650" spc="20">
                <a:latin typeface="Arial MT"/>
                <a:cs typeface="Arial MT"/>
              </a:rPr>
              <a:t>c</a:t>
            </a:r>
            <a:r>
              <a:rPr dirty="0" sz="1650" spc="5">
                <a:latin typeface="Arial MT"/>
                <a:cs typeface="Arial MT"/>
              </a:rPr>
              <a:t>t</a:t>
            </a:r>
            <a:r>
              <a:rPr dirty="0" sz="1650">
                <a:latin typeface="Arial MT"/>
                <a:cs typeface="Arial MT"/>
              </a:rPr>
              <a:t>	</a:t>
            </a:r>
            <a:r>
              <a:rPr dirty="0" sz="1650" spc="5">
                <a:latin typeface="Arial MT"/>
                <a:cs typeface="Arial MT"/>
              </a:rPr>
              <a:t>of</a:t>
            </a:r>
            <a:endParaRPr sz="16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1650" spc="5">
                <a:latin typeface="Arial MT"/>
                <a:cs typeface="Arial MT"/>
              </a:rPr>
              <a:t>of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317544" y="10695230"/>
            <a:ext cx="471424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5"/>
              </a:spcBef>
            </a:pPr>
            <a:r>
              <a:rPr dirty="0" sz="1650" spc="15">
                <a:latin typeface="Arial MT"/>
                <a:cs typeface="Arial MT"/>
              </a:rPr>
              <a:t>tambaqui </a:t>
            </a:r>
            <a:r>
              <a:rPr dirty="0" sz="1650" spc="10">
                <a:latin typeface="Arial MT"/>
                <a:cs typeface="Arial MT"/>
              </a:rPr>
              <a:t>(*Colossoma </a:t>
            </a:r>
            <a:r>
              <a:rPr dirty="0" sz="1650" spc="15">
                <a:latin typeface="Arial MT"/>
                <a:cs typeface="Arial MT"/>
              </a:rPr>
              <a:t>macropomum*) </a:t>
            </a:r>
            <a:r>
              <a:rPr dirty="0" sz="1650" spc="10">
                <a:latin typeface="Arial MT"/>
                <a:cs typeface="Arial MT"/>
              </a:rPr>
              <a:t>and </a:t>
            </a:r>
            <a:r>
              <a:rPr dirty="0" sz="1650" spc="15">
                <a:latin typeface="Arial MT"/>
                <a:cs typeface="Arial MT"/>
              </a:rPr>
              <a:t>found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 </a:t>
            </a:r>
            <a:r>
              <a:rPr dirty="0" sz="1650" spc="10">
                <a:latin typeface="Arial MT"/>
                <a:cs typeface="Arial MT"/>
              </a:rPr>
              <a:t>direct relationship with </a:t>
            </a:r>
            <a:r>
              <a:rPr dirty="0" sz="1650" spc="15">
                <a:latin typeface="Arial MT"/>
                <a:cs typeface="Arial MT"/>
              </a:rPr>
              <a:t>a </a:t>
            </a:r>
            <a:r>
              <a:rPr dirty="0" sz="1650" spc="10">
                <a:latin typeface="Arial MT"/>
                <a:cs typeface="Arial MT"/>
              </a:rPr>
              <a:t>significant increase in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weight and length </a:t>
            </a:r>
            <a:r>
              <a:rPr dirty="0" sz="1650" spc="15">
                <a:latin typeface="Arial MT"/>
                <a:cs typeface="Arial MT"/>
              </a:rPr>
              <a:t>when compared </a:t>
            </a:r>
            <a:r>
              <a:rPr dirty="0" sz="1650" spc="10">
                <a:latin typeface="Arial MT"/>
                <a:cs typeface="Arial MT"/>
              </a:rPr>
              <a:t>to individuals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with</a:t>
            </a:r>
            <a:r>
              <a:rPr dirty="0" sz="1650">
                <a:latin typeface="Arial MT"/>
                <a:cs typeface="Arial MT"/>
              </a:rPr>
              <a:t> </a:t>
            </a:r>
            <a:r>
              <a:rPr dirty="0" sz="1650" spc="15">
                <a:latin typeface="Arial MT"/>
                <a:cs typeface="Arial MT"/>
              </a:rPr>
              <a:t>a</a:t>
            </a:r>
            <a:r>
              <a:rPr dirty="0" sz="1650" spc="10">
                <a:latin typeface="Arial MT"/>
                <a:cs typeface="Arial MT"/>
              </a:rPr>
              <a:t> sedentary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lifestyle.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17544" y="7323590"/>
            <a:ext cx="4441825" cy="838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35455" marR="5080" indent="-151511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Arial"/>
                <a:cs typeface="Arial"/>
              </a:rPr>
              <a:t>Figure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5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-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Construction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the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circular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tank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at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Sítio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Maria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Paula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650" b="1">
                <a:latin typeface="Arial"/>
                <a:cs typeface="Arial"/>
              </a:rPr>
              <a:t>Water</a:t>
            </a:r>
            <a:r>
              <a:rPr dirty="0" sz="1650" spc="-20" b="1">
                <a:latin typeface="Arial"/>
                <a:cs typeface="Arial"/>
              </a:rPr>
              <a:t> </a:t>
            </a:r>
            <a:r>
              <a:rPr dirty="0" sz="1650" spc="15" b="1">
                <a:latin typeface="Arial"/>
                <a:cs typeface="Arial"/>
              </a:rPr>
              <a:t>Economy</a:t>
            </a:r>
            <a:endParaRPr sz="16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4212" y="16932802"/>
            <a:ext cx="5226685" cy="211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203200">
              <a:lnSpc>
                <a:spcPct val="995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Figure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4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-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Circular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tank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with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constructed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water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recirculation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system </a:t>
            </a:r>
            <a:r>
              <a:rPr dirty="0" sz="1400" spc="-5" b="1">
                <a:latin typeface="Arial"/>
                <a:cs typeface="Arial"/>
              </a:rPr>
              <a:t>(A), along with the airlift (B) and the installed 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biological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filter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(C).</a:t>
            </a:r>
            <a:endParaRPr sz="1400">
              <a:latin typeface="Arial"/>
              <a:cs typeface="Arial"/>
            </a:endParaRPr>
          </a:p>
          <a:p>
            <a:pPr algn="just" marL="54610" marR="5080">
              <a:lnSpc>
                <a:spcPct val="101600"/>
              </a:lnSpc>
              <a:spcBef>
                <a:spcPts val="1055"/>
              </a:spcBef>
            </a:pPr>
            <a:r>
              <a:rPr dirty="0" sz="1700" spc="10" b="1">
                <a:latin typeface="Arial"/>
                <a:cs typeface="Arial"/>
              </a:rPr>
              <a:t>Location 2: </a:t>
            </a:r>
            <a:r>
              <a:rPr dirty="0" sz="1700" spc="5">
                <a:latin typeface="Arial MT"/>
                <a:cs typeface="Arial MT"/>
              </a:rPr>
              <a:t>Sítio </a:t>
            </a:r>
            <a:r>
              <a:rPr dirty="0" sz="1700" spc="10">
                <a:latin typeface="Arial MT"/>
                <a:cs typeface="Arial MT"/>
              </a:rPr>
              <a:t>Maria Paula 1, Monte Negro, rural 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area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5">
                <a:latin typeface="Arial MT"/>
                <a:cs typeface="Arial MT"/>
              </a:rPr>
              <a:t>of</a:t>
            </a:r>
            <a:r>
              <a:rPr dirty="0" sz="1700" spc="1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Bragança-PA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(S1°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07.328'</a:t>
            </a:r>
            <a:r>
              <a:rPr dirty="0" sz="1700" spc="15">
                <a:latin typeface="Arial MT"/>
                <a:cs typeface="Arial MT"/>
              </a:rPr>
              <a:t> W46°</a:t>
            </a:r>
            <a:r>
              <a:rPr dirty="0" sz="1700" spc="20">
                <a:latin typeface="Arial MT"/>
                <a:cs typeface="Arial MT"/>
              </a:rPr>
              <a:t> </a:t>
            </a:r>
            <a:r>
              <a:rPr dirty="0" sz="1700" spc="5">
                <a:latin typeface="Arial MT"/>
                <a:cs typeface="Arial MT"/>
              </a:rPr>
              <a:t>49.764’) </a:t>
            </a:r>
            <a:r>
              <a:rPr dirty="0" sz="1700" spc="-459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(under construction). </a:t>
            </a:r>
            <a:r>
              <a:rPr dirty="0" sz="1700" spc="15">
                <a:latin typeface="Arial MT"/>
                <a:cs typeface="Arial MT"/>
              </a:rPr>
              <a:t>The </a:t>
            </a:r>
            <a:r>
              <a:rPr dirty="0" sz="1700" spc="10">
                <a:latin typeface="Arial MT"/>
                <a:cs typeface="Arial MT"/>
              </a:rPr>
              <a:t>measurements for width, 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center length, and edge depth are as follows: 40m, </a:t>
            </a:r>
            <a:r>
              <a:rPr dirty="0" sz="1700" spc="1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1.80m,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and</a:t>
            </a:r>
            <a:r>
              <a:rPr dirty="0" sz="1700">
                <a:latin typeface="Arial MT"/>
                <a:cs typeface="Arial MT"/>
              </a:rPr>
              <a:t> </a:t>
            </a:r>
            <a:r>
              <a:rPr dirty="0" sz="1700" spc="10">
                <a:latin typeface="Arial MT"/>
                <a:cs typeface="Arial MT"/>
              </a:rPr>
              <a:t>1.5m,</a:t>
            </a:r>
            <a:r>
              <a:rPr dirty="0" sz="1700" spc="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respectively.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4083" y="15882576"/>
            <a:ext cx="4923790" cy="15449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69215">
              <a:lnSpc>
                <a:spcPts val="1670"/>
              </a:lnSpc>
              <a:spcBef>
                <a:spcPts val="155"/>
              </a:spcBef>
            </a:pPr>
            <a:r>
              <a:rPr dirty="0" sz="1400" spc="-5" b="1">
                <a:latin typeface="Arial"/>
                <a:cs typeface="Arial"/>
              </a:rPr>
              <a:t>Figure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-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3D model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of the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circular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tank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in the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top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view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(A) </a:t>
            </a:r>
            <a:r>
              <a:rPr dirty="0" sz="1400" spc="-3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and the side view (B), along </a:t>
            </a:r>
            <a:r>
              <a:rPr dirty="0" sz="1400" spc="-10" b="1">
                <a:latin typeface="Arial"/>
                <a:cs typeface="Arial"/>
              </a:rPr>
              <a:t>with </a:t>
            </a:r>
            <a:r>
              <a:rPr dirty="0" sz="1400" spc="-5" b="1">
                <a:latin typeface="Arial"/>
                <a:cs typeface="Arial"/>
              </a:rPr>
              <a:t>the transparent </a:t>
            </a:r>
            <a:r>
              <a:rPr dirty="0" sz="140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illustration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(C).</a:t>
            </a:r>
            <a:endParaRPr sz="1400">
              <a:latin typeface="Arial"/>
              <a:cs typeface="Arial"/>
            </a:endParaRPr>
          </a:p>
          <a:p>
            <a:pPr algn="just" marL="32384" marR="5080">
              <a:lnSpc>
                <a:spcPct val="101800"/>
              </a:lnSpc>
              <a:spcBef>
                <a:spcPts val="844"/>
              </a:spcBef>
            </a:pP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coating</a:t>
            </a:r>
            <a:r>
              <a:rPr dirty="0" sz="1650" spc="15">
                <a:latin typeface="Arial MT"/>
                <a:cs typeface="Arial MT"/>
              </a:rPr>
              <a:t> process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involved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the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application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of 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three layers: plastic tarpaulin, galvanized </a:t>
            </a:r>
            <a:r>
              <a:rPr dirty="0" sz="1650" spc="15">
                <a:latin typeface="Arial MT"/>
                <a:cs typeface="Arial MT"/>
              </a:rPr>
              <a:t>mesh </a:t>
            </a:r>
            <a:r>
              <a:rPr dirty="0" sz="1650" spc="10">
                <a:latin typeface="Arial MT"/>
                <a:cs typeface="Arial MT"/>
              </a:rPr>
              <a:t>of </a:t>
            </a:r>
            <a:r>
              <a:rPr dirty="0" sz="1650" spc="15">
                <a:latin typeface="Arial MT"/>
                <a:cs typeface="Arial MT"/>
              </a:rPr>
              <a:t>2 </a:t>
            </a:r>
            <a:r>
              <a:rPr dirty="0" sz="1650" spc="-44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inches,</a:t>
            </a:r>
            <a:r>
              <a:rPr dirty="0" sz="1650" spc="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and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 spc="10">
                <a:latin typeface="Arial MT"/>
                <a:cs typeface="Arial MT"/>
              </a:rPr>
              <a:t>cement.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2024-10-17T18:22:11Z</dcterms:created>
  <dcterms:modified xsi:type="dcterms:W3CDTF">2024-10-17T18:22:11Z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</Properties>
</file>