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113000" cy="20104100"/>
  <p:notesSz cx="151130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951" y="6232271"/>
            <a:ext cx="1285144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7902" y="11258296"/>
            <a:ext cx="1058354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5967" y="4623943"/>
            <a:ext cx="6576917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86465" y="4623943"/>
            <a:ext cx="6576917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108553" cy="1995625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94036" y="12162737"/>
            <a:ext cx="4533527" cy="4219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89219" y="12703742"/>
            <a:ext cx="4750056" cy="49663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8620" y="6798392"/>
            <a:ext cx="4506344" cy="4766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7575" y="6819727"/>
            <a:ext cx="4449956" cy="4202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967" y="804164"/>
            <a:ext cx="1360741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967" y="4623943"/>
            <a:ext cx="1360741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40579" y="18696814"/>
            <a:ext cx="483819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5967" y="18696814"/>
            <a:ext cx="347745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85932" y="18696814"/>
            <a:ext cx="347745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jpg"/><Relationship Id="rId11" Type="http://schemas.openxmlformats.org/officeDocument/2006/relationships/image" Target="../media/image15.jp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hyperlink" Target="mailto:yaleigama@gmail.com" TargetMode="External"/><Relationship Id="rId20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2054" y="6844538"/>
            <a:ext cx="4450080" cy="350520"/>
          </a:xfrm>
          <a:prstGeom prst="rect">
            <a:avLst/>
          </a:prstGeom>
          <a:ln w="4431">
            <a:solidFill>
              <a:srgbClr val="A8C5B4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465"/>
              </a:spcBef>
            </a:pPr>
            <a:r>
              <a:rPr dirty="0" sz="1850" spc="-10" b="1">
                <a:latin typeface="Arial"/>
                <a:cs typeface="Arial"/>
              </a:rPr>
              <a:t>INTRODUCTION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90143" y="5292718"/>
            <a:ext cx="14342110" cy="10869295"/>
            <a:chOff x="390143" y="5292718"/>
            <a:chExt cx="14342110" cy="108692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43" y="5292718"/>
              <a:ext cx="4710554" cy="58026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9463" y="15744046"/>
              <a:ext cx="4542671" cy="41746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0236829" y="15795606"/>
            <a:ext cx="161544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10" b="1">
                <a:latin typeface="Arial"/>
                <a:cs typeface="Arial"/>
              </a:rPr>
              <a:t>REFERENCES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32946" y="8884822"/>
            <a:ext cx="4622165" cy="4349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75"/>
              </a:spcBef>
            </a:pPr>
            <a:r>
              <a:rPr dirty="0" sz="1350" b="1">
                <a:latin typeface="Arial"/>
                <a:cs typeface="Arial"/>
              </a:rPr>
              <a:t>Figure</a:t>
            </a:r>
            <a:r>
              <a:rPr dirty="0" sz="1350" spc="-6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1</a:t>
            </a:r>
            <a:r>
              <a:rPr dirty="0" sz="1350" spc="-5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–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RAWGraphs</a:t>
            </a:r>
            <a:r>
              <a:rPr dirty="0" sz="1350" spc="-3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2.0: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Alluvial</a:t>
            </a:r>
            <a:r>
              <a:rPr dirty="0" sz="1350" spc="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Diagram.</a:t>
            </a:r>
            <a:r>
              <a:rPr dirty="0" sz="1350" spc="-75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Correlation </a:t>
            </a:r>
            <a:r>
              <a:rPr dirty="0" sz="1350" b="1">
                <a:latin typeface="Arial"/>
                <a:cs typeface="Arial"/>
              </a:rPr>
              <a:t>and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proportion.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99288" y="120393"/>
            <a:ext cx="14493240" cy="19421475"/>
            <a:chOff x="399288" y="120393"/>
            <a:chExt cx="14493240" cy="1942147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5147" y="5317101"/>
              <a:ext cx="4257812" cy="54369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288" y="18218960"/>
              <a:ext cx="4174120" cy="108504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6911" y="120393"/>
              <a:ext cx="2015920" cy="21620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616278" y="7530655"/>
              <a:ext cx="758825" cy="695325"/>
            </a:xfrm>
            <a:custGeom>
              <a:avLst/>
              <a:gdLst/>
              <a:ahLst/>
              <a:cxnLst/>
              <a:rect l="l" t="t" r="r" b="b"/>
              <a:pathLst>
                <a:path w="758825" h="695325">
                  <a:moveTo>
                    <a:pt x="0" y="347463"/>
                  </a:moveTo>
                  <a:lnTo>
                    <a:pt x="3428" y="300347"/>
                  </a:lnTo>
                  <a:lnTo>
                    <a:pt x="13588" y="255136"/>
                  </a:lnTo>
                  <a:lnTo>
                    <a:pt x="29844" y="212211"/>
                  </a:lnTo>
                  <a:lnTo>
                    <a:pt x="51814" y="172080"/>
                  </a:lnTo>
                  <a:lnTo>
                    <a:pt x="78992" y="135124"/>
                  </a:lnTo>
                  <a:lnTo>
                    <a:pt x="111122" y="101724"/>
                  </a:lnTo>
                  <a:lnTo>
                    <a:pt x="147443" y="72388"/>
                  </a:lnTo>
                  <a:lnTo>
                    <a:pt x="187828" y="47496"/>
                  </a:lnTo>
                  <a:lnTo>
                    <a:pt x="231642" y="27304"/>
                  </a:lnTo>
                  <a:lnTo>
                    <a:pt x="278503" y="12445"/>
                  </a:lnTo>
                  <a:lnTo>
                    <a:pt x="327778" y="3174"/>
                  </a:lnTo>
                  <a:lnTo>
                    <a:pt x="379339" y="0"/>
                  </a:lnTo>
                  <a:lnTo>
                    <a:pt x="430773" y="3174"/>
                  </a:lnTo>
                  <a:lnTo>
                    <a:pt x="480174" y="12445"/>
                  </a:lnTo>
                  <a:lnTo>
                    <a:pt x="526909" y="27304"/>
                  </a:lnTo>
                  <a:lnTo>
                    <a:pt x="570723" y="47496"/>
                  </a:lnTo>
                  <a:lnTo>
                    <a:pt x="611108" y="72388"/>
                  </a:lnTo>
                  <a:lnTo>
                    <a:pt x="647556" y="101724"/>
                  </a:lnTo>
                  <a:lnTo>
                    <a:pt x="679559" y="135124"/>
                  </a:lnTo>
                  <a:lnTo>
                    <a:pt x="706864" y="172080"/>
                  </a:lnTo>
                  <a:lnTo>
                    <a:pt x="728834" y="212211"/>
                  </a:lnTo>
                  <a:lnTo>
                    <a:pt x="745090" y="255136"/>
                  </a:lnTo>
                  <a:lnTo>
                    <a:pt x="755122" y="300347"/>
                  </a:lnTo>
                  <a:lnTo>
                    <a:pt x="758678" y="347463"/>
                  </a:lnTo>
                  <a:lnTo>
                    <a:pt x="755122" y="394579"/>
                  </a:lnTo>
                  <a:lnTo>
                    <a:pt x="745090" y="439916"/>
                  </a:lnTo>
                  <a:lnTo>
                    <a:pt x="728834" y="482714"/>
                  </a:lnTo>
                  <a:lnTo>
                    <a:pt x="706864" y="522845"/>
                  </a:lnTo>
                  <a:lnTo>
                    <a:pt x="679559" y="559801"/>
                  </a:lnTo>
                  <a:lnTo>
                    <a:pt x="647556" y="593202"/>
                  </a:lnTo>
                  <a:lnTo>
                    <a:pt x="611108" y="622538"/>
                  </a:lnTo>
                  <a:lnTo>
                    <a:pt x="570723" y="647556"/>
                  </a:lnTo>
                  <a:lnTo>
                    <a:pt x="526909" y="667622"/>
                  </a:lnTo>
                  <a:lnTo>
                    <a:pt x="480174" y="682480"/>
                  </a:lnTo>
                  <a:lnTo>
                    <a:pt x="430773" y="691751"/>
                  </a:lnTo>
                  <a:lnTo>
                    <a:pt x="379339" y="694926"/>
                  </a:lnTo>
                  <a:lnTo>
                    <a:pt x="327778" y="691751"/>
                  </a:lnTo>
                  <a:lnTo>
                    <a:pt x="278503" y="682480"/>
                  </a:lnTo>
                  <a:lnTo>
                    <a:pt x="231642" y="667622"/>
                  </a:lnTo>
                  <a:lnTo>
                    <a:pt x="187828" y="647556"/>
                  </a:lnTo>
                  <a:lnTo>
                    <a:pt x="147443" y="622538"/>
                  </a:lnTo>
                  <a:lnTo>
                    <a:pt x="111122" y="593202"/>
                  </a:lnTo>
                  <a:lnTo>
                    <a:pt x="78992" y="559801"/>
                  </a:lnTo>
                  <a:lnTo>
                    <a:pt x="51814" y="522845"/>
                  </a:lnTo>
                  <a:lnTo>
                    <a:pt x="29844" y="482714"/>
                  </a:lnTo>
                  <a:lnTo>
                    <a:pt x="13588" y="439916"/>
                  </a:lnTo>
                  <a:lnTo>
                    <a:pt x="3428" y="394579"/>
                  </a:lnTo>
                  <a:lnTo>
                    <a:pt x="0" y="347463"/>
                  </a:lnTo>
                  <a:close/>
                </a:path>
                <a:path w="758825" h="695325">
                  <a:moveTo>
                    <a:pt x="57656" y="347463"/>
                  </a:moveTo>
                  <a:lnTo>
                    <a:pt x="61212" y="301998"/>
                  </a:lnTo>
                  <a:lnTo>
                    <a:pt x="71245" y="258565"/>
                  </a:lnTo>
                  <a:lnTo>
                    <a:pt x="87500" y="217799"/>
                  </a:lnTo>
                  <a:lnTo>
                    <a:pt x="109471" y="179954"/>
                  </a:lnTo>
                  <a:lnTo>
                    <a:pt x="136521" y="145665"/>
                  </a:lnTo>
                  <a:lnTo>
                    <a:pt x="168270" y="115313"/>
                  </a:lnTo>
                  <a:lnTo>
                    <a:pt x="204210" y="89405"/>
                  </a:lnTo>
                  <a:lnTo>
                    <a:pt x="243706" y="68451"/>
                  </a:lnTo>
                  <a:lnTo>
                    <a:pt x="286377" y="52830"/>
                  </a:lnTo>
                  <a:lnTo>
                    <a:pt x="331715" y="43178"/>
                  </a:lnTo>
                  <a:lnTo>
                    <a:pt x="379339" y="39876"/>
                  </a:lnTo>
                  <a:lnTo>
                    <a:pt x="426836" y="43178"/>
                  </a:lnTo>
                  <a:lnTo>
                    <a:pt x="472174" y="52830"/>
                  </a:lnTo>
                  <a:lnTo>
                    <a:pt x="514844" y="68451"/>
                  </a:lnTo>
                  <a:lnTo>
                    <a:pt x="554467" y="89405"/>
                  </a:lnTo>
                  <a:lnTo>
                    <a:pt x="590281" y="115313"/>
                  </a:lnTo>
                  <a:lnTo>
                    <a:pt x="622030" y="145665"/>
                  </a:lnTo>
                  <a:lnTo>
                    <a:pt x="649080" y="179954"/>
                  </a:lnTo>
                  <a:lnTo>
                    <a:pt x="671051" y="217799"/>
                  </a:lnTo>
                  <a:lnTo>
                    <a:pt x="687306" y="258565"/>
                  </a:lnTo>
                  <a:lnTo>
                    <a:pt x="697466" y="301998"/>
                  </a:lnTo>
                  <a:lnTo>
                    <a:pt x="701022" y="347463"/>
                  </a:lnTo>
                  <a:lnTo>
                    <a:pt x="697466" y="392928"/>
                  </a:lnTo>
                  <a:lnTo>
                    <a:pt x="687306" y="436360"/>
                  </a:lnTo>
                  <a:lnTo>
                    <a:pt x="671051" y="477126"/>
                  </a:lnTo>
                  <a:lnTo>
                    <a:pt x="649080" y="514971"/>
                  </a:lnTo>
                  <a:lnTo>
                    <a:pt x="622030" y="549261"/>
                  </a:lnTo>
                  <a:lnTo>
                    <a:pt x="590281" y="579613"/>
                  </a:lnTo>
                  <a:lnTo>
                    <a:pt x="554467" y="605520"/>
                  </a:lnTo>
                  <a:lnTo>
                    <a:pt x="514844" y="626475"/>
                  </a:lnTo>
                  <a:lnTo>
                    <a:pt x="472174" y="642095"/>
                  </a:lnTo>
                  <a:lnTo>
                    <a:pt x="426836" y="651747"/>
                  </a:lnTo>
                  <a:lnTo>
                    <a:pt x="379339" y="655049"/>
                  </a:lnTo>
                  <a:lnTo>
                    <a:pt x="331715" y="651747"/>
                  </a:lnTo>
                  <a:lnTo>
                    <a:pt x="286377" y="642095"/>
                  </a:lnTo>
                  <a:lnTo>
                    <a:pt x="243706" y="626475"/>
                  </a:lnTo>
                  <a:lnTo>
                    <a:pt x="204210" y="605520"/>
                  </a:lnTo>
                  <a:lnTo>
                    <a:pt x="168270" y="579613"/>
                  </a:lnTo>
                  <a:lnTo>
                    <a:pt x="136521" y="549261"/>
                  </a:lnTo>
                  <a:lnTo>
                    <a:pt x="109471" y="514971"/>
                  </a:lnTo>
                  <a:lnTo>
                    <a:pt x="87500" y="477126"/>
                  </a:lnTo>
                  <a:lnTo>
                    <a:pt x="71245" y="436360"/>
                  </a:lnTo>
                  <a:lnTo>
                    <a:pt x="61212" y="392928"/>
                  </a:lnTo>
                  <a:lnTo>
                    <a:pt x="57656" y="347463"/>
                  </a:lnTo>
                  <a:close/>
                </a:path>
              </a:pathLst>
            </a:custGeom>
            <a:ln w="4431">
              <a:solidFill>
                <a:srgbClr val="03A8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9796" y="7654859"/>
              <a:ext cx="490544" cy="46602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8588" y="6490552"/>
              <a:ext cx="118711" cy="1230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604087" y="6223096"/>
              <a:ext cx="758825" cy="701040"/>
            </a:xfrm>
            <a:custGeom>
              <a:avLst/>
              <a:gdLst/>
              <a:ahLst/>
              <a:cxnLst/>
              <a:rect l="l" t="t" r="r" b="b"/>
              <a:pathLst>
                <a:path w="758825" h="701040">
                  <a:moveTo>
                    <a:pt x="0" y="350511"/>
                  </a:moveTo>
                  <a:lnTo>
                    <a:pt x="3428" y="302887"/>
                  </a:lnTo>
                  <a:lnTo>
                    <a:pt x="13588" y="257295"/>
                  </a:lnTo>
                  <a:lnTo>
                    <a:pt x="29844" y="214116"/>
                  </a:lnTo>
                  <a:lnTo>
                    <a:pt x="51814" y="173604"/>
                  </a:lnTo>
                  <a:lnTo>
                    <a:pt x="78992" y="136267"/>
                  </a:lnTo>
                  <a:lnTo>
                    <a:pt x="111122" y="102613"/>
                  </a:lnTo>
                  <a:lnTo>
                    <a:pt x="147443" y="73023"/>
                  </a:lnTo>
                  <a:lnTo>
                    <a:pt x="187828" y="47877"/>
                  </a:lnTo>
                  <a:lnTo>
                    <a:pt x="231642" y="27558"/>
                  </a:lnTo>
                  <a:lnTo>
                    <a:pt x="278503" y="12572"/>
                  </a:lnTo>
                  <a:lnTo>
                    <a:pt x="327778" y="3174"/>
                  </a:lnTo>
                  <a:lnTo>
                    <a:pt x="379339" y="0"/>
                  </a:lnTo>
                  <a:lnTo>
                    <a:pt x="430773" y="3174"/>
                  </a:lnTo>
                  <a:lnTo>
                    <a:pt x="480174" y="12572"/>
                  </a:lnTo>
                  <a:lnTo>
                    <a:pt x="526909" y="27558"/>
                  </a:lnTo>
                  <a:lnTo>
                    <a:pt x="570723" y="47877"/>
                  </a:lnTo>
                  <a:lnTo>
                    <a:pt x="611108" y="73023"/>
                  </a:lnTo>
                  <a:lnTo>
                    <a:pt x="647556" y="102613"/>
                  </a:lnTo>
                  <a:lnTo>
                    <a:pt x="679559" y="136267"/>
                  </a:lnTo>
                  <a:lnTo>
                    <a:pt x="706864" y="173604"/>
                  </a:lnTo>
                  <a:lnTo>
                    <a:pt x="728834" y="214116"/>
                  </a:lnTo>
                  <a:lnTo>
                    <a:pt x="745090" y="257295"/>
                  </a:lnTo>
                  <a:lnTo>
                    <a:pt x="755122" y="302887"/>
                  </a:lnTo>
                  <a:lnTo>
                    <a:pt x="758678" y="350511"/>
                  </a:lnTo>
                  <a:lnTo>
                    <a:pt x="755122" y="398007"/>
                  </a:lnTo>
                  <a:lnTo>
                    <a:pt x="745090" y="443726"/>
                  </a:lnTo>
                  <a:lnTo>
                    <a:pt x="728834" y="486905"/>
                  </a:lnTo>
                  <a:lnTo>
                    <a:pt x="706864" y="527417"/>
                  </a:lnTo>
                  <a:lnTo>
                    <a:pt x="679559" y="564754"/>
                  </a:lnTo>
                  <a:lnTo>
                    <a:pt x="647556" y="598408"/>
                  </a:lnTo>
                  <a:lnTo>
                    <a:pt x="611108" y="627999"/>
                  </a:lnTo>
                  <a:lnTo>
                    <a:pt x="570723" y="653144"/>
                  </a:lnTo>
                  <a:lnTo>
                    <a:pt x="526909" y="673463"/>
                  </a:lnTo>
                  <a:lnTo>
                    <a:pt x="480174" y="688449"/>
                  </a:lnTo>
                  <a:lnTo>
                    <a:pt x="430773" y="697847"/>
                  </a:lnTo>
                  <a:lnTo>
                    <a:pt x="379339" y="701022"/>
                  </a:lnTo>
                  <a:lnTo>
                    <a:pt x="327778" y="697847"/>
                  </a:lnTo>
                  <a:lnTo>
                    <a:pt x="278503" y="688449"/>
                  </a:lnTo>
                  <a:lnTo>
                    <a:pt x="231642" y="673463"/>
                  </a:lnTo>
                  <a:lnTo>
                    <a:pt x="187828" y="653144"/>
                  </a:lnTo>
                  <a:lnTo>
                    <a:pt x="147443" y="627999"/>
                  </a:lnTo>
                  <a:lnTo>
                    <a:pt x="111122" y="598408"/>
                  </a:lnTo>
                  <a:lnTo>
                    <a:pt x="78992" y="564754"/>
                  </a:lnTo>
                  <a:lnTo>
                    <a:pt x="51814" y="527417"/>
                  </a:lnTo>
                  <a:lnTo>
                    <a:pt x="29844" y="486905"/>
                  </a:lnTo>
                  <a:lnTo>
                    <a:pt x="13588" y="443726"/>
                  </a:lnTo>
                  <a:lnTo>
                    <a:pt x="3428" y="398007"/>
                  </a:lnTo>
                  <a:lnTo>
                    <a:pt x="0" y="350511"/>
                  </a:lnTo>
                  <a:close/>
                </a:path>
                <a:path w="758825" h="701040">
                  <a:moveTo>
                    <a:pt x="57656" y="350511"/>
                  </a:moveTo>
                  <a:lnTo>
                    <a:pt x="61212" y="305300"/>
                  </a:lnTo>
                  <a:lnTo>
                    <a:pt x="71245" y="262121"/>
                  </a:lnTo>
                  <a:lnTo>
                    <a:pt x="87500" y="221482"/>
                  </a:lnTo>
                  <a:lnTo>
                    <a:pt x="109471" y="183764"/>
                  </a:lnTo>
                  <a:lnTo>
                    <a:pt x="136521" y="149602"/>
                  </a:lnTo>
                  <a:lnTo>
                    <a:pt x="168270" y="119503"/>
                  </a:lnTo>
                  <a:lnTo>
                    <a:pt x="204210" y="93723"/>
                  </a:lnTo>
                  <a:lnTo>
                    <a:pt x="243706" y="72769"/>
                  </a:lnTo>
                  <a:lnTo>
                    <a:pt x="286377" y="57275"/>
                  </a:lnTo>
                  <a:lnTo>
                    <a:pt x="331715" y="47623"/>
                  </a:lnTo>
                  <a:lnTo>
                    <a:pt x="379339" y="44321"/>
                  </a:lnTo>
                  <a:lnTo>
                    <a:pt x="426836" y="47623"/>
                  </a:lnTo>
                  <a:lnTo>
                    <a:pt x="472174" y="57275"/>
                  </a:lnTo>
                  <a:lnTo>
                    <a:pt x="514844" y="72769"/>
                  </a:lnTo>
                  <a:lnTo>
                    <a:pt x="554467" y="93723"/>
                  </a:lnTo>
                  <a:lnTo>
                    <a:pt x="590281" y="119503"/>
                  </a:lnTo>
                  <a:lnTo>
                    <a:pt x="622030" y="149602"/>
                  </a:lnTo>
                  <a:lnTo>
                    <a:pt x="649080" y="183764"/>
                  </a:lnTo>
                  <a:lnTo>
                    <a:pt x="671051" y="221482"/>
                  </a:lnTo>
                  <a:lnTo>
                    <a:pt x="687306" y="262121"/>
                  </a:lnTo>
                  <a:lnTo>
                    <a:pt x="697466" y="305300"/>
                  </a:lnTo>
                  <a:lnTo>
                    <a:pt x="701022" y="350511"/>
                  </a:lnTo>
                  <a:lnTo>
                    <a:pt x="697466" y="395721"/>
                  </a:lnTo>
                  <a:lnTo>
                    <a:pt x="687306" y="438900"/>
                  </a:lnTo>
                  <a:lnTo>
                    <a:pt x="671051" y="479539"/>
                  </a:lnTo>
                  <a:lnTo>
                    <a:pt x="649080" y="517257"/>
                  </a:lnTo>
                  <a:lnTo>
                    <a:pt x="622030" y="551420"/>
                  </a:lnTo>
                  <a:lnTo>
                    <a:pt x="590281" y="581518"/>
                  </a:lnTo>
                  <a:lnTo>
                    <a:pt x="554467" y="607298"/>
                  </a:lnTo>
                  <a:lnTo>
                    <a:pt x="514844" y="628253"/>
                  </a:lnTo>
                  <a:lnTo>
                    <a:pt x="472174" y="643746"/>
                  </a:lnTo>
                  <a:lnTo>
                    <a:pt x="426836" y="653271"/>
                  </a:lnTo>
                  <a:lnTo>
                    <a:pt x="379339" y="656700"/>
                  </a:lnTo>
                  <a:lnTo>
                    <a:pt x="331715" y="653271"/>
                  </a:lnTo>
                  <a:lnTo>
                    <a:pt x="286377" y="643746"/>
                  </a:lnTo>
                  <a:lnTo>
                    <a:pt x="243706" y="628253"/>
                  </a:lnTo>
                  <a:lnTo>
                    <a:pt x="204210" y="607298"/>
                  </a:lnTo>
                  <a:lnTo>
                    <a:pt x="168270" y="581518"/>
                  </a:lnTo>
                  <a:lnTo>
                    <a:pt x="136521" y="551420"/>
                  </a:lnTo>
                  <a:lnTo>
                    <a:pt x="109471" y="517257"/>
                  </a:lnTo>
                  <a:lnTo>
                    <a:pt x="87500" y="479539"/>
                  </a:lnTo>
                  <a:lnTo>
                    <a:pt x="71245" y="438900"/>
                  </a:lnTo>
                  <a:lnTo>
                    <a:pt x="61212" y="395721"/>
                  </a:lnTo>
                  <a:lnTo>
                    <a:pt x="57656" y="350511"/>
                  </a:lnTo>
                  <a:close/>
                </a:path>
              </a:pathLst>
            </a:custGeom>
            <a:ln w="4431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2364" y="6295485"/>
              <a:ext cx="549980" cy="54524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16511" y="18083326"/>
              <a:ext cx="1484042" cy="145840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3828" y="5784958"/>
              <a:ext cx="4838323" cy="3058305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0206096" y="12123620"/>
            <a:ext cx="4519295" cy="3383279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215"/>
              </a:spcBef>
            </a:pPr>
            <a:r>
              <a:rPr dirty="0" sz="1850" spc="-10" b="1">
                <a:latin typeface="Arial"/>
                <a:cs typeface="Arial"/>
              </a:rPr>
              <a:t>CONCLUSION</a:t>
            </a:r>
            <a:endParaRPr sz="1850">
              <a:latin typeface="Arial"/>
              <a:cs typeface="Arial"/>
            </a:endParaRPr>
          </a:p>
          <a:p>
            <a:pPr algn="just" marL="12700" marR="5080">
              <a:lnSpc>
                <a:spcPct val="102000"/>
              </a:lnSpc>
              <a:spcBef>
                <a:spcPts val="819"/>
              </a:spcBef>
            </a:pP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114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research</a:t>
            </a:r>
            <a:r>
              <a:rPr dirty="0" sz="1400" spc="114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12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highlighted</a:t>
            </a:r>
            <a:r>
              <a:rPr dirty="0" sz="1400" spc="114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114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delving</a:t>
            </a:r>
            <a:r>
              <a:rPr dirty="0" sz="1400" spc="114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114">
                <a:latin typeface="Arial MT"/>
                <a:cs typeface="Arial MT"/>
              </a:rPr>
              <a:t> 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characteristics</a:t>
            </a:r>
            <a:r>
              <a:rPr dirty="0" sz="1400" spc="2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2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focused</a:t>
            </a:r>
            <a:r>
              <a:rPr dirty="0" sz="1400" spc="25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studies</a:t>
            </a:r>
            <a:r>
              <a:rPr dirty="0" sz="1400" spc="25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2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virus</a:t>
            </a:r>
            <a:r>
              <a:rPr dirty="0" sz="1400" spc="2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2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utmost</a:t>
            </a:r>
            <a:r>
              <a:rPr dirty="0" sz="1400" spc="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importance</a:t>
            </a:r>
            <a:r>
              <a:rPr dirty="0" sz="1400" spc="48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4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understanding</a:t>
            </a:r>
            <a:r>
              <a:rPr dirty="0" sz="1400" spc="4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</a:t>
            </a:r>
            <a:r>
              <a:rPr dirty="0" sz="1400" spc="4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nature.</a:t>
            </a:r>
            <a:r>
              <a:rPr dirty="0" sz="1400" spc="49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In </a:t>
            </a:r>
            <a:r>
              <a:rPr dirty="0" sz="1400">
                <a:latin typeface="Arial MT"/>
                <a:cs typeface="Arial MT"/>
              </a:rPr>
              <a:t>addition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having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effective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knowledge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regarding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viruses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interest,</a:t>
            </a:r>
            <a:r>
              <a:rPr dirty="0" sz="1400" spc="2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learning</a:t>
            </a:r>
            <a:r>
              <a:rPr dirty="0" sz="1400" spc="1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about</a:t>
            </a:r>
            <a:r>
              <a:rPr dirty="0" sz="1400" spc="1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species</a:t>
            </a:r>
            <a:r>
              <a:rPr dirty="0" sz="1400" spc="2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belonging</a:t>
            </a:r>
            <a:r>
              <a:rPr dirty="0" sz="1400" spc="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17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family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genus,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well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those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be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4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concern</a:t>
            </a:r>
            <a:r>
              <a:rPr dirty="0" sz="1400" spc="15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regarding</a:t>
            </a:r>
            <a:r>
              <a:rPr dirty="0" sz="1400" spc="15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infection</a:t>
            </a:r>
            <a:r>
              <a:rPr dirty="0" sz="1400" spc="1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15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humans</a:t>
            </a:r>
            <a:r>
              <a:rPr dirty="0" sz="1400" spc="15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155">
                <a:latin typeface="Arial MT"/>
                <a:cs typeface="Arial MT"/>
              </a:rPr>
              <a:t>  </a:t>
            </a:r>
            <a:r>
              <a:rPr dirty="0" sz="1400" spc="-20">
                <a:latin typeface="Arial MT"/>
                <a:cs typeface="Arial MT"/>
              </a:rPr>
              <a:t>even </a:t>
            </a:r>
            <a:r>
              <a:rPr dirty="0" sz="1400">
                <a:latin typeface="Arial MT"/>
                <a:cs typeface="Arial MT"/>
              </a:rPr>
              <a:t>domestic</a:t>
            </a:r>
            <a:r>
              <a:rPr dirty="0" sz="1400" spc="3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animals,</a:t>
            </a:r>
            <a:r>
              <a:rPr dirty="0" sz="1400" spc="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crucial.</a:t>
            </a:r>
            <a:r>
              <a:rPr dirty="0" sz="1400" spc="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3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study</a:t>
            </a:r>
            <a:r>
              <a:rPr dirty="0" sz="1400" spc="3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hosts</a:t>
            </a:r>
            <a:r>
              <a:rPr dirty="0" sz="1400" spc="37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also </a:t>
            </a:r>
            <a:r>
              <a:rPr dirty="0" sz="1400">
                <a:latin typeface="Arial MT"/>
                <a:cs typeface="Arial MT"/>
              </a:rPr>
              <a:t>helps</a:t>
            </a:r>
            <a:r>
              <a:rPr dirty="0" sz="1400" spc="43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</a:t>
            </a:r>
            <a:r>
              <a:rPr dirty="0" sz="1400" spc="43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understand</a:t>
            </a:r>
            <a:r>
              <a:rPr dirty="0" sz="1400" spc="4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how</a:t>
            </a:r>
            <a:r>
              <a:rPr dirty="0" sz="1400" spc="43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viruses</a:t>
            </a:r>
            <a:r>
              <a:rPr dirty="0" sz="1400" spc="43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4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have</a:t>
            </a:r>
            <a:r>
              <a:rPr dirty="0" sz="1400" spc="4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infected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43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animals.</a:t>
            </a:r>
            <a:r>
              <a:rPr dirty="0" sz="1400" spc="459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Therefore,</a:t>
            </a:r>
            <a:r>
              <a:rPr dirty="0" sz="1400" spc="4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4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investigations</a:t>
            </a:r>
            <a:r>
              <a:rPr dirty="0" sz="1400" spc="459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4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viruses</a:t>
            </a:r>
            <a:r>
              <a:rPr dirty="0" sz="1400" spc="3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considered</a:t>
            </a:r>
            <a:r>
              <a:rPr dirty="0" sz="1400" spc="3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significant</a:t>
            </a:r>
            <a:r>
              <a:rPr dirty="0" sz="1400" spc="3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could</a:t>
            </a:r>
            <a:r>
              <a:rPr dirty="0" sz="1400" spc="3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</a:t>
            </a:r>
            <a:r>
              <a:rPr dirty="0" sz="1400" spc="3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strategies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44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approaches</a:t>
            </a:r>
            <a:r>
              <a:rPr dirty="0" sz="1400" spc="4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4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better</a:t>
            </a:r>
            <a:r>
              <a:rPr dirty="0" sz="1400" spc="45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comprehension</a:t>
            </a:r>
            <a:r>
              <a:rPr dirty="0" sz="1400" spc="450">
                <a:latin typeface="Arial MT"/>
                <a:cs typeface="Arial MT"/>
              </a:rPr>
              <a:t> 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prevention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potential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epidemics.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207756" y="12812705"/>
            <a:ext cx="4704715" cy="650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latin typeface="Arial"/>
                <a:cs typeface="Arial"/>
              </a:rPr>
              <a:t>RESULTS</a:t>
            </a:r>
            <a:r>
              <a:rPr dirty="0" sz="1850" spc="-6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AND</a:t>
            </a:r>
            <a:r>
              <a:rPr dirty="0" sz="1850" spc="-50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DISCUSSION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total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303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viruses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were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found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metavirome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07756" y="13436514"/>
            <a:ext cx="47053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1685" algn="l"/>
                <a:tab pos="1196340" algn="l"/>
                <a:tab pos="2565400" algn="l"/>
                <a:tab pos="3430904" algn="l"/>
              </a:tabLst>
            </a:pPr>
            <a:r>
              <a:rPr dirty="0" sz="1400" spc="-10">
                <a:latin typeface="Arial MT"/>
                <a:cs typeface="Arial MT"/>
              </a:rPr>
              <a:t>species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*C.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macropomum*,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including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bacteriophages.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207756" y="13649869"/>
            <a:ext cx="47040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Eleven viruses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interest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were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detected,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distributed </a:t>
            </a:r>
            <a:r>
              <a:rPr dirty="0" sz="1400" spc="-10">
                <a:latin typeface="Arial MT"/>
                <a:cs typeface="Arial MT"/>
              </a:rPr>
              <a:t>across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207756" y="13863223"/>
            <a:ext cx="47040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  <a:tab pos="1259205" algn="l"/>
                <a:tab pos="2070100" algn="l"/>
                <a:tab pos="3134995" algn="l"/>
              </a:tabLst>
            </a:pPr>
            <a:r>
              <a:rPr dirty="0" sz="1400" spc="-25">
                <a:latin typeface="Arial MT"/>
                <a:cs typeface="Arial MT"/>
              </a:rPr>
              <a:t>six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families,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namely: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 i="1">
                <a:latin typeface="Arial"/>
                <a:cs typeface="Arial"/>
              </a:rPr>
              <a:t>Poxviridae,</a:t>
            </a:r>
            <a:r>
              <a:rPr dirty="0" sz="1400" i="1">
                <a:latin typeface="Arial"/>
                <a:cs typeface="Arial"/>
              </a:rPr>
              <a:t>	</a:t>
            </a:r>
            <a:r>
              <a:rPr dirty="0" sz="1400" spc="-10" i="1">
                <a:latin typeface="Arial"/>
                <a:cs typeface="Arial"/>
              </a:rPr>
              <a:t>Orthoherpesviridae,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207756" y="14076577"/>
            <a:ext cx="47047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Arial"/>
                <a:cs typeface="Arial"/>
              </a:rPr>
              <a:t>Alloherpesviridae,</a:t>
            </a:r>
            <a:r>
              <a:rPr dirty="0" sz="1400" spc="8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Polydnaviriformidae,Pandoraviridae,</a:t>
            </a:r>
            <a:r>
              <a:rPr dirty="0" sz="1400" spc="95" i="1">
                <a:latin typeface="Arial"/>
                <a:cs typeface="Arial"/>
              </a:rPr>
              <a:t> </a:t>
            </a:r>
            <a:r>
              <a:rPr dirty="0" sz="1400" spc="-25" i="1">
                <a:latin typeface="Arial"/>
                <a:cs typeface="Arial"/>
              </a:rPr>
              <a:t>and </a:t>
            </a:r>
            <a:r>
              <a:rPr dirty="0" sz="1400" spc="-10" i="1">
                <a:latin typeface="Arial"/>
                <a:cs typeface="Arial"/>
              </a:rPr>
              <a:t>Picornaviridae.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155425" y="9585209"/>
            <a:ext cx="4657090" cy="2394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000"/>
              </a:lnSpc>
              <a:spcBef>
                <a:spcPts val="85"/>
              </a:spcBef>
            </a:pPr>
            <a:r>
              <a:rPr dirty="0" sz="1400">
                <a:latin typeface="Arial MT"/>
                <a:cs typeface="Arial MT"/>
              </a:rPr>
              <a:t>Six</a:t>
            </a:r>
            <a:r>
              <a:rPr dirty="0" sz="1400" spc="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families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were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detected,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among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which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Poxviridae,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 spc="-10">
                <a:latin typeface="Arial MT"/>
                <a:cs typeface="Arial MT"/>
              </a:rPr>
              <a:t>well-</a:t>
            </a:r>
            <a:r>
              <a:rPr dirty="0" sz="1400">
                <a:latin typeface="Arial MT"/>
                <a:cs typeface="Arial MT"/>
              </a:rPr>
              <a:t>known</a:t>
            </a:r>
            <a:r>
              <a:rPr dirty="0" sz="1400" spc="1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family</a:t>
            </a:r>
            <a:r>
              <a:rPr dirty="0" sz="1400" spc="1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6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viruses</a:t>
            </a:r>
            <a:r>
              <a:rPr dirty="0" sz="1400" spc="1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1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1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cause</a:t>
            </a:r>
            <a:r>
              <a:rPr dirty="0" sz="1400" spc="155">
                <a:latin typeface="Arial MT"/>
                <a:cs typeface="Arial MT"/>
              </a:rPr>
              <a:t>  </a:t>
            </a:r>
            <a:r>
              <a:rPr dirty="0" sz="1400" spc="-10">
                <a:latin typeface="Arial MT"/>
                <a:cs typeface="Arial MT"/>
              </a:rPr>
              <a:t>severe </a:t>
            </a:r>
            <a:r>
              <a:rPr dirty="0" sz="1400">
                <a:latin typeface="Arial MT"/>
                <a:cs typeface="Arial MT"/>
              </a:rPr>
              <a:t>diseases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vertebrates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invertebrates.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family </a:t>
            </a:r>
            <a:r>
              <a:rPr dirty="0" sz="1400">
                <a:latin typeface="Arial MT"/>
                <a:cs typeface="Arial MT"/>
              </a:rPr>
              <a:t>includes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hosts</a:t>
            </a:r>
            <a:r>
              <a:rPr dirty="0" sz="1400" spc="1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1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1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part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human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consumption,</a:t>
            </a:r>
            <a:r>
              <a:rPr dirty="0" sz="1400" spc="14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such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229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cattle.</a:t>
            </a:r>
            <a:r>
              <a:rPr dirty="0" sz="1400" spc="23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Viruses</a:t>
            </a:r>
            <a:r>
              <a:rPr dirty="0" sz="1400" spc="24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29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229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genus</a:t>
            </a:r>
            <a:r>
              <a:rPr dirty="0" sz="1400" spc="23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Orthopoxvirus</a:t>
            </a:r>
            <a:r>
              <a:rPr dirty="0" sz="1400" spc="235">
                <a:latin typeface="Arial MT"/>
                <a:cs typeface="Arial MT"/>
              </a:rPr>
              <a:t>  </a:t>
            </a:r>
            <a:r>
              <a:rPr dirty="0" sz="1400" spc="-25">
                <a:latin typeface="Arial MT"/>
                <a:cs typeface="Arial MT"/>
              </a:rPr>
              <a:t>are </a:t>
            </a:r>
            <a:r>
              <a:rPr dirty="0" sz="1400">
                <a:latin typeface="Arial MT"/>
                <a:cs typeface="Arial MT"/>
              </a:rPr>
              <a:t>responsible</a:t>
            </a:r>
            <a:r>
              <a:rPr dirty="0" sz="1400" spc="3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3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transmitting</a:t>
            </a:r>
            <a:r>
              <a:rPr dirty="0" sz="1400" spc="3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bovinepox,</a:t>
            </a:r>
            <a:r>
              <a:rPr dirty="0" sz="1400" spc="3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which</a:t>
            </a:r>
            <a:r>
              <a:rPr dirty="0" sz="1400" spc="3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3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infect </a:t>
            </a:r>
            <a:r>
              <a:rPr dirty="0" sz="1400">
                <a:latin typeface="Arial MT"/>
                <a:cs typeface="Arial MT"/>
              </a:rPr>
              <a:t>humans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(Silva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al.,</a:t>
            </a:r>
            <a:r>
              <a:rPr dirty="0" sz="1400" spc="1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2008),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viruses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genus </a:t>
            </a:r>
            <a:r>
              <a:rPr dirty="0" sz="1400">
                <a:latin typeface="Arial MT"/>
                <a:cs typeface="Arial MT"/>
              </a:rPr>
              <a:t>Parapoxvirus</a:t>
            </a:r>
            <a:r>
              <a:rPr dirty="0" sz="1400" spc="2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infect</a:t>
            </a:r>
            <a:r>
              <a:rPr dirty="0" sz="1400" spc="3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agricultural</a:t>
            </a:r>
            <a:r>
              <a:rPr dirty="0" sz="1400" spc="3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2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</a:t>
            </a:r>
            <a:r>
              <a:rPr dirty="0" sz="1400" spc="3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animals</a:t>
            </a:r>
            <a:r>
              <a:rPr dirty="0" sz="1400" spc="3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across </a:t>
            </a:r>
            <a:r>
              <a:rPr dirty="0" sz="1400">
                <a:latin typeface="Arial MT"/>
                <a:cs typeface="Arial MT"/>
              </a:rPr>
              <a:t>various</a:t>
            </a:r>
            <a:r>
              <a:rPr dirty="0" sz="1400" spc="8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regions</a:t>
            </a:r>
            <a:r>
              <a:rPr dirty="0" sz="1400" spc="9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8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8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world,</a:t>
            </a:r>
            <a:r>
              <a:rPr dirty="0" sz="1400" spc="8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potentially</a:t>
            </a:r>
            <a:r>
              <a:rPr dirty="0" sz="1400" spc="8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causing</a:t>
            </a:r>
            <a:r>
              <a:rPr dirty="0" sz="1400" spc="85">
                <a:latin typeface="Arial MT"/>
                <a:cs typeface="Arial MT"/>
              </a:rPr>
              <a:t>  </a:t>
            </a:r>
            <a:r>
              <a:rPr dirty="0" sz="1400" spc="-20">
                <a:latin typeface="Arial MT"/>
                <a:cs typeface="Arial MT"/>
              </a:rPr>
              <a:t>mild </a:t>
            </a:r>
            <a:r>
              <a:rPr dirty="0" sz="1400">
                <a:latin typeface="Arial MT"/>
                <a:cs typeface="Arial MT"/>
              </a:rPr>
              <a:t>zoonotic</a:t>
            </a:r>
            <a:r>
              <a:rPr dirty="0" sz="1400" spc="3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infections</a:t>
            </a:r>
            <a:r>
              <a:rPr dirty="0" sz="1400" spc="3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humans</a:t>
            </a:r>
            <a:r>
              <a:rPr dirty="0" sz="1400" spc="3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(Delhon,</a:t>
            </a:r>
            <a:r>
              <a:rPr dirty="0" sz="1400" spc="3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2022;</a:t>
            </a:r>
            <a:r>
              <a:rPr dirty="0" sz="1400" spc="29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Espinoza, 2022).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64299" y="5905732"/>
            <a:ext cx="3467735" cy="79946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35"/>
              </a:spcBef>
            </a:pPr>
            <a:r>
              <a:rPr dirty="0" sz="1650">
                <a:latin typeface="Arial MT"/>
                <a:cs typeface="Arial MT"/>
              </a:rPr>
              <a:t>FIELD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OF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KNOWLEDGE: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Area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02 </a:t>
            </a:r>
            <a:r>
              <a:rPr dirty="0" sz="1650" b="1">
                <a:latin typeface="Arial"/>
                <a:cs typeface="Arial"/>
              </a:rPr>
              <a:t>BIOLOGICAL</a:t>
            </a:r>
            <a:r>
              <a:rPr dirty="0" sz="1650" spc="-40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SCIENCE/GENETICS </a:t>
            </a:r>
            <a:r>
              <a:rPr dirty="0" sz="1650">
                <a:latin typeface="Arial MT"/>
                <a:cs typeface="Arial MT"/>
              </a:rPr>
              <a:t>RELATED</a:t>
            </a:r>
            <a:r>
              <a:rPr dirty="0" sz="1650" spc="-9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ODS:</a:t>
            </a:r>
            <a:r>
              <a:rPr dirty="0" sz="1650" spc="-90">
                <a:latin typeface="Arial MT"/>
                <a:cs typeface="Arial MT"/>
              </a:rPr>
              <a:t> </a:t>
            </a:r>
            <a:r>
              <a:rPr dirty="0" sz="1650" spc="-20" b="1">
                <a:latin typeface="Arial"/>
                <a:cs typeface="Arial"/>
              </a:rPr>
              <a:t>ODS03</a:t>
            </a:r>
            <a:endParaRPr sz="16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406579" y="7575358"/>
            <a:ext cx="35306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0">
                <a:solidFill>
                  <a:srgbClr val="03A878"/>
                </a:solidFill>
                <a:latin typeface="Tahoma"/>
                <a:cs typeface="Tahoma"/>
              </a:rPr>
              <a:t>.....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396192" y="7576882"/>
            <a:ext cx="217804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25">
                <a:solidFill>
                  <a:srgbClr val="00AC79"/>
                </a:solidFill>
                <a:latin typeface="Tahoma"/>
                <a:cs typeface="Tahoma"/>
              </a:rPr>
              <a:t>...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233159" y="7256780"/>
            <a:ext cx="1866900" cy="1844039"/>
            <a:chOff x="6233159" y="7256780"/>
            <a:chExt cx="1866900" cy="1844039"/>
          </a:xfrm>
        </p:grpSpPr>
        <p:sp>
          <p:nvSpPr>
            <p:cNvPr id="30" name="object 30" descr=""/>
            <p:cNvSpPr/>
            <p:nvPr/>
          </p:nvSpPr>
          <p:spPr>
            <a:xfrm>
              <a:off x="7780019" y="7256780"/>
              <a:ext cx="320040" cy="1135380"/>
            </a:xfrm>
            <a:custGeom>
              <a:avLst/>
              <a:gdLst/>
              <a:ahLst/>
              <a:cxnLst/>
              <a:rect l="l" t="t" r="r" b="b"/>
              <a:pathLst>
                <a:path w="320040" h="1135379">
                  <a:moveTo>
                    <a:pt x="302436" y="451"/>
                  </a:moveTo>
                  <a:lnTo>
                    <a:pt x="249479" y="8706"/>
                  </a:lnTo>
                  <a:lnTo>
                    <a:pt x="188012" y="41598"/>
                  </a:lnTo>
                  <a:lnTo>
                    <a:pt x="132896" y="96715"/>
                  </a:lnTo>
                  <a:lnTo>
                    <a:pt x="108004" y="131766"/>
                  </a:lnTo>
                  <a:lnTo>
                    <a:pt x="85399" y="171262"/>
                  </a:lnTo>
                  <a:lnTo>
                    <a:pt x="64952" y="214822"/>
                  </a:lnTo>
                  <a:lnTo>
                    <a:pt x="47046" y="262065"/>
                  </a:lnTo>
                  <a:lnTo>
                    <a:pt x="31679" y="312736"/>
                  </a:lnTo>
                  <a:lnTo>
                    <a:pt x="19106" y="366329"/>
                  </a:lnTo>
                  <a:lnTo>
                    <a:pt x="9455" y="422589"/>
                  </a:lnTo>
                  <a:lnTo>
                    <a:pt x="2978" y="481134"/>
                  </a:lnTo>
                  <a:lnTo>
                    <a:pt x="-196" y="541585"/>
                  </a:lnTo>
                  <a:lnTo>
                    <a:pt x="57" y="603559"/>
                  </a:lnTo>
                  <a:lnTo>
                    <a:pt x="3867" y="665025"/>
                  </a:lnTo>
                  <a:lnTo>
                    <a:pt x="11106" y="724206"/>
                  </a:lnTo>
                  <a:lnTo>
                    <a:pt x="21392" y="780846"/>
                  </a:lnTo>
                  <a:lnTo>
                    <a:pt x="34600" y="834439"/>
                  </a:lnTo>
                  <a:lnTo>
                    <a:pt x="50602" y="884603"/>
                  </a:lnTo>
                  <a:lnTo>
                    <a:pt x="69270" y="931338"/>
                  </a:lnTo>
                  <a:lnTo>
                    <a:pt x="90225" y="974009"/>
                  </a:lnTo>
                  <a:lnTo>
                    <a:pt x="113338" y="1012489"/>
                  </a:lnTo>
                  <a:lnTo>
                    <a:pt x="138356" y="1046270"/>
                  </a:lnTo>
                  <a:lnTo>
                    <a:pt x="165280" y="1075225"/>
                  </a:lnTo>
                  <a:lnTo>
                    <a:pt x="223698" y="1117007"/>
                  </a:lnTo>
                  <a:lnTo>
                    <a:pt x="286816" y="1135294"/>
                  </a:lnTo>
                  <a:lnTo>
                    <a:pt x="319708" y="1134787"/>
                  </a:lnTo>
                  <a:lnTo>
                    <a:pt x="317676" y="1076622"/>
                  </a:lnTo>
                  <a:lnTo>
                    <a:pt x="311707" y="1077511"/>
                  </a:lnTo>
                  <a:lnTo>
                    <a:pt x="305611" y="1077892"/>
                  </a:lnTo>
                  <a:lnTo>
                    <a:pt x="239573" y="1061509"/>
                  </a:lnTo>
                  <a:lnTo>
                    <a:pt x="185218" y="1016679"/>
                  </a:lnTo>
                  <a:lnTo>
                    <a:pt x="160708" y="984803"/>
                  </a:lnTo>
                  <a:lnTo>
                    <a:pt x="138229" y="947212"/>
                  </a:lnTo>
                  <a:lnTo>
                    <a:pt x="118037" y="904414"/>
                  </a:lnTo>
                  <a:lnTo>
                    <a:pt x="100257" y="856918"/>
                  </a:lnTo>
                  <a:lnTo>
                    <a:pt x="85399" y="805103"/>
                  </a:lnTo>
                  <a:lnTo>
                    <a:pt x="73334" y="749605"/>
                  </a:lnTo>
                  <a:lnTo>
                    <a:pt x="64571" y="690806"/>
                  </a:lnTo>
                  <a:lnTo>
                    <a:pt x="59237" y="629212"/>
                  </a:lnTo>
                  <a:lnTo>
                    <a:pt x="57459" y="565206"/>
                  </a:lnTo>
                  <a:lnTo>
                    <a:pt x="59491" y="501327"/>
                  </a:lnTo>
                  <a:lnTo>
                    <a:pt x="65206" y="439860"/>
                  </a:lnTo>
                  <a:lnTo>
                    <a:pt x="74350" y="381188"/>
                  </a:lnTo>
                  <a:lnTo>
                    <a:pt x="86669" y="325944"/>
                  </a:lnTo>
                  <a:lnTo>
                    <a:pt x="101908" y="274510"/>
                  </a:lnTo>
                  <a:lnTo>
                    <a:pt x="119815" y="227394"/>
                  </a:lnTo>
                  <a:lnTo>
                    <a:pt x="140261" y="185105"/>
                  </a:lnTo>
                  <a:lnTo>
                    <a:pt x="162994" y="148021"/>
                  </a:lnTo>
                  <a:lnTo>
                    <a:pt x="187631" y="116780"/>
                  </a:lnTo>
                  <a:lnTo>
                    <a:pt x="242367" y="73220"/>
                  </a:lnTo>
                  <a:lnTo>
                    <a:pt x="302309" y="58489"/>
                  </a:lnTo>
                  <a:lnTo>
                    <a:pt x="302436" y="451"/>
                  </a:lnTo>
                  <a:close/>
                </a:path>
              </a:pathLst>
            </a:custGeom>
            <a:solidFill>
              <a:srgbClr val="03A8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33159" y="8977657"/>
              <a:ext cx="120235" cy="123162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5251062" y="7463601"/>
            <a:ext cx="900430" cy="6223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 indent="41910">
              <a:lnSpc>
                <a:spcPct val="100800"/>
              </a:lnSpc>
              <a:spcBef>
                <a:spcPts val="80"/>
              </a:spcBef>
            </a:pPr>
            <a:r>
              <a:rPr dirty="0" sz="1300" spc="-10" b="1">
                <a:latin typeface="Arial"/>
                <a:cs typeface="Arial"/>
              </a:rPr>
              <a:t>Perfusion </a:t>
            </a:r>
            <a:r>
              <a:rPr dirty="0" sz="1300" spc="-25" b="1">
                <a:latin typeface="Arial"/>
                <a:cs typeface="Arial"/>
              </a:rPr>
              <a:t>and craniotomy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015782" y="7351082"/>
            <a:ext cx="1706880" cy="101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9385" indent="-146685">
              <a:lnSpc>
                <a:spcPts val="1310"/>
              </a:lnSpc>
              <a:spcBef>
                <a:spcPts val="100"/>
              </a:spcBef>
              <a:buClr>
                <a:srgbClr val="03A878"/>
              </a:buClr>
              <a:buChar char="•"/>
              <a:tabLst>
                <a:tab pos="159385" algn="l"/>
              </a:tabLst>
            </a:pPr>
            <a:r>
              <a:rPr dirty="0" sz="1100" spc="-25">
                <a:latin typeface="Arial MT"/>
                <a:cs typeface="Arial MT"/>
              </a:rPr>
              <a:t>RNA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later®;</a:t>
            </a:r>
            <a:endParaRPr sz="1100">
              <a:latin typeface="Arial MT"/>
              <a:cs typeface="Arial MT"/>
            </a:endParaRPr>
          </a:p>
          <a:p>
            <a:pPr marL="158750" marR="472440" indent="-146685">
              <a:lnSpc>
                <a:spcPts val="1310"/>
              </a:lnSpc>
              <a:spcBef>
                <a:spcPts val="40"/>
              </a:spcBef>
              <a:buClr>
                <a:srgbClr val="03A878"/>
              </a:buClr>
              <a:buChar char="•"/>
              <a:tabLst>
                <a:tab pos="161925" algn="l"/>
              </a:tabLst>
            </a:pPr>
            <a:r>
              <a:rPr dirty="0" sz="1100">
                <a:latin typeface="Arial MT"/>
                <a:cs typeface="Arial MT"/>
              </a:rPr>
              <a:t>Separation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the </a:t>
            </a:r>
            <a:r>
              <a:rPr dirty="0" sz="1100" spc="-25">
                <a:latin typeface="Arial MT"/>
                <a:cs typeface="Arial MT"/>
              </a:rPr>
              <a:t>	</a:t>
            </a:r>
            <a:r>
              <a:rPr dirty="0" sz="1100" spc="-10">
                <a:latin typeface="Arial MT"/>
                <a:cs typeface="Arial MT"/>
              </a:rPr>
              <a:t>telencephalon;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ts val="1240"/>
              </a:lnSpc>
              <a:buClr>
                <a:srgbClr val="03A878"/>
              </a:buClr>
              <a:buChar char="•"/>
              <a:tabLst>
                <a:tab pos="159385" algn="l"/>
              </a:tabLst>
            </a:pPr>
            <a:r>
              <a:rPr dirty="0" sz="1100">
                <a:latin typeface="Arial MT"/>
                <a:cs typeface="Arial MT"/>
              </a:rPr>
              <a:t>15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20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minutes;</a:t>
            </a:r>
            <a:endParaRPr sz="1100">
              <a:latin typeface="Arial MT"/>
              <a:cs typeface="Arial MT"/>
            </a:endParaRPr>
          </a:p>
          <a:p>
            <a:pPr marL="158750" marR="5080" indent="-146685">
              <a:lnSpc>
                <a:spcPts val="1310"/>
              </a:lnSpc>
              <a:spcBef>
                <a:spcPts val="40"/>
              </a:spcBef>
              <a:buClr>
                <a:srgbClr val="03A878"/>
              </a:buClr>
              <a:buChar char="•"/>
              <a:tabLst>
                <a:tab pos="161925" algn="l"/>
              </a:tabLst>
            </a:pPr>
            <a:r>
              <a:rPr dirty="0" sz="1100">
                <a:latin typeface="Arial MT"/>
                <a:cs typeface="Arial MT"/>
              </a:rPr>
              <a:t>12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hours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-20°C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before 	sequencing.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381842" y="8820181"/>
            <a:ext cx="217804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25">
                <a:solidFill>
                  <a:srgbClr val="2C2CB8"/>
                </a:solidFill>
                <a:latin typeface="Tahoma"/>
                <a:cs typeface="Tahoma"/>
              </a:rPr>
              <a:t>...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316979" y="8843548"/>
            <a:ext cx="944880" cy="1432560"/>
            <a:chOff x="6316979" y="8843548"/>
            <a:chExt cx="944880" cy="1432560"/>
          </a:xfrm>
        </p:grpSpPr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16979" y="10151107"/>
              <a:ext cx="120233" cy="12471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04659" y="8843548"/>
              <a:ext cx="457016" cy="456915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5310243" y="8865899"/>
            <a:ext cx="7620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Arial"/>
                <a:cs typeface="Arial"/>
              </a:rPr>
              <a:t>Extracion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469315" y="11001859"/>
            <a:ext cx="35306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0">
                <a:solidFill>
                  <a:srgbClr val="2C2CB8"/>
                </a:solidFill>
                <a:latin typeface="Tahoma"/>
                <a:cs typeface="Tahoma"/>
              </a:rPr>
              <a:t>.....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464136" y="11001859"/>
            <a:ext cx="217804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25">
                <a:solidFill>
                  <a:srgbClr val="2C2CB8"/>
                </a:solidFill>
                <a:latin typeface="Tahoma"/>
                <a:cs typeface="Tahoma"/>
              </a:rPr>
              <a:t>...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316979" y="10682731"/>
            <a:ext cx="1845310" cy="1130300"/>
            <a:chOff x="6316979" y="10682731"/>
            <a:chExt cx="1845310" cy="1130300"/>
          </a:xfrm>
        </p:grpSpPr>
        <p:sp>
          <p:nvSpPr>
            <p:cNvPr id="42" name="object 42" descr=""/>
            <p:cNvSpPr/>
            <p:nvPr/>
          </p:nvSpPr>
          <p:spPr>
            <a:xfrm>
              <a:off x="7842503" y="10682731"/>
              <a:ext cx="320040" cy="1130300"/>
            </a:xfrm>
            <a:custGeom>
              <a:avLst/>
              <a:gdLst/>
              <a:ahLst/>
              <a:cxnLst/>
              <a:rect l="l" t="t" r="r" b="b"/>
              <a:pathLst>
                <a:path w="320040" h="1130300">
                  <a:moveTo>
                    <a:pt x="302435" y="238"/>
                  </a:moveTo>
                  <a:lnTo>
                    <a:pt x="295704" y="238"/>
                  </a:lnTo>
                  <a:lnTo>
                    <a:pt x="249477" y="8492"/>
                  </a:lnTo>
                  <a:lnTo>
                    <a:pt x="188011" y="41258"/>
                  </a:lnTo>
                  <a:lnTo>
                    <a:pt x="132894" y="96120"/>
                  </a:lnTo>
                  <a:lnTo>
                    <a:pt x="108130" y="131044"/>
                  </a:lnTo>
                  <a:lnTo>
                    <a:pt x="85397" y="170286"/>
                  </a:lnTo>
                  <a:lnTo>
                    <a:pt x="65078" y="213719"/>
                  </a:lnTo>
                  <a:lnTo>
                    <a:pt x="47044" y="260708"/>
                  </a:lnTo>
                  <a:lnTo>
                    <a:pt x="31677" y="311253"/>
                  </a:lnTo>
                  <a:lnTo>
                    <a:pt x="19105" y="364591"/>
                  </a:lnTo>
                  <a:lnTo>
                    <a:pt x="9453" y="420724"/>
                  </a:lnTo>
                  <a:lnTo>
                    <a:pt x="2976" y="479016"/>
                  </a:lnTo>
                  <a:lnTo>
                    <a:pt x="-198" y="539085"/>
                  </a:lnTo>
                  <a:lnTo>
                    <a:pt x="55" y="600805"/>
                  </a:lnTo>
                  <a:lnTo>
                    <a:pt x="3865" y="662145"/>
                  </a:lnTo>
                  <a:lnTo>
                    <a:pt x="10977" y="721071"/>
                  </a:lnTo>
                  <a:lnTo>
                    <a:pt x="21391" y="777458"/>
                  </a:lnTo>
                  <a:lnTo>
                    <a:pt x="34598" y="830797"/>
                  </a:lnTo>
                  <a:lnTo>
                    <a:pt x="50600" y="880833"/>
                  </a:lnTo>
                  <a:lnTo>
                    <a:pt x="69142" y="927314"/>
                  </a:lnTo>
                  <a:lnTo>
                    <a:pt x="90096" y="969858"/>
                  </a:lnTo>
                  <a:lnTo>
                    <a:pt x="113209" y="1008211"/>
                  </a:lnTo>
                  <a:lnTo>
                    <a:pt x="138355" y="1041865"/>
                  </a:lnTo>
                  <a:lnTo>
                    <a:pt x="165278" y="1070694"/>
                  </a:lnTo>
                  <a:lnTo>
                    <a:pt x="223570" y="1112348"/>
                  </a:lnTo>
                  <a:lnTo>
                    <a:pt x="286687" y="1130509"/>
                  </a:lnTo>
                  <a:lnTo>
                    <a:pt x="319579" y="1130001"/>
                  </a:lnTo>
                  <a:lnTo>
                    <a:pt x="317674" y="1071964"/>
                  </a:lnTo>
                  <a:lnTo>
                    <a:pt x="311578" y="1072852"/>
                  </a:lnTo>
                  <a:lnTo>
                    <a:pt x="305483" y="1073233"/>
                  </a:lnTo>
                  <a:lnTo>
                    <a:pt x="239571" y="1056851"/>
                  </a:lnTo>
                  <a:lnTo>
                    <a:pt x="185217" y="1012275"/>
                  </a:lnTo>
                  <a:lnTo>
                    <a:pt x="160706" y="980526"/>
                  </a:lnTo>
                  <a:lnTo>
                    <a:pt x="138228" y="943062"/>
                  </a:lnTo>
                  <a:lnTo>
                    <a:pt x="118035" y="900518"/>
                  </a:lnTo>
                  <a:lnTo>
                    <a:pt x="100256" y="853275"/>
                  </a:lnTo>
                  <a:lnTo>
                    <a:pt x="85270" y="801714"/>
                  </a:lnTo>
                  <a:lnTo>
                    <a:pt x="73332" y="746344"/>
                  </a:lnTo>
                  <a:lnTo>
                    <a:pt x="64570" y="687798"/>
                  </a:lnTo>
                  <a:lnTo>
                    <a:pt x="59236" y="626459"/>
                  </a:lnTo>
                  <a:lnTo>
                    <a:pt x="57458" y="562833"/>
                  </a:lnTo>
                  <a:lnTo>
                    <a:pt x="59490" y="499208"/>
                  </a:lnTo>
                  <a:lnTo>
                    <a:pt x="65205" y="437996"/>
                  </a:lnTo>
                  <a:lnTo>
                    <a:pt x="74348" y="379577"/>
                  </a:lnTo>
                  <a:lnTo>
                    <a:pt x="86667" y="324587"/>
                  </a:lnTo>
                  <a:lnTo>
                    <a:pt x="101907" y="273408"/>
                  </a:lnTo>
                  <a:lnTo>
                    <a:pt x="119813" y="226546"/>
                  </a:lnTo>
                  <a:lnTo>
                    <a:pt x="140260" y="184383"/>
                  </a:lnTo>
                  <a:lnTo>
                    <a:pt x="162992" y="147554"/>
                  </a:lnTo>
                  <a:lnTo>
                    <a:pt x="187630" y="116440"/>
                  </a:lnTo>
                  <a:lnTo>
                    <a:pt x="242238" y="73134"/>
                  </a:lnTo>
                  <a:lnTo>
                    <a:pt x="302181" y="58275"/>
                  </a:lnTo>
                  <a:lnTo>
                    <a:pt x="302435" y="23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16979" y="11144730"/>
              <a:ext cx="120233" cy="123217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6735147" y="10898610"/>
              <a:ext cx="758825" cy="701040"/>
            </a:xfrm>
            <a:custGeom>
              <a:avLst/>
              <a:gdLst/>
              <a:ahLst/>
              <a:cxnLst/>
              <a:rect l="l" t="t" r="r" b="b"/>
              <a:pathLst>
                <a:path w="758825" h="701040">
                  <a:moveTo>
                    <a:pt x="0" y="350511"/>
                  </a:moveTo>
                  <a:lnTo>
                    <a:pt x="3428" y="302887"/>
                  </a:lnTo>
                  <a:lnTo>
                    <a:pt x="13588" y="257295"/>
                  </a:lnTo>
                  <a:lnTo>
                    <a:pt x="29844" y="214116"/>
                  </a:lnTo>
                  <a:lnTo>
                    <a:pt x="51814" y="173604"/>
                  </a:lnTo>
                  <a:lnTo>
                    <a:pt x="78992" y="136267"/>
                  </a:lnTo>
                  <a:lnTo>
                    <a:pt x="111122" y="102613"/>
                  </a:lnTo>
                  <a:lnTo>
                    <a:pt x="147443" y="73023"/>
                  </a:lnTo>
                  <a:lnTo>
                    <a:pt x="187828" y="47877"/>
                  </a:lnTo>
                  <a:lnTo>
                    <a:pt x="231642" y="27558"/>
                  </a:lnTo>
                  <a:lnTo>
                    <a:pt x="278503" y="12572"/>
                  </a:lnTo>
                  <a:lnTo>
                    <a:pt x="327778" y="3174"/>
                  </a:lnTo>
                  <a:lnTo>
                    <a:pt x="379339" y="0"/>
                  </a:lnTo>
                  <a:lnTo>
                    <a:pt x="430773" y="3174"/>
                  </a:lnTo>
                  <a:lnTo>
                    <a:pt x="480174" y="12572"/>
                  </a:lnTo>
                  <a:lnTo>
                    <a:pt x="526909" y="27558"/>
                  </a:lnTo>
                  <a:lnTo>
                    <a:pt x="570723" y="47877"/>
                  </a:lnTo>
                  <a:lnTo>
                    <a:pt x="611108" y="73023"/>
                  </a:lnTo>
                  <a:lnTo>
                    <a:pt x="647556" y="102613"/>
                  </a:lnTo>
                  <a:lnTo>
                    <a:pt x="679559" y="136267"/>
                  </a:lnTo>
                  <a:lnTo>
                    <a:pt x="706864" y="173604"/>
                  </a:lnTo>
                  <a:lnTo>
                    <a:pt x="728834" y="214116"/>
                  </a:lnTo>
                  <a:lnTo>
                    <a:pt x="745090" y="257295"/>
                  </a:lnTo>
                  <a:lnTo>
                    <a:pt x="755122" y="302887"/>
                  </a:lnTo>
                  <a:lnTo>
                    <a:pt x="758678" y="350511"/>
                  </a:lnTo>
                  <a:lnTo>
                    <a:pt x="755122" y="398007"/>
                  </a:lnTo>
                  <a:lnTo>
                    <a:pt x="745090" y="443599"/>
                  </a:lnTo>
                  <a:lnTo>
                    <a:pt x="728834" y="486905"/>
                  </a:lnTo>
                  <a:lnTo>
                    <a:pt x="706864" y="527417"/>
                  </a:lnTo>
                  <a:lnTo>
                    <a:pt x="679559" y="564627"/>
                  </a:lnTo>
                  <a:lnTo>
                    <a:pt x="647556" y="598281"/>
                  </a:lnTo>
                  <a:lnTo>
                    <a:pt x="611108" y="627872"/>
                  </a:lnTo>
                  <a:lnTo>
                    <a:pt x="570723" y="653144"/>
                  </a:lnTo>
                  <a:lnTo>
                    <a:pt x="526909" y="673463"/>
                  </a:lnTo>
                  <a:lnTo>
                    <a:pt x="480174" y="688449"/>
                  </a:lnTo>
                  <a:lnTo>
                    <a:pt x="430773" y="697720"/>
                  </a:lnTo>
                  <a:lnTo>
                    <a:pt x="379339" y="700895"/>
                  </a:lnTo>
                  <a:lnTo>
                    <a:pt x="327778" y="697720"/>
                  </a:lnTo>
                  <a:lnTo>
                    <a:pt x="278503" y="688449"/>
                  </a:lnTo>
                  <a:lnTo>
                    <a:pt x="231642" y="673463"/>
                  </a:lnTo>
                  <a:lnTo>
                    <a:pt x="187828" y="653144"/>
                  </a:lnTo>
                  <a:lnTo>
                    <a:pt x="147443" y="627872"/>
                  </a:lnTo>
                  <a:lnTo>
                    <a:pt x="111122" y="598281"/>
                  </a:lnTo>
                  <a:lnTo>
                    <a:pt x="78992" y="564627"/>
                  </a:lnTo>
                  <a:lnTo>
                    <a:pt x="51814" y="527417"/>
                  </a:lnTo>
                  <a:lnTo>
                    <a:pt x="29844" y="486905"/>
                  </a:lnTo>
                  <a:lnTo>
                    <a:pt x="13588" y="443599"/>
                  </a:lnTo>
                  <a:lnTo>
                    <a:pt x="3428" y="398007"/>
                  </a:lnTo>
                  <a:lnTo>
                    <a:pt x="0" y="350511"/>
                  </a:lnTo>
                  <a:close/>
                </a:path>
                <a:path w="758825" h="701040">
                  <a:moveTo>
                    <a:pt x="62101" y="350511"/>
                  </a:moveTo>
                  <a:lnTo>
                    <a:pt x="65530" y="305300"/>
                  </a:lnTo>
                  <a:lnTo>
                    <a:pt x="75690" y="262121"/>
                  </a:lnTo>
                  <a:lnTo>
                    <a:pt x="91818" y="221482"/>
                  </a:lnTo>
                  <a:lnTo>
                    <a:pt x="113535" y="183764"/>
                  </a:lnTo>
                  <a:lnTo>
                    <a:pt x="140458" y="149602"/>
                  </a:lnTo>
                  <a:lnTo>
                    <a:pt x="171953" y="119503"/>
                  </a:lnTo>
                  <a:lnTo>
                    <a:pt x="207639" y="93723"/>
                  </a:lnTo>
                  <a:lnTo>
                    <a:pt x="246881" y="72769"/>
                  </a:lnTo>
                  <a:lnTo>
                    <a:pt x="289298" y="57275"/>
                  </a:lnTo>
                  <a:lnTo>
                    <a:pt x="334382" y="47623"/>
                  </a:lnTo>
                  <a:lnTo>
                    <a:pt x="381498" y="44321"/>
                  </a:lnTo>
                  <a:lnTo>
                    <a:pt x="428741" y="47623"/>
                  </a:lnTo>
                  <a:lnTo>
                    <a:pt x="473825" y="57275"/>
                  </a:lnTo>
                  <a:lnTo>
                    <a:pt x="516241" y="72769"/>
                  </a:lnTo>
                  <a:lnTo>
                    <a:pt x="555483" y="93723"/>
                  </a:lnTo>
                  <a:lnTo>
                    <a:pt x="591043" y="119503"/>
                  </a:lnTo>
                  <a:lnTo>
                    <a:pt x="622665" y="149602"/>
                  </a:lnTo>
                  <a:lnTo>
                    <a:pt x="649461" y="183764"/>
                  </a:lnTo>
                  <a:lnTo>
                    <a:pt x="671305" y="221482"/>
                  </a:lnTo>
                  <a:lnTo>
                    <a:pt x="687433" y="262121"/>
                  </a:lnTo>
                  <a:lnTo>
                    <a:pt x="697466" y="305300"/>
                  </a:lnTo>
                  <a:lnTo>
                    <a:pt x="701022" y="350511"/>
                  </a:lnTo>
                  <a:lnTo>
                    <a:pt x="697466" y="395721"/>
                  </a:lnTo>
                  <a:lnTo>
                    <a:pt x="687433" y="438900"/>
                  </a:lnTo>
                  <a:lnTo>
                    <a:pt x="671305" y="479539"/>
                  </a:lnTo>
                  <a:lnTo>
                    <a:pt x="649461" y="517130"/>
                  </a:lnTo>
                  <a:lnTo>
                    <a:pt x="622665" y="551293"/>
                  </a:lnTo>
                  <a:lnTo>
                    <a:pt x="591043" y="581518"/>
                  </a:lnTo>
                  <a:lnTo>
                    <a:pt x="555483" y="607298"/>
                  </a:lnTo>
                  <a:lnTo>
                    <a:pt x="516241" y="628126"/>
                  </a:lnTo>
                  <a:lnTo>
                    <a:pt x="473825" y="643619"/>
                  </a:lnTo>
                  <a:lnTo>
                    <a:pt x="428741" y="653271"/>
                  </a:lnTo>
                  <a:lnTo>
                    <a:pt x="381498" y="656573"/>
                  </a:lnTo>
                  <a:lnTo>
                    <a:pt x="334382" y="653271"/>
                  </a:lnTo>
                  <a:lnTo>
                    <a:pt x="289298" y="643619"/>
                  </a:lnTo>
                  <a:lnTo>
                    <a:pt x="246881" y="628126"/>
                  </a:lnTo>
                  <a:lnTo>
                    <a:pt x="207639" y="607298"/>
                  </a:lnTo>
                  <a:lnTo>
                    <a:pt x="171953" y="581518"/>
                  </a:lnTo>
                  <a:lnTo>
                    <a:pt x="140458" y="551293"/>
                  </a:lnTo>
                  <a:lnTo>
                    <a:pt x="113535" y="517130"/>
                  </a:lnTo>
                  <a:lnTo>
                    <a:pt x="91818" y="479539"/>
                  </a:lnTo>
                  <a:lnTo>
                    <a:pt x="75690" y="438900"/>
                  </a:lnTo>
                  <a:lnTo>
                    <a:pt x="65530" y="395721"/>
                  </a:lnTo>
                  <a:lnTo>
                    <a:pt x="62101" y="350511"/>
                  </a:lnTo>
                  <a:close/>
                </a:path>
              </a:pathLst>
            </a:custGeom>
            <a:ln w="4431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71715" y="10992334"/>
              <a:ext cx="536260" cy="513357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5249792" y="10919565"/>
            <a:ext cx="1051560" cy="6223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0800"/>
              </a:lnSpc>
              <a:spcBef>
                <a:spcPts val="80"/>
              </a:spcBef>
            </a:pPr>
            <a:r>
              <a:rPr dirty="0" sz="1300" spc="-10" b="1">
                <a:latin typeface="Arial"/>
                <a:cs typeface="Arial"/>
              </a:rPr>
              <a:t>Identification </a:t>
            </a:r>
            <a:r>
              <a:rPr dirty="0" sz="1300" b="1">
                <a:latin typeface="Arial"/>
                <a:cs typeface="Arial"/>
              </a:rPr>
              <a:t>of</a:t>
            </a:r>
            <a:r>
              <a:rPr dirty="0" sz="1300" spc="-1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viral products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083853" y="10873592"/>
            <a:ext cx="117602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9385" indent="-146685">
              <a:lnSpc>
                <a:spcPts val="1310"/>
              </a:lnSpc>
              <a:spcBef>
                <a:spcPts val="100"/>
              </a:spcBef>
              <a:buClr>
                <a:srgbClr val="3333CC"/>
              </a:buClr>
              <a:buChar char="•"/>
              <a:tabLst>
                <a:tab pos="159385" algn="l"/>
              </a:tabLst>
            </a:pPr>
            <a:r>
              <a:rPr dirty="0" sz="1100" spc="-10">
                <a:latin typeface="Arial MT"/>
                <a:cs typeface="Arial MT"/>
              </a:rPr>
              <a:t>VIRTUS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ts val="1300"/>
              </a:lnSpc>
              <a:buClr>
                <a:srgbClr val="3333CC"/>
              </a:buClr>
              <a:buChar char="•"/>
              <a:tabLst>
                <a:tab pos="159385" algn="l"/>
              </a:tabLst>
            </a:pPr>
            <a:r>
              <a:rPr dirty="0" sz="1100" spc="-10">
                <a:latin typeface="Arial MT"/>
                <a:cs typeface="Arial MT"/>
              </a:rPr>
              <a:t>VIRTUS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ts val="1315"/>
              </a:lnSpc>
              <a:buClr>
                <a:srgbClr val="3333CC"/>
              </a:buClr>
              <a:buChar char="•"/>
              <a:tabLst>
                <a:tab pos="159385" algn="l"/>
              </a:tabLst>
            </a:pPr>
            <a:r>
              <a:rPr dirty="0" sz="1100" spc="-10">
                <a:latin typeface="Arial MT"/>
                <a:cs typeface="Arial MT"/>
              </a:rPr>
              <a:t>Heatmapper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buClr>
                <a:srgbClr val="3333CC"/>
              </a:buClr>
              <a:buChar char="•"/>
              <a:tabLst>
                <a:tab pos="159385" algn="l"/>
              </a:tabLst>
            </a:pPr>
            <a:r>
              <a:rPr dirty="0" sz="1100">
                <a:latin typeface="Arial MT"/>
                <a:cs typeface="Arial MT"/>
              </a:rPr>
              <a:t>Adobe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Illustrator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699567" y="9780587"/>
            <a:ext cx="2164080" cy="704215"/>
            <a:chOff x="6699567" y="9780587"/>
            <a:chExt cx="2164080" cy="704215"/>
          </a:xfrm>
        </p:grpSpPr>
        <p:sp>
          <p:nvSpPr>
            <p:cNvPr id="49" name="object 49" descr=""/>
            <p:cNvSpPr/>
            <p:nvPr/>
          </p:nvSpPr>
          <p:spPr>
            <a:xfrm>
              <a:off x="6701790" y="9782809"/>
              <a:ext cx="757555" cy="699770"/>
            </a:xfrm>
            <a:custGeom>
              <a:avLst/>
              <a:gdLst/>
              <a:ahLst/>
              <a:cxnLst/>
              <a:rect l="l" t="t" r="r" b="b"/>
              <a:pathLst>
                <a:path w="757554" h="699770">
                  <a:moveTo>
                    <a:pt x="-169" y="350010"/>
                  </a:moveTo>
                  <a:lnTo>
                    <a:pt x="3259" y="302513"/>
                  </a:lnTo>
                  <a:lnTo>
                    <a:pt x="13292" y="257048"/>
                  </a:lnTo>
                  <a:lnTo>
                    <a:pt x="29547" y="213869"/>
                  </a:lnTo>
                  <a:lnTo>
                    <a:pt x="51518" y="173484"/>
                  </a:lnTo>
                  <a:lnTo>
                    <a:pt x="78695" y="136274"/>
                  </a:lnTo>
                  <a:lnTo>
                    <a:pt x="110698" y="102747"/>
                  </a:lnTo>
                  <a:lnTo>
                    <a:pt x="147019" y="73157"/>
                  </a:lnTo>
                  <a:lnTo>
                    <a:pt x="187277" y="48011"/>
                  </a:lnTo>
                  <a:lnTo>
                    <a:pt x="230964" y="27692"/>
                  </a:lnTo>
                  <a:lnTo>
                    <a:pt x="277699" y="12706"/>
                  </a:lnTo>
                  <a:lnTo>
                    <a:pt x="326974" y="3435"/>
                  </a:lnTo>
                  <a:lnTo>
                    <a:pt x="378408" y="260"/>
                  </a:lnTo>
                  <a:lnTo>
                    <a:pt x="429714" y="3435"/>
                  </a:lnTo>
                  <a:lnTo>
                    <a:pt x="478989" y="12706"/>
                  </a:lnTo>
                  <a:lnTo>
                    <a:pt x="525724" y="27692"/>
                  </a:lnTo>
                  <a:lnTo>
                    <a:pt x="569411" y="48011"/>
                  </a:lnTo>
                  <a:lnTo>
                    <a:pt x="609669" y="73157"/>
                  </a:lnTo>
                  <a:lnTo>
                    <a:pt x="646117" y="102747"/>
                  </a:lnTo>
                  <a:lnTo>
                    <a:pt x="678120" y="136274"/>
                  </a:lnTo>
                  <a:lnTo>
                    <a:pt x="705297" y="173484"/>
                  </a:lnTo>
                  <a:lnTo>
                    <a:pt x="727141" y="213869"/>
                  </a:lnTo>
                  <a:lnTo>
                    <a:pt x="743396" y="257048"/>
                  </a:lnTo>
                  <a:lnTo>
                    <a:pt x="753429" y="302513"/>
                  </a:lnTo>
                  <a:lnTo>
                    <a:pt x="756985" y="350010"/>
                  </a:lnTo>
                  <a:lnTo>
                    <a:pt x="753429" y="397506"/>
                  </a:lnTo>
                  <a:lnTo>
                    <a:pt x="743396" y="442971"/>
                  </a:lnTo>
                  <a:lnTo>
                    <a:pt x="727141" y="486150"/>
                  </a:lnTo>
                  <a:lnTo>
                    <a:pt x="705297" y="526535"/>
                  </a:lnTo>
                  <a:lnTo>
                    <a:pt x="678120" y="563745"/>
                  </a:lnTo>
                  <a:lnTo>
                    <a:pt x="646117" y="597272"/>
                  </a:lnTo>
                  <a:lnTo>
                    <a:pt x="609669" y="626863"/>
                  </a:lnTo>
                  <a:lnTo>
                    <a:pt x="569411" y="652008"/>
                  </a:lnTo>
                  <a:lnTo>
                    <a:pt x="525724" y="672200"/>
                  </a:lnTo>
                  <a:lnTo>
                    <a:pt x="478989" y="687186"/>
                  </a:lnTo>
                  <a:lnTo>
                    <a:pt x="429714" y="696584"/>
                  </a:lnTo>
                  <a:lnTo>
                    <a:pt x="378408" y="699759"/>
                  </a:lnTo>
                  <a:lnTo>
                    <a:pt x="326974" y="696584"/>
                  </a:lnTo>
                  <a:lnTo>
                    <a:pt x="277699" y="687186"/>
                  </a:lnTo>
                  <a:lnTo>
                    <a:pt x="230964" y="672200"/>
                  </a:lnTo>
                  <a:lnTo>
                    <a:pt x="187277" y="652008"/>
                  </a:lnTo>
                  <a:lnTo>
                    <a:pt x="147019" y="626863"/>
                  </a:lnTo>
                  <a:lnTo>
                    <a:pt x="110698" y="597272"/>
                  </a:lnTo>
                  <a:lnTo>
                    <a:pt x="78695" y="563745"/>
                  </a:lnTo>
                  <a:lnTo>
                    <a:pt x="51518" y="526535"/>
                  </a:lnTo>
                  <a:lnTo>
                    <a:pt x="29547" y="486150"/>
                  </a:lnTo>
                  <a:lnTo>
                    <a:pt x="13292" y="442971"/>
                  </a:lnTo>
                  <a:lnTo>
                    <a:pt x="3259" y="397506"/>
                  </a:lnTo>
                  <a:lnTo>
                    <a:pt x="-169" y="350010"/>
                  </a:lnTo>
                  <a:close/>
                </a:path>
              </a:pathLst>
            </a:custGeom>
            <a:ln w="4431">
              <a:solidFill>
                <a:srgbClr val="03A8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55892" y="9823456"/>
              <a:ext cx="656656" cy="62000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0684" y="10012427"/>
              <a:ext cx="342675" cy="330452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8759221" y="10045192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Chip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027720" y="9865212"/>
            <a:ext cx="1978660" cy="5854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59385" indent="-146685">
              <a:lnSpc>
                <a:spcPct val="100000"/>
              </a:lnSpc>
              <a:spcBef>
                <a:spcPts val="195"/>
              </a:spcBef>
              <a:buClr>
                <a:srgbClr val="03A878"/>
              </a:buClr>
              <a:buChar char="•"/>
              <a:tabLst>
                <a:tab pos="159385" algn="l"/>
              </a:tabLst>
            </a:pPr>
            <a:r>
              <a:rPr dirty="0" sz="1100">
                <a:latin typeface="Arial MT"/>
                <a:cs typeface="Arial MT"/>
              </a:rPr>
              <a:t>Ion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Chef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(Thermo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Fisher)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100"/>
              </a:spcBef>
              <a:buClr>
                <a:srgbClr val="03A878"/>
              </a:buClr>
              <a:buChar char="•"/>
              <a:tabLst>
                <a:tab pos="159385" algn="l"/>
              </a:tabLst>
            </a:pPr>
            <a:r>
              <a:rPr dirty="0" sz="1100" spc="-10">
                <a:latin typeface="Arial MT"/>
                <a:cs typeface="Arial MT"/>
              </a:rPr>
              <a:t>Ion540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130"/>
              </a:spcBef>
              <a:buClr>
                <a:srgbClr val="03A878"/>
              </a:buClr>
              <a:buChar char="•"/>
              <a:tabLst>
                <a:tab pos="159385" algn="l"/>
              </a:tabLst>
            </a:pPr>
            <a:r>
              <a:rPr dirty="0" sz="1100">
                <a:latin typeface="Arial MT"/>
                <a:cs typeface="Arial MT"/>
              </a:rPr>
              <a:t>Ion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S5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GeneStudio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System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6641655" y="8703119"/>
            <a:ext cx="1476375" cy="1905000"/>
            <a:chOff x="6641655" y="8703119"/>
            <a:chExt cx="1476375" cy="1905000"/>
          </a:xfrm>
        </p:grpSpPr>
        <p:sp>
          <p:nvSpPr>
            <p:cNvPr id="55" name="object 55" descr=""/>
            <p:cNvSpPr/>
            <p:nvPr/>
          </p:nvSpPr>
          <p:spPr>
            <a:xfrm>
              <a:off x="7802880" y="9721087"/>
              <a:ext cx="314960" cy="886460"/>
            </a:xfrm>
            <a:custGeom>
              <a:avLst/>
              <a:gdLst/>
              <a:ahLst/>
              <a:cxnLst/>
              <a:rect l="l" t="t" r="r" b="b"/>
              <a:pathLst>
                <a:path w="314959" h="886459">
                  <a:moveTo>
                    <a:pt x="301293" y="262"/>
                  </a:moveTo>
                  <a:lnTo>
                    <a:pt x="247827" y="6993"/>
                  </a:lnTo>
                  <a:lnTo>
                    <a:pt x="211887" y="19692"/>
                  </a:lnTo>
                  <a:lnTo>
                    <a:pt x="177852" y="38488"/>
                  </a:lnTo>
                  <a:lnTo>
                    <a:pt x="145976" y="62871"/>
                  </a:lnTo>
                  <a:lnTo>
                    <a:pt x="116512" y="92462"/>
                  </a:lnTo>
                  <a:lnTo>
                    <a:pt x="89716" y="127005"/>
                  </a:lnTo>
                  <a:lnTo>
                    <a:pt x="65841" y="165739"/>
                  </a:lnTo>
                  <a:lnTo>
                    <a:pt x="45267" y="208410"/>
                  </a:lnTo>
                  <a:lnTo>
                    <a:pt x="28123" y="254636"/>
                  </a:lnTo>
                  <a:lnTo>
                    <a:pt x="14788" y="303784"/>
                  </a:lnTo>
                  <a:lnTo>
                    <a:pt x="5390" y="355726"/>
                  </a:lnTo>
                  <a:lnTo>
                    <a:pt x="310" y="409700"/>
                  </a:lnTo>
                  <a:lnTo>
                    <a:pt x="-197" y="465451"/>
                  </a:lnTo>
                  <a:lnTo>
                    <a:pt x="3993" y="520822"/>
                  </a:lnTo>
                  <a:lnTo>
                    <a:pt x="12629" y="573779"/>
                  </a:lnTo>
                  <a:lnTo>
                    <a:pt x="25329" y="624070"/>
                  </a:lnTo>
                  <a:lnTo>
                    <a:pt x="41838" y="671186"/>
                  </a:lnTo>
                  <a:lnTo>
                    <a:pt x="61904" y="714619"/>
                  </a:lnTo>
                  <a:lnTo>
                    <a:pt x="85271" y="754242"/>
                  </a:lnTo>
                  <a:lnTo>
                    <a:pt x="111559" y="789420"/>
                  </a:lnTo>
                  <a:lnTo>
                    <a:pt x="140515" y="819772"/>
                  </a:lnTo>
                  <a:lnTo>
                    <a:pt x="171883" y="845045"/>
                  </a:lnTo>
                  <a:lnTo>
                    <a:pt x="205283" y="864729"/>
                  </a:lnTo>
                  <a:lnTo>
                    <a:pt x="277036" y="886065"/>
                  </a:lnTo>
                  <a:lnTo>
                    <a:pt x="314754" y="886700"/>
                  </a:lnTo>
                  <a:lnTo>
                    <a:pt x="312849" y="828789"/>
                  </a:lnTo>
                  <a:lnTo>
                    <a:pt x="308278" y="829170"/>
                  </a:lnTo>
                  <a:lnTo>
                    <a:pt x="303579" y="829297"/>
                  </a:lnTo>
                  <a:lnTo>
                    <a:pt x="263194" y="824852"/>
                  </a:lnTo>
                  <a:lnTo>
                    <a:pt x="196774" y="792722"/>
                  </a:lnTo>
                  <a:lnTo>
                    <a:pt x="166930" y="766307"/>
                  </a:lnTo>
                  <a:lnTo>
                    <a:pt x="140007" y="733668"/>
                  </a:lnTo>
                  <a:lnTo>
                    <a:pt x="116131" y="695442"/>
                  </a:lnTo>
                  <a:lnTo>
                    <a:pt x="95812" y="652263"/>
                  </a:lnTo>
                  <a:lnTo>
                    <a:pt x="79429" y="604767"/>
                  </a:lnTo>
                  <a:lnTo>
                    <a:pt x="67238" y="553587"/>
                  </a:lnTo>
                  <a:lnTo>
                    <a:pt x="59745" y="499105"/>
                  </a:lnTo>
                  <a:lnTo>
                    <a:pt x="57332" y="442084"/>
                  </a:lnTo>
                  <a:lnTo>
                    <a:pt x="60126" y="385189"/>
                  </a:lnTo>
                  <a:lnTo>
                    <a:pt x="67873" y="330835"/>
                  </a:lnTo>
                  <a:lnTo>
                    <a:pt x="80318" y="279782"/>
                  </a:lnTo>
                  <a:lnTo>
                    <a:pt x="96955" y="232412"/>
                  </a:lnTo>
                  <a:lnTo>
                    <a:pt x="117528" y="189614"/>
                  </a:lnTo>
                  <a:lnTo>
                    <a:pt x="141531" y="151769"/>
                  </a:lnTo>
                  <a:lnTo>
                    <a:pt x="168708" y="119512"/>
                  </a:lnTo>
                  <a:lnTo>
                    <a:pt x="198679" y="93351"/>
                  </a:lnTo>
                  <a:lnTo>
                    <a:pt x="265226" y="62236"/>
                  </a:lnTo>
                  <a:lnTo>
                    <a:pt x="301166" y="58299"/>
                  </a:lnTo>
                  <a:lnTo>
                    <a:pt x="301293" y="262"/>
                  </a:lnTo>
                  <a:close/>
                </a:path>
              </a:pathLst>
            </a:custGeom>
            <a:solidFill>
              <a:srgbClr val="03A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643710" y="8705629"/>
              <a:ext cx="758825" cy="695325"/>
            </a:xfrm>
            <a:custGeom>
              <a:avLst/>
              <a:gdLst/>
              <a:ahLst/>
              <a:cxnLst/>
              <a:rect l="l" t="t" r="r" b="b"/>
              <a:pathLst>
                <a:path w="758825" h="695325">
                  <a:moveTo>
                    <a:pt x="0" y="347463"/>
                  </a:moveTo>
                  <a:lnTo>
                    <a:pt x="3428" y="300347"/>
                  </a:lnTo>
                  <a:lnTo>
                    <a:pt x="13588" y="255009"/>
                  </a:lnTo>
                  <a:lnTo>
                    <a:pt x="29844" y="212211"/>
                  </a:lnTo>
                  <a:lnTo>
                    <a:pt x="51814" y="172080"/>
                  </a:lnTo>
                  <a:lnTo>
                    <a:pt x="78992" y="135124"/>
                  </a:lnTo>
                  <a:lnTo>
                    <a:pt x="111122" y="101724"/>
                  </a:lnTo>
                  <a:lnTo>
                    <a:pt x="147443" y="72388"/>
                  </a:lnTo>
                  <a:lnTo>
                    <a:pt x="187828" y="47369"/>
                  </a:lnTo>
                  <a:lnTo>
                    <a:pt x="231642" y="27304"/>
                  </a:lnTo>
                  <a:lnTo>
                    <a:pt x="278503" y="12445"/>
                  </a:lnTo>
                  <a:lnTo>
                    <a:pt x="327778" y="3174"/>
                  </a:lnTo>
                  <a:lnTo>
                    <a:pt x="379339" y="0"/>
                  </a:lnTo>
                  <a:lnTo>
                    <a:pt x="430773" y="3174"/>
                  </a:lnTo>
                  <a:lnTo>
                    <a:pt x="480174" y="12445"/>
                  </a:lnTo>
                  <a:lnTo>
                    <a:pt x="526909" y="27304"/>
                  </a:lnTo>
                  <a:lnTo>
                    <a:pt x="570723" y="47369"/>
                  </a:lnTo>
                  <a:lnTo>
                    <a:pt x="611108" y="72388"/>
                  </a:lnTo>
                  <a:lnTo>
                    <a:pt x="647556" y="101724"/>
                  </a:lnTo>
                  <a:lnTo>
                    <a:pt x="679559" y="135124"/>
                  </a:lnTo>
                  <a:lnTo>
                    <a:pt x="706864" y="172080"/>
                  </a:lnTo>
                  <a:lnTo>
                    <a:pt x="728834" y="212211"/>
                  </a:lnTo>
                  <a:lnTo>
                    <a:pt x="745090" y="255009"/>
                  </a:lnTo>
                  <a:lnTo>
                    <a:pt x="755122" y="300347"/>
                  </a:lnTo>
                  <a:lnTo>
                    <a:pt x="758678" y="347463"/>
                  </a:lnTo>
                  <a:lnTo>
                    <a:pt x="755122" y="394579"/>
                  </a:lnTo>
                  <a:lnTo>
                    <a:pt x="745090" y="439789"/>
                  </a:lnTo>
                  <a:lnTo>
                    <a:pt x="728834" y="482714"/>
                  </a:lnTo>
                  <a:lnTo>
                    <a:pt x="706864" y="522845"/>
                  </a:lnTo>
                  <a:lnTo>
                    <a:pt x="679559" y="559801"/>
                  </a:lnTo>
                  <a:lnTo>
                    <a:pt x="647556" y="593202"/>
                  </a:lnTo>
                  <a:lnTo>
                    <a:pt x="611108" y="622538"/>
                  </a:lnTo>
                  <a:lnTo>
                    <a:pt x="570723" y="647429"/>
                  </a:lnTo>
                  <a:lnTo>
                    <a:pt x="526909" y="667622"/>
                  </a:lnTo>
                  <a:lnTo>
                    <a:pt x="480174" y="682480"/>
                  </a:lnTo>
                  <a:lnTo>
                    <a:pt x="430773" y="691751"/>
                  </a:lnTo>
                  <a:lnTo>
                    <a:pt x="379339" y="694926"/>
                  </a:lnTo>
                  <a:lnTo>
                    <a:pt x="327778" y="691751"/>
                  </a:lnTo>
                  <a:lnTo>
                    <a:pt x="278503" y="682480"/>
                  </a:lnTo>
                  <a:lnTo>
                    <a:pt x="231642" y="667622"/>
                  </a:lnTo>
                  <a:lnTo>
                    <a:pt x="187828" y="647429"/>
                  </a:lnTo>
                  <a:lnTo>
                    <a:pt x="147443" y="622538"/>
                  </a:lnTo>
                  <a:lnTo>
                    <a:pt x="111122" y="593202"/>
                  </a:lnTo>
                  <a:lnTo>
                    <a:pt x="78992" y="559801"/>
                  </a:lnTo>
                  <a:lnTo>
                    <a:pt x="51814" y="522845"/>
                  </a:lnTo>
                  <a:lnTo>
                    <a:pt x="29844" y="482714"/>
                  </a:lnTo>
                  <a:lnTo>
                    <a:pt x="13588" y="439789"/>
                  </a:lnTo>
                  <a:lnTo>
                    <a:pt x="3428" y="394579"/>
                  </a:lnTo>
                  <a:lnTo>
                    <a:pt x="0" y="347463"/>
                  </a:lnTo>
                  <a:close/>
                </a:path>
                <a:path w="758825" h="695325">
                  <a:moveTo>
                    <a:pt x="57656" y="347463"/>
                  </a:moveTo>
                  <a:lnTo>
                    <a:pt x="61212" y="301998"/>
                  </a:lnTo>
                  <a:lnTo>
                    <a:pt x="71245" y="258565"/>
                  </a:lnTo>
                  <a:lnTo>
                    <a:pt x="87500" y="217799"/>
                  </a:lnTo>
                  <a:lnTo>
                    <a:pt x="109471" y="179954"/>
                  </a:lnTo>
                  <a:lnTo>
                    <a:pt x="136521" y="145665"/>
                  </a:lnTo>
                  <a:lnTo>
                    <a:pt x="168270" y="115313"/>
                  </a:lnTo>
                  <a:lnTo>
                    <a:pt x="204210" y="89405"/>
                  </a:lnTo>
                  <a:lnTo>
                    <a:pt x="243706" y="68451"/>
                  </a:lnTo>
                  <a:lnTo>
                    <a:pt x="286377" y="52830"/>
                  </a:lnTo>
                  <a:lnTo>
                    <a:pt x="331715" y="43178"/>
                  </a:lnTo>
                  <a:lnTo>
                    <a:pt x="379339" y="39876"/>
                  </a:lnTo>
                  <a:lnTo>
                    <a:pt x="426836" y="43178"/>
                  </a:lnTo>
                  <a:lnTo>
                    <a:pt x="472174" y="52830"/>
                  </a:lnTo>
                  <a:lnTo>
                    <a:pt x="514844" y="68451"/>
                  </a:lnTo>
                  <a:lnTo>
                    <a:pt x="554467" y="89405"/>
                  </a:lnTo>
                  <a:lnTo>
                    <a:pt x="590281" y="115313"/>
                  </a:lnTo>
                  <a:lnTo>
                    <a:pt x="622030" y="145665"/>
                  </a:lnTo>
                  <a:lnTo>
                    <a:pt x="649080" y="179954"/>
                  </a:lnTo>
                  <a:lnTo>
                    <a:pt x="671051" y="217799"/>
                  </a:lnTo>
                  <a:lnTo>
                    <a:pt x="687306" y="258565"/>
                  </a:lnTo>
                  <a:lnTo>
                    <a:pt x="697466" y="301998"/>
                  </a:lnTo>
                  <a:lnTo>
                    <a:pt x="701022" y="347463"/>
                  </a:lnTo>
                  <a:lnTo>
                    <a:pt x="697466" y="392928"/>
                  </a:lnTo>
                  <a:lnTo>
                    <a:pt x="687306" y="436233"/>
                  </a:lnTo>
                  <a:lnTo>
                    <a:pt x="671051" y="477126"/>
                  </a:lnTo>
                  <a:lnTo>
                    <a:pt x="649080" y="514971"/>
                  </a:lnTo>
                  <a:lnTo>
                    <a:pt x="622030" y="549261"/>
                  </a:lnTo>
                  <a:lnTo>
                    <a:pt x="590281" y="579613"/>
                  </a:lnTo>
                  <a:lnTo>
                    <a:pt x="554467" y="605520"/>
                  </a:lnTo>
                  <a:lnTo>
                    <a:pt x="514844" y="626475"/>
                  </a:lnTo>
                  <a:lnTo>
                    <a:pt x="472174" y="642095"/>
                  </a:lnTo>
                  <a:lnTo>
                    <a:pt x="426836" y="651747"/>
                  </a:lnTo>
                  <a:lnTo>
                    <a:pt x="379339" y="655049"/>
                  </a:lnTo>
                  <a:lnTo>
                    <a:pt x="331715" y="651747"/>
                  </a:lnTo>
                  <a:lnTo>
                    <a:pt x="286377" y="642095"/>
                  </a:lnTo>
                  <a:lnTo>
                    <a:pt x="243706" y="626475"/>
                  </a:lnTo>
                  <a:lnTo>
                    <a:pt x="204210" y="605520"/>
                  </a:lnTo>
                  <a:lnTo>
                    <a:pt x="168270" y="579613"/>
                  </a:lnTo>
                  <a:lnTo>
                    <a:pt x="136521" y="549261"/>
                  </a:lnTo>
                  <a:lnTo>
                    <a:pt x="109471" y="514971"/>
                  </a:lnTo>
                  <a:lnTo>
                    <a:pt x="87500" y="477126"/>
                  </a:lnTo>
                  <a:lnTo>
                    <a:pt x="71245" y="436233"/>
                  </a:lnTo>
                  <a:lnTo>
                    <a:pt x="61212" y="392928"/>
                  </a:lnTo>
                  <a:lnTo>
                    <a:pt x="57656" y="347463"/>
                  </a:lnTo>
                  <a:close/>
                </a:path>
              </a:pathLst>
            </a:custGeom>
            <a:ln w="4431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8013116" y="8667530"/>
            <a:ext cx="1483360" cy="722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 marR="222250" indent="-14668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Char char="•"/>
              <a:tabLst>
                <a:tab pos="161925" algn="l"/>
              </a:tabLst>
            </a:pPr>
            <a:r>
              <a:rPr dirty="0" sz="1100" spc="-10">
                <a:latin typeface="Arial MT"/>
                <a:cs typeface="Arial MT"/>
              </a:rPr>
              <a:t>Standard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TRIzol® 	protocol;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Char char="•"/>
              <a:tabLst>
                <a:tab pos="159385" algn="l"/>
              </a:tabLst>
            </a:pPr>
            <a:r>
              <a:rPr dirty="0" sz="1100" spc="-20">
                <a:latin typeface="Arial MT"/>
                <a:cs typeface="Arial MT"/>
              </a:rPr>
              <a:t>Purification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mRNA;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Char char="•"/>
              <a:tabLst>
                <a:tab pos="159385" algn="l"/>
              </a:tabLst>
            </a:pPr>
            <a:r>
              <a:rPr dirty="0" sz="1100" spc="-10">
                <a:latin typeface="Arial MT"/>
                <a:cs typeface="Arial MT"/>
              </a:rPr>
              <a:t>Conversion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cDNA.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407214" y="8859169"/>
            <a:ext cx="35306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0">
                <a:solidFill>
                  <a:srgbClr val="2C2CB8"/>
                </a:solidFill>
                <a:latin typeface="Tahoma"/>
                <a:cs typeface="Tahoma"/>
              </a:rPr>
              <a:t>.....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6259067" y="7726484"/>
            <a:ext cx="1850389" cy="1875789"/>
            <a:chOff x="6259067" y="7726484"/>
            <a:chExt cx="1850389" cy="1875789"/>
          </a:xfrm>
        </p:grpSpPr>
        <p:sp>
          <p:nvSpPr>
            <p:cNvPr id="60" name="object 60" descr=""/>
            <p:cNvSpPr/>
            <p:nvPr/>
          </p:nvSpPr>
          <p:spPr>
            <a:xfrm>
              <a:off x="7789163" y="8471407"/>
              <a:ext cx="320040" cy="1130300"/>
            </a:xfrm>
            <a:custGeom>
              <a:avLst/>
              <a:gdLst/>
              <a:ahLst/>
              <a:cxnLst/>
              <a:rect l="l" t="t" r="r" b="b"/>
              <a:pathLst>
                <a:path w="320040" h="1130300">
                  <a:moveTo>
                    <a:pt x="302436" y="293"/>
                  </a:moveTo>
                  <a:lnTo>
                    <a:pt x="249478" y="8548"/>
                  </a:lnTo>
                  <a:lnTo>
                    <a:pt x="188012" y="41313"/>
                  </a:lnTo>
                  <a:lnTo>
                    <a:pt x="132895" y="96176"/>
                  </a:lnTo>
                  <a:lnTo>
                    <a:pt x="108131" y="131100"/>
                  </a:lnTo>
                  <a:lnTo>
                    <a:pt x="85398" y="170342"/>
                  </a:lnTo>
                  <a:lnTo>
                    <a:pt x="65079" y="213775"/>
                  </a:lnTo>
                  <a:lnTo>
                    <a:pt x="47045" y="260764"/>
                  </a:lnTo>
                  <a:lnTo>
                    <a:pt x="31679" y="311309"/>
                  </a:lnTo>
                  <a:lnTo>
                    <a:pt x="19106" y="364647"/>
                  </a:lnTo>
                  <a:lnTo>
                    <a:pt x="9454" y="420780"/>
                  </a:lnTo>
                  <a:lnTo>
                    <a:pt x="2978" y="479071"/>
                  </a:lnTo>
                  <a:lnTo>
                    <a:pt x="-196" y="539141"/>
                  </a:lnTo>
                  <a:lnTo>
                    <a:pt x="57" y="600861"/>
                  </a:lnTo>
                  <a:lnTo>
                    <a:pt x="3867" y="662201"/>
                  </a:lnTo>
                  <a:lnTo>
                    <a:pt x="10978" y="721127"/>
                  </a:lnTo>
                  <a:lnTo>
                    <a:pt x="21392" y="777514"/>
                  </a:lnTo>
                  <a:lnTo>
                    <a:pt x="34600" y="830852"/>
                  </a:lnTo>
                  <a:lnTo>
                    <a:pt x="50601" y="880889"/>
                  </a:lnTo>
                  <a:lnTo>
                    <a:pt x="69143" y="927370"/>
                  </a:lnTo>
                  <a:lnTo>
                    <a:pt x="90097" y="969914"/>
                  </a:lnTo>
                  <a:lnTo>
                    <a:pt x="113211" y="1008267"/>
                  </a:lnTo>
                  <a:lnTo>
                    <a:pt x="138356" y="1041921"/>
                  </a:lnTo>
                  <a:lnTo>
                    <a:pt x="165279" y="1070749"/>
                  </a:lnTo>
                  <a:lnTo>
                    <a:pt x="223571" y="1112404"/>
                  </a:lnTo>
                  <a:lnTo>
                    <a:pt x="286688" y="1130565"/>
                  </a:lnTo>
                  <a:lnTo>
                    <a:pt x="319581" y="1130057"/>
                  </a:lnTo>
                  <a:lnTo>
                    <a:pt x="317676" y="1072019"/>
                  </a:lnTo>
                  <a:lnTo>
                    <a:pt x="311580" y="1072908"/>
                  </a:lnTo>
                  <a:lnTo>
                    <a:pt x="305484" y="1073289"/>
                  </a:lnTo>
                  <a:lnTo>
                    <a:pt x="239573" y="1056907"/>
                  </a:lnTo>
                  <a:lnTo>
                    <a:pt x="185218" y="1012331"/>
                  </a:lnTo>
                  <a:lnTo>
                    <a:pt x="160708" y="980582"/>
                  </a:lnTo>
                  <a:lnTo>
                    <a:pt x="138229" y="943245"/>
                  </a:lnTo>
                  <a:lnTo>
                    <a:pt x="118037" y="900574"/>
                  </a:lnTo>
                  <a:lnTo>
                    <a:pt x="100257" y="853331"/>
                  </a:lnTo>
                  <a:lnTo>
                    <a:pt x="85271" y="801770"/>
                  </a:lnTo>
                  <a:lnTo>
                    <a:pt x="73334" y="746527"/>
                  </a:lnTo>
                  <a:lnTo>
                    <a:pt x="64571" y="687854"/>
                  </a:lnTo>
                  <a:lnTo>
                    <a:pt x="59237" y="626515"/>
                  </a:lnTo>
                  <a:lnTo>
                    <a:pt x="57459" y="562889"/>
                  </a:lnTo>
                  <a:lnTo>
                    <a:pt x="59491" y="499264"/>
                  </a:lnTo>
                  <a:lnTo>
                    <a:pt x="65206" y="438051"/>
                  </a:lnTo>
                  <a:lnTo>
                    <a:pt x="74350" y="379633"/>
                  </a:lnTo>
                  <a:lnTo>
                    <a:pt x="86668" y="324643"/>
                  </a:lnTo>
                  <a:lnTo>
                    <a:pt x="101908" y="273464"/>
                  </a:lnTo>
                  <a:lnTo>
                    <a:pt x="119815" y="226602"/>
                  </a:lnTo>
                  <a:lnTo>
                    <a:pt x="140261" y="184439"/>
                  </a:lnTo>
                  <a:lnTo>
                    <a:pt x="162994" y="147610"/>
                  </a:lnTo>
                  <a:lnTo>
                    <a:pt x="187631" y="116496"/>
                  </a:lnTo>
                  <a:lnTo>
                    <a:pt x="242240" y="73190"/>
                  </a:lnTo>
                  <a:lnTo>
                    <a:pt x="302182" y="58331"/>
                  </a:lnTo>
                  <a:lnTo>
                    <a:pt x="302436" y="293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59067" y="7726484"/>
              <a:ext cx="115662" cy="120082"/>
            </a:xfrm>
            <a:prstGeom prst="rect">
              <a:avLst/>
            </a:prstGeom>
          </p:spPr>
        </p:pic>
      </p:grpSp>
      <p:sp>
        <p:nvSpPr>
          <p:cNvPr id="62" name="object 62" descr=""/>
          <p:cNvSpPr txBox="1"/>
          <p:nvPr/>
        </p:nvSpPr>
        <p:spPr>
          <a:xfrm>
            <a:off x="6368126" y="6336377"/>
            <a:ext cx="217804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25">
                <a:solidFill>
                  <a:srgbClr val="2C2CB8"/>
                </a:solidFill>
                <a:latin typeface="Tahoma"/>
                <a:cs typeface="Tahoma"/>
              </a:rPr>
              <a:t>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373941" y="6336377"/>
            <a:ext cx="34544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20">
                <a:solidFill>
                  <a:srgbClr val="2C2CB8"/>
                </a:solidFill>
                <a:latin typeface="Tahoma"/>
                <a:cs typeface="Tahoma"/>
              </a:rPr>
              <a:t>.....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7744968" y="6016244"/>
            <a:ext cx="322580" cy="1133475"/>
          </a:xfrm>
          <a:custGeom>
            <a:avLst/>
            <a:gdLst/>
            <a:ahLst/>
            <a:cxnLst/>
            <a:rect l="l" t="t" r="r" b="b"/>
            <a:pathLst>
              <a:path w="322579" h="1133475">
                <a:moveTo>
                  <a:pt x="305104" y="356"/>
                </a:moveTo>
                <a:lnTo>
                  <a:pt x="251765" y="8737"/>
                </a:lnTo>
                <a:lnTo>
                  <a:pt x="189791" y="41502"/>
                </a:lnTo>
                <a:lnTo>
                  <a:pt x="134039" y="96492"/>
                </a:lnTo>
                <a:lnTo>
                  <a:pt x="109148" y="131416"/>
                </a:lnTo>
                <a:lnTo>
                  <a:pt x="86162" y="170785"/>
                </a:lnTo>
                <a:lnTo>
                  <a:pt x="65588" y="214345"/>
                </a:lnTo>
                <a:lnTo>
                  <a:pt x="47555" y="261461"/>
                </a:lnTo>
                <a:lnTo>
                  <a:pt x="31934" y="312133"/>
                </a:lnTo>
                <a:lnTo>
                  <a:pt x="19361" y="365598"/>
                </a:lnTo>
                <a:lnTo>
                  <a:pt x="9583" y="421858"/>
                </a:lnTo>
                <a:lnTo>
                  <a:pt x="2979" y="480276"/>
                </a:lnTo>
                <a:lnTo>
                  <a:pt x="-195" y="540600"/>
                </a:lnTo>
                <a:lnTo>
                  <a:pt x="58" y="602447"/>
                </a:lnTo>
                <a:lnTo>
                  <a:pt x="3868" y="663914"/>
                </a:lnTo>
                <a:lnTo>
                  <a:pt x="11106" y="723094"/>
                </a:lnTo>
                <a:lnTo>
                  <a:pt x="21520" y="779481"/>
                </a:lnTo>
                <a:lnTo>
                  <a:pt x="34855" y="833073"/>
                </a:lnTo>
                <a:lnTo>
                  <a:pt x="50983" y="883237"/>
                </a:lnTo>
                <a:lnTo>
                  <a:pt x="69779" y="929845"/>
                </a:lnTo>
                <a:lnTo>
                  <a:pt x="90860" y="972516"/>
                </a:lnTo>
                <a:lnTo>
                  <a:pt x="114228" y="1010996"/>
                </a:lnTo>
                <a:lnTo>
                  <a:pt x="139500" y="1044777"/>
                </a:lnTo>
                <a:lnTo>
                  <a:pt x="166678" y="1073732"/>
                </a:lnTo>
                <a:lnTo>
                  <a:pt x="225477" y="1115514"/>
                </a:lnTo>
                <a:lnTo>
                  <a:pt x="289229" y="1133675"/>
                </a:lnTo>
                <a:lnTo>
                  <a:pt x="322376" y="1133294"/>
                </a:lnTo>
                <a:lnTo>
                  <a:pt x="320471" y="1074748"/>
                </a:lnTo>
                <a:lnTo>
                  <a:pt x="314375" y="1075637"/>
                </a:lnTo>
                <a:lnTo>
                  <a:pt x="308279" y="1076018"/>
                </a:lnTo>
                <a:lnTo>
                  <a:pt x="241733" y="1059763"/>
                </a:lnTo>
                <a:lnTo>
                  <a:pt x="186870" y="1015060"/>
                </a:lnTo>
                <a:lnTo>
                  <a:pt x="162106" y="983184"/>
                </a:lnTo>
                <a:lnTo>
                  <a:pt x="139373" y="945720"/>
                </a:lnTo>
                <a:lnTo>
                  <a:pt x="119054" y="903049"/>
                </a:lnTo>
                <a:lnTo>
                  <a:pt x="101147" y="855552"/>
                </a:lnTo>
                <a:lnTo>
                  <a:pt x="86035" y="803864"/>
                </a:lnTo>
                <a:lnTo>
                  <a:pt x="73970" y="748494"/>
                </a:lnTo>
                <a:lnTo>
                  <a:pt x="65080" y="689821"/>
                </a:lnTo>
                <a:lnTo>
                  <a:pt x="59746" y="628355"/>
                </a:lnTo>
                <a:lnTo>
                  <a:pt x="57968" y="564475"/>
                </a:lnTo>
                <a:lnTo>
                  <a:pt x="60000" y="500723"/>
                </a:lnTo>
                <a:lnTo>
                  <a:pt x="65842" y="439383"/>
                </a:lnTo>
                <a:lnTo>
                  <a:pt x="74986" y="380838"/>
                </a:lnTo>
                <a:lnTo>
                  <a:pt x="87432" y="325721"/>
                </a:lnTo>
                <a:lnTo>
                  <a:pt x="102798" y="274415"/>
                </a:lnTo>
                <a:lnTo>
                  <a:pt x="120832" y="227426"/>
                </a:lnTo>
                <a:lnTo>
                  <a:pt x="141532" y="185263"/>
                </a:lnTo>
                <a:lnTo>
                  <a:pt x="164392" y="148307"/>
                </a:lnTo>
                <a:lnTo>
                  <a:pt x="189283" y="117066"/>
                </a:lnTo>
                <a:lnTo>
                  <a:pt x="244400" y="73633"/>
                </a:lnTo>
                <a:lnTo>
                  <a:pt x="304977" y="58774"/>
                </a:lnTo>
                <a:lnTo>
                  <a:pt x="305104" y="35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5306179" y="6273006"/>
            <a:ext cx="821690" cy="6350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91795" marR="5080" indent="-379730">
              <a:lnSpc>
                <a:spcPct val="100800"/>
              </a:lnSpc>
              <a:spcBef>
                <a:spcPts val="80"/>
              </a:spcBef>
            </a:pPr>
            <a:r>
              <a:rPr dirty="0" sz="1300" spc="-10" b="1">
                <a:latin typeface="Arial"/>
                <a:cs typeface="Arial"/>
              </a:rPr>
              <a:t>Collection </a:t>
            </a:r>
            <a:r>
              <a:rPr dirty="0" sz="1300" spc="-25" b="1">
                <a:latin typeface="Arial"/>
                <a:cs typeface="Arial"/>
              </a:rPr>
              <a:t>of</a:t>
            </a:r>
            <a:endParaRPr sz="13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110"/>
              </a:spcBef>
            </a:pPr>
            <a:r>
              <a:rPr dirty="0" sz="1300" spc="-10" b="1">
                <a:latin typeface="Arial"/>
                <a:cs typeface="Arial"/>
              </a:rPr>
              <a:t>animals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7973746" y="6203792"/>
            <a:ext cx="176911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20" marR="251460" indent="-14668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Char char="•"/>
              <a:tabLst>
                <a:tab pos="163195" algn="l"/>
              </a:tabLst>
            </a:pPr>
            <a:r>
              <a:rPr dirty="0" sz="1100" spc="-10">
                <a:latin typeface="Arial MT"/>
                <a:cs typeface="Arial MT"/>
              </a:rPr>
              <a:t>Standard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environment 	aquarium;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135"/>
              </a:spcBef>
              <a:buClr>
                <a:srgbClr val="3333CC"/>
              </a:buClr>
              <a:buChar char="•"/>
              <a:tabLst>
                <a:tab pos="159385" algn="l"/>
              </a:tabLst>
            </a:pPr>
            <a:r>
              <a:rPr dirty="0" sz="1100">
                <a:latin typeface="Arial MT"/>
                <a:cs typeface="Arial MT"/>
              </a:rPr>
              <a:t>Evaluation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parameters;</a:t>
            </a:r>
            <a:endParaRPr sz="110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Char char="•"/>
              <a:tabLst>
                <a:tab pos="159385" algn="l"/>
              </a:tabLst>
            </a:pPr>
            <a:r>
              <a:rPr dirty="0" sz="1100">
                <a:latin typeface="Arial MT"/>
                <a:cs typeface="Arial MT"/>
              </a:rPr>
              <a:t>Eugenol,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90s.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471756" y="10008616"/>
            <a:ext cx="217804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25">
                <a:solidFill>
                  <a:srgbClr val="03A878"/>
                </a:solidFill>
                <a:latin typeface="Tahoma"/>
                <a:cs typeface="Tahoma"/>
              </a:rPr>
              <a:t>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5787751" y="10084180"/>
            <a:ext cx="3733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 b="1">
                <a:latin typeface="Arial"/>
                <a:cs typeface="Arial"/>
              </a:rPr>
              <a:t>NGS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7503224" y="9986012"/>
            <a:ext cx="28194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20">
                <a:solidFill>
                  <a:srgbClr val="03A878"/>
                </a:solidFill>
                <a:latin typeface="Tahoma"/>
                <a:cs typeface="Tahoma"/>
              </a:rPr>
              <a:t>....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32296" y="7340668"/>
            <a:ext cx="4371975" cy="237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large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portion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our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current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knowledge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about</a:t>
            </a:r>
            <a:r>
              <a:rPr dirty="0" sz="1400" spc="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viruses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3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infect</a:t>
            </a:r>
            <a:r>
              <a:rPr dirty="0" sz="1400" spc="3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fish</a:t>
            </a:r>
            <a:r>
              <a:rPr dirty="0" sz="1400" spc="3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3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3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3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3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study</a:t>
            </a:r>
            <a:r>
              <a:rPr dirty="0" sz="1400" spc="3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3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pathogenic </a:t>
            </a:r>
            <a:r>
              <a:rPr dirty="0" sz="1400">
                <a:latin typeface="Arial MT"/>
                <a:cs typeface="Arial MT"/>
              </a:rPr>
              <a:t>viruses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symptomatic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hosts.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However,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recent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rise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29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next-</a:t>
            </a:r>
            <a:r>
              <a:rPr dirty="0" sz="1400">
                <a:latin typeface="Arial MT"/>
                <a:cs typeface="Arial MT"/>
              </a:rPr>
              <a:t>generation</a:t>
            </a:r>
            <a:r>
              <a:rPr dirty="0" sz="1400" spc="2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metagenomic</a:t>
            </a:r>
            <a:r>
              <a:rPr dirty="0" sz="1400" spc="2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sequencing</a:t>
            </a:r>
            <a:r>
              <a:rPr dirty="0" sz="1400" spc="229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(mNGS)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4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led</a:t>
            </a:r>
            <a:r>
              <a:rPr dirty="0" sz="1400" spc="4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4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4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discovery</a:t>
            </a:r>
            <a:r>
              <a:rPr dirty="0" sz="1400" spc="3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3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fish</a:t>
            </a:r>
            <a:r>
              <a:rPr dirty="0" sz="1400" spc="4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harbor</a:t>
            </a:r>
            <a:r>
              <a:rPr dirty="0" sz="1400" spc="4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greater </a:t>
            </a:r>
            <a:r>
              <a:rPr dirty="0" sz="1400">
                <a:latin typeface="Arial MT"/>
                <a:cs typeface="Arial MT"/>
              </a:rPr>
              <a:t>number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viruses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than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any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class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vertebrates </a:t>
            </a:r>
            <a:r>
              <a:rPr dirty="0" sz="1400">
                <a:latin typeface="Arial MT"/>
                <a:cs typeface="Arial MT"/>
              </a:rPr>
              <a:t>(Geoghegan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2018;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Silva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al.,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2020;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Perry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-20">
                <a:latin typeface="Arial MT"/>
                <a:cs typeface="Arial MT"/>
              </a:rPr>
              <a:t> al., </a:t>
            </a:r>
            <a:r>
              <a:rPr dirty="0" sz="1400">
                <a:latin typeface="Arial MT"/>
                <a:cs typeface="Arial MT"/>
              </a:rPr>
              <a:t>2022).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Most</a:t>
            </a:r>
            <a:r>
              <a:rPr dirty="0" sz="1400" spc="2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RNA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virus</a:t>
            </a:r>
            <a:r>
              <a:rPr dirty="0" sz="1400" spc="2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families</a:t>
            </a:r>
            <a:r>
              <a:rPr dirty="0" sz="1400" spc="2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previously</a:t>
            </a:r>
            <a:r>
              <a:rPr dirty="0" sz="1400" spc="2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thought</a:t>
            </a:r>
            <a:r>
              <a:rPr dirty="0" sz="1400" spc="20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infect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 mammals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now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been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described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bony </a:t>
            </a:r>
            <a:r>
              <a:rPr dirty="0" sz="1400">
                <a:latin typeface="Arial MT"/>
                <a:cs typeface="Arial MT"/>
              </a:rPr>
              <a:t>fish</a:t>
            </a:r>
            <a:r>
              <a:rPr dirty="0" sz="1400" spc="1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(Geoghegan</a:t>
            </a:r>
            <a:r>
              <a:rPr dirty="0" sz="1400" spc="1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al.,</a:t>
            </a:r>
            <a:r>
              <a:rPr dirty="0" sz="1400" spc="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2018).</a:t>
            </a:r>
            <a:r>
              <a:rPr dirty="0" sz="1400" spc="1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1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instance,</a:t>
            </a:r>
            <a:r>
              <a:rPr dirty="0" sz="1400" spc="1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research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dead</a:t>
            </a:r>
            <a:r>
              <a:rPr dirty="0" sz="1400" spc="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1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moribund</a:t>
            </a:r>
            <a:r>
              <a:rPr dirty="0" sz="1400" spc="1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Chinook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salmon</a:t>
            </a:r>
            <a:r>
              <a:rPr dirty="0" sz="1400" spc="1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</a:t>
            </a:r>
            <a:r>
              <a:rPr dirty="0" sz="1400" spc="-10" i="1">
                <a:latin typeface="Arial"/>
                <a:cs typeface="Arial"/>
              </a:rPr>
              <a:t>Oncorhynchus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32296" y="9687949"/>
            <a:ext cx="4370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3025" algn="l"/>
                <a:tab pos="2318385" algn="l"/>
                <a:tab pos="2859405" algn="l"/>
                <a:tab pos="3441700" algn="l"/>
              </a:tabLst>
            </a:pPr>
            <a:r>
              <a:rPr dirty="0" sz="1400" spc="-10" i="1">
                <a:latin typeface="Arial"/>
                <a:cs typeface="Arial"/>
              </a:rPr>
              <a:t>tshawytscha</a:t>
            </a:r>
            <a:r>
              <a:rPr dirty="0" sz="1400" spc="-10">
                <a:latin typeface="Arial MT"/>
                <a:cs typeface="Arial MT"/>
              </a:rPr>
              <a:t>)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revealed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first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coronavirus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32296" y="9901304"/>
            <a:ext cx="43694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160" algn="l"/>
                <a:tab pos="2428240" algn="l"/>
                <a:tab pos="2915920" algn="l"/>
                <a:tab pos="3413760" algn="l"/>
                <a:tab pos="3832860" algn="l"/>
              </a:tabLst>
            </a:pPr>
            <a:r>
              <a:rPr dirty="0" sz="1400" spc="-10">
                <a:latin typeface="Arial MT"/>
                <a:cs typeface="Arial MT"/>
              </a:rPr>
              <a:t>(Coronaviridae)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associated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with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fish,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Pacific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32296" y="10114659"/>
            <a:ext cx="43707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salmon</a:t>
            </a:r>
            <a:r>
              <a:rPr dirty="0" sz="1400" spc="4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nidovirus</a:t>
            </a:r>
            <a:r>
              <a:rPr dirty="0" sz="1400" spc="4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(Mordecai</a:t>
            </a:r>
            <a:r>
              <a:rPr dirty="0" sz="1400" spc="4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4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al.,</a:t>
            </a:r>
            <a:r>
              <a:rPr dirty="0" sz="1400" spc="4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2019).</a:t>
            </a:r>
            <a:r>
              <a:rPr dirty="0" sz="1400" spc="4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Although </a:t>
            </a:r>
            <a:r>
              <a:rPr dirty="0" sz="1400">
                <a:latin typeface="Arial MT"/>
                <a:cs typeface="Arial MT"/>
              </a:rPr>
              <a:t>these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viruses retain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several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characteristics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other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32296" y="10541368"/>
            <a:ext cx="4370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215" algn="l"/>
                <a:tab pos="1654175" algn="l"/>
                <a:tab pos="2143125" algn="l"/>
                <a:tab pos="3213100" algn="l"/>
                <a:tab pos="4000500" algn="l"/>
              </a:tabLst>
            </a:pPr>
            <a:r>
              <a:rPr dirty="0" sz="1400" spc="-10">
                <a:latin typeface="Arial MT"/>
                <a:cs typeface="Arial MT"/>
              </a:rPr>
              <a:t>filoviruses,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they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are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genetically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distinct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from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32296" y="10754722"/>
            <a:ext cx="4371975" cy="450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ebolaviruses</a:t>
            </a:r>
            <a:r>
              <a:rPr dirty="0" sz="1400" spc="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marburgviruses</a:t>
            </a:r>
            <a:r>
              <a:rPr dirty="0" sz="1400" spc="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(which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known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cause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lethal</a:t>
            </a:r>
            <a:r>
              <a:rPr dirty="0" sz="1400" spc="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diseases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humans)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(Hume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al.,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2019). </a:t>
            </a:r>
            <a:r>
              <a:rPr dirty="0" sz="1400">
                <a:latin typeface="Arial MT"/>
                <a:cs typeface="Arial MT"/>
              </a:rPr>
              <a:t>Similarly,</a:t>
            </a:r>
            <a:r>
              <a:rPr dirty="0" sz="1400" spc="4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hepadnaviruses,</a:t>
            </a:r>
            <a:r>
              <a:rPr dirty="0" sz="1400" spc="4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previously</a:t>
            </a:r>
            <a:r>
              <a:rPr dirty="0" sz="1400" spc="4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known</a:t>
            </a:r>
            <a:r>
              <a:rPr dirty="0" sz="1400" spc="43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4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in </a:t>
            </a:r>
            <a:r>
              <a:rPr dirty="0" sz="1400">
                <a:latin typeface="Arial MT"/>
                <a:cs typeface="Arial MT"/>
              </a:rPr>
              <a:t>mammals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birds,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infect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amphibians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fish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(Dill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et </a:t>
            </a:r>
            <a:r>
              <a:rPr dirty="0" sz="1400">
                <a:latin typeface="Arial MT"/>
                <a:cs typeface="Arial MT"/>
              </a:rPr>
              <a:t>al.,</a:t>
            </a:r>
            <a:r>
              <a:rPr dirty="0" sz="1400" spc="2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2016).</a:t>
            </a:r>
            <a:r>
              <a:rPr dirty="0" sz="1400" spc="2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2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viromes</a:t>
            </a:r>
            <a:r>
              <a:rPr dirty="0" sz="1400" spc="2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found</a:t>
            </a:r>
            <a:r>
              <a:rPr dirty="0" sz="1400" spc="2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</a:t>
            </a:r>
            <a:r>
              <a:rPr dirty="0" sz="1400" spc="25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freshwater</a:t>
            </a:r>
            <a:r>
              <a:rPr dirty="0" sz="1400" spc="2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fish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5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comparatively</a:t>
            </a:r>
            <a:r>
              <a:rPr dirty="0" sz="1400" spc="7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less</a:t>
            </a:r>
            <a:r>
              <a:rPr dirty="0" sz="1400" spc="6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studied</a:t>
            </a:r>
            <a:r>
              <a:rPr dirty="0" sz="1400" spc="6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than</a:t>
            </a:r>
            <a:r>
              <a:rPr dirty="0" sz="1400" spc="6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those</a:t>
            </a:r>
            <a:r>
              <a:rPr dirty="0" sz="1400" spc="6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60">
                <a:latin typeface="Arial MT"/>
                <a:cs typeface="Arial MT"/>
              </a:rPr>
              <a:t>  </a:t>
            </a:r>
            <a:r>
              <a:rPr dirty="0" sz="1400" spc="-10">
                <a:latin typeface="Arial MT"/>
                <a:cs typeface="Arial MT"/>
              </a:rPr>
              <a:t>their </a:t>
            </a:r>
            <a:r>
              <a:rPr dirty="0" sz="1400">
                <a:latin typeface="Arial MT"/>
                <a:cs typeface="Arial MT"/>
              </a:rPr>
              <a:t>marine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counterparts.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most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these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studies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have </a:t>
            </a:r>
            <a:r>
              <a:rPr dirty="0" sz="1400">
                <a:latin typeface="Arial MT"/>
                <a:cs typeface="Arial MT"/>
              </a:rPr>
              <a:t>been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conducted in response to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mortality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events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(Sibley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2016)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aquaculture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environments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(Hierweger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al.,</a:t>
            </a:r>
            <a:r>
              <a:rPr dirty="0" sz="1400" spc="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2021).</a:t>
            </a:r>
            <a:r>
              <a:rPr dirty="0" sz="1400" spc="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1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lack</a:t>
            </a:r>
            <a:r>
              <a:rPr dirty="0" sz="1400" spc="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1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viromes</a:t>
            </a:r>
            <a:r>
              <a:rPr dirty="0" sz="1400" spc="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8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wild </a:t>
            </a:r>
            <a:r>
              <a:rPr dirty="0" sz="1400">
                <a:latin typeface="Arial MT"/>
                <a:cs typeface="Arial MT"/>
              </a:rPr>
              <a:t>freshwater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fish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represents</a:t>
            </a:r>
            <a:r>
              <a:rPr dirty="0" sz="1400" spc="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potentially</a:t>
            </a:r>
            <a:r>
              <a:rPr dirty="0" sz="1400" spc="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significant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gap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3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knowledge.</a:t>
            </a:r>
            <a:r>
              <a:rPr dirty="0" sz="1400" spc="3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Lundberg</a:t>
            </a:r>
            <a:r>
              <a:rPr dirty="0" sz="1400" spc="2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2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</a:t>
            </a:r>
            <a:r>
              <a:rPr dirty="0" sz="1400" spc="3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(2000)</a:t>
            </a:r>
            <a:r>
              <a:rPr dirty="0" sz="1400" spc="3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estimated</a:t>
            </a:r>
            <a:r>
              <a:rPr dirty="0" sz="1400" spc="29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that </a:t>
            </a:r>
            <a:r>
              <a:rPr dirty="0" sz="1400">
                <a:latin typeface="Arial MT"/>
                <a:cs typeface="Arial MT"/>
              </a:rPr>
              <a:t>10,000</a:t>
            </a:r>
            <a:r>
              <a:rPr dirty="0" sz="1400" spc="4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species</a:t>
            </a:r>
            <a:r>
              <a:rPr dirty="0" sz="1400" spc="43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4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fish</a:t>
            </a:r>
            <a:r>
              <a:rPr dirty="0" sz="1400" spc="4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reside</a:t>
            </a:r>
            <a:r>
              <a:rPr dirty="0" sz="1400" spc="4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4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freshwater</a:t>
            </a:r>
            <a:r>
              <a:rPr dirty="0" sz="1400" spc="4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bodies, </a:t>
            </a:r>
            <a:r>
              <a:rPr dirty="0" sz="1400">
                <a:latin typeface="Arial MT"/>
                <a:cs typeface="Arial MT"/>
              </a:rPr>
              <a:t>constituting</a:t>
            </a:r>
            <a:r>
              <a:rPr dirty="0" sz="1400" spc="2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40%</a:t>
            </a:r>
            <a:r>
              <a:rPr dirty="0" sz="1400" spc="2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2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fish</a:t>
            </a:r>
            <a:r>
              <a:rPr dirty="0" sz="1400" spc="2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species</a:t>
            </a:r>
            <a:r>
              <a:rPr dirty="0" sz="1400" spc="2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(Lundberg</a:t>
            </a:r>
            <a:r>
              <a:rPr dirty="0" sz="1400" spc="2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2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al., </a:t>
            </a:r>
            <a:r>
              <a:rPr dirty="0" sz="1400">
                <a:latin typeface="Arial MT"/>
                <a:cs typeface="Arial MT"/>
              </a:rPr>
              <a:t>2000).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information,</a:t>
            </a:r>
            <a:r>
              <a:rPr dirty="0" sz="1400" spc="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</a:t>
            </a:r>
            <a:r>
              <a:rPr dirty="0" sz="1400" spc="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possible</a:t>
            </a:r>
            <a:r>
              <a:rPr dirty="0" sz="1400" spc="11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direct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resources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implement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appropriate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preventive </a:t>
            </a:r>
            <a:r>
              <a:rPr dirty="0" sz="1400">
                <a:latin typeface="Arial MT"/>
                <a:cs typeface="Arial MT"/>
              </a:rPr>
              <a:t>measures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zoonotic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interspecific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spillover, </a:t>
            </a:r>
            <a:r>
              <a:rPr dirty="0" sz="1400">
                <a:latin typeface="Arial MT"/>
                <a:cs typeface="Arial MT"/>
              </a:rPr>
              <a:t>aiming</a:t>
            </a:r>
            <a:r>
              <a:rPr dirty="0" sz="1400" spc="2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2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minimize</a:t>
            </a:r>
            <a:r>
              <a:rPr dirty="0" sz="1400" spc="2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2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impact</a:t>
            </a:r>
            <a:r>
              <a:rPr dirty="0" sz="1400" spc="2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potential</a:t>
            </a:r>
            <a:r>
              <a:rPr dirty="0" sz="1400" spc="2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epidemics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protect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health.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context,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objective </a:t>
            </a:r>
            <a:r>
              <a:rPr dirty="0" sz="1400">
                <a:latin typeface="Arial MT"/>
                <a:cs typeface="Arial MT"/>
              </a:rPr>
              <a:t>was</a:t>
            </a:r>
            <a:r>
              <a:rPr dirty="0" sz="1400" spc="1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1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construct</a:t>
            </a:r>
            <a:r>
              <a:rPr dirty="0" sz="1400" spc="1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1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database</a:t>
            </a:r>
            <a:r>
              <a:rPr dirty="0" sz="1400" spc="1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containing</a:t>
            </a:r>
            <a:r>
              <a:rPr dirty="0" sz="1400" spc="1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1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molecular </a:t>
            </a:r>
            <a:r>
              <a:rPr dirty="0" sz="1400">
                <a:latin typeface="Arial MT"/>
                <a:cs typeface="Arial MT"/>
              </a:rPr>
              <a:t>information</a:t>
            </a:r>
            <a:r>
              <a:rPr dirty="0" sz="1400" spc="17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7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18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different</a:t>
            </a:r>
            <a:r>
              <a:rPr dirty="0" sz="1400" spc="18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viruses</a:t>
            </a:r>
            <a:r>
              <a:rPr dirty="0" sz="1400" spc="18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found</a:t>
            </a:r>
            <a:r>
              <a:rPr dirty="0" sz="1400" spc="18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180">
                <a:latin typeface="Arial MT"/>
                <a:cs typeface="Arial MT"/>
              </a:rPr>
              <a:t>  </a:t>
            </a:r>
            <a:r>
              <a:rPr dirty="0" sz="1400" spc="-25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32296" y="15235423"/>
            <a:ext cx="4370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5775" algn="l"/>
                <a:tab pos="2121535" algn="l"/>
                <a:tab pos="3225165" algn="l"/>
              </a:tabLst>
            </a:pPr>
            <a:r>
              <a:rPr dirty="0" sz="1400" spc="-10">
                <a:latin typeface="Arial MT"/>
                <a:cs typeface="Arial MT"/>
              </a:rPr>
              <a:t>neurotranscriptome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 i="1">
                <a:latin typeface="Arial"/>
                <a:cs typeface="Arial"/>
              </a:rPr>
              <a:t>Colossoma</a:t>
            </a:r>
            <a:r>
              <a:rPr dirty="0" sz="1400" i="1">
                <a:latin typeface="Arial"/>
                <a:cs typeface="Arial"/>
              </a:rPr>
              <a:t>	</a:t>
            </a:r>
            <a:r>
              <a:rPr dirty="0" sz="1400" spc="-10" i="1">
                <a:latin typeface="Arial"/>
                <a:cs typeface="Arial"/>
              </a:rPr>
              <a:t>macropomum</a:t>
            </a:r>
            <a:r>
              <a:rPr dirty="0" sz="1400" spc="-10">
                <a:latin typeface="Arial MT"/>
                <a:cs typeface="Arial MT"/>
              </a:rPr>
              <a:t>,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432296" y="15448777"/>
            <a:ext cx="43694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identifying and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characterizing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families</a:t>
            </a:r>
            <a:r>
              <a:rPr dirty="0" sz="1400" spc="-10">
                <a:latin typeface="Arial MT"/>
                <a:cs typeface="Arial MT"/>
              </a:rPr>
              <a:t> present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metavirome.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423152" y="2587433"/>
            <a:ext cx="13899515" cy="3142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42644" marR="774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CHARACTERIZATION</a:t>
            </a:r>
            <a:r>
              <a:rPr dirty="0" sz="3600" spc="-6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OF</a:t>
            </a:r>
            <a:r>
              <a:rPr dirty="0" sz="3600" spc="-5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THE</a:t>
            </a:r>
            <a:r>
              <a:rPr dirty="0" sz="3600" spc="-5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METAVIROME</a:t>
            </a:r>
            <a:r>
              <a:rPr dirty="0" sz="3600" spc="-60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OBTAINED </a:t>
            </a:r>
            <a:r>
              <a:rPr dirty="0" sz="3600" b="1">
                <a:latin typeface="Arial"/>
                <a:cs typeface="Arial"/>
              </a:rPr>
              <a:t>FROM</a:t>
            </a:r>
            <a:r>
              <a:rPr dirty="0" sz="3600" spc="-5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THE</a:t>
            </a:r>
            <a:r>
              <a:rPr dirty="0" sz="3600" spc="-45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NEUROTRANSCRIPTOME</a:t>
            </a:r>
            <a:r>
              <a:rPr dirty="0" sz="3600" spc="-6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OF</a:t>
            </a:r>
            <a:r>
              <a:rPr dirty="0" sz="3600" spc="-4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THE</a:t>
            </a:r>
            <a:r>
              <a:rPr dirty="0" sz="3600" spc="-45" b="1">
                <a:latin typeface="Arial"/>
                <a:cs typeface="Arial"/>
              </a:rPr>
              <a:t> </a:t>
            </a:r>
            <a:r>
              <a:rPr dirty="0" sz="3600" spc="-20" b="1">
                <a:latin typeface="Arial"/>
                <a:cs typeface="Arial"/>
              </a:rPr>
              <a:t>FISH</a:t>
            </a:r>
            <a:endParaRPr sz="3600">
              <a:latin typeface="Arial"/>
              <a:cs typeface="Arial"/>
            </a:endParaRPr>
          </a:p>
          <a:p>
            <a:pPr algn="ctr" marL="56515">
              <a:lnSpc>
                <a:spcPct val="100000"/>
              </a:lnSpc>
            </a:pPr>
            <a:r>
              <a:rPr dirty="0" sz="3600" b="1">
                <a:latin typeface="Arial"/>
                <a:cs typeface="Arial"/>
              </a:rPr>
              <a:t>SPECIES</a:t>
            </a:r>
            <a:r>
              <a:rPr dirty="0" sz="3600" spc="-40" b="1">
                <a:latin typeface="Arial"/>
                <a:cs typeface="Arial"/>
              </a:rPr>
              <a:t> </a:t>
            </a:r>
            <a:r>
              <a:rPr dirty="0" sz="3600" b="1" i="1">
                <a:latin typeface="Arial"/>
                <a:cs typeface="Arial"/>
              </a:rPr>
              <a:t>Colossoma</a:t>
            </a:r>
            <a:r>
              <a:rPr dirty="0" sz="3600" spc="-20" b="1" i="1">
                <a:latin typeface="Arial"/>
                <a:cs typeface="Arial"/>
              </a:rPr>
              <a:t> </a:t>
            </a:r>
            <a:r>
              <a:rPr dirty="0" sz="3600" spc="-10" b="1" i="1">
                <a:latin typeface="Arial"/>
                <a:cs typeface="Arial"/>
              </a:rPr>
              <a:t>macropomum</a:t>
            </a:r>
            <a:endParaRPr sz="3600">
              <a:latin typeface="Arial"/>
              <a:cs typeface="Arial"/>
            </a:endParaRPr>
          </a:p>
          <a:p>
            <a:pPr algn="ctr" marL="405765" marR="5080">
              <a:lnSpc>
                <a:spcPct val="101000"/>
              </a:lnSpc>
              <a:spcBef>
                <a:spcPts val="400"/>
              </a:spcBef>
            </a:pPr>
            <a:r>
              <a:rPr dirty="0" sz="1900" b="1">
                <a:latin typeface="Arial"/>
                <a:cs typeface="Arial"/>
              </a:rPr>
              <a:t>Yarlei</a:t>
            </a:r>
            <a:r>
              <a:rPr dirty="0" sz="1900" spc="-1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da</a:t>
            </a:r>
            <a:r>
              <a:rPr dirty="0" sz="1900" spc="-13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Gama</a:t>
            </a:r>
            <a:r>
              <a:rPr dirty="0" sz="1900" spc="-7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Furtado</a:t>
            </a:r>
            <a:r>
              <a:rPr dirty="0" sz="1900" spc="-12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(IFPA),</a:t>
            </a:r>
            <a:r>
              <a:rPr dirty="0" sz="1900" spc="-11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Patrick</a:t>
            </a:r>
            <a:r>
              <a:rPr dirty="0" sz="1900" spc="-7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Douglas</a:t>
            </a:r>
            <a:r>
              <a:rPr dirty="0" sz="1900" spc="-10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Corrêa</a:t>
            </a:r>
            <a:r>
              <a:rPr dirty="0" sz="1900" spc="-10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Pereira</a:t>
            </a:r>
            <a:r>
              <a:rPr dirty="0" sz="1900" spc="-8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(McGill);</a:t>
            </a:r>
            <a:r>
              <a:rPr dirty="0" sz="1900" spc="-114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Mauro</a:t>
            </a:r>
            <a:r>
              <a:rPr dirty="0" sz="1900" spc="-11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André</a:t>
            </a:r>
            <a:r>
              <a:rPr dirty="0" sz="1900" spc="-12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Damasceno</a:t>
            </a:r>
            <a:r>
              <a:rPr dirty="0" sz="1900" spc="-8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de</a:t>
            </a:r>
            <a:r>
              <a:rPr dirty="0" sz="1900" spc="-9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Melo</a:t>
            </a:r>
            <a:r>
              <a:rPr dirty="0" sz="1900" spc="-12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(IFPA);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Nara </a:t>
            </a:r>
            <a:r>
              <a:rPr dirty="0" sz="1900" spc="-10" b="1">
                <a:latin typeface="Arial"/>
                <a:cs typeface="Arial"/>
              </a:rPr>
              <a:t>Gyzely</a:t>
            </a:r>
            <a:r>
              <a:rPr dirty="0" sz="1900" spc="-8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de</a:t>
            </a:r>
            <a:r>
              <a:rPr dirty="0" sz="1900" spc="-8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Morais</a:t>
            </a:r>
            <a:r>
              <a:rPr dirty="0" sz="1900" spc="-85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Magalhães</a:t>
            </a:r>
            <a:r>
              <a:rPr dirty="0" sz="1900" spc="-75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(IFPA),</a:t>
            </a:r>
            <a:r>
              <a:rPr dirty="0" sz="1900" spc="-11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Cristovam</a:t>
            </a:r>
            <a:r>
              <a:rPr dirty="0" sz="1900" spc="-5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Guerreiro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Diniz</a:t>
            </a:r>
            <a:r>
              <a:rPr dirty="0" sz="1900" spc="-12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(IFPA)</a:t>
            </a:r>
            <a:endParaRPr sz="1900">
              <a:latin typeface="Arial"/>
              <a:cs typeface="Arial"/>
            </a:endParaRPr>
          </a:p>
          <a:p>
            <a:pPr algn="ctr" marL="384175">
              <a:lnSpc>
                <a:spcPct val="100000"/>
              </a:lnSpc>
              <a:spcBef>
                <a:spcPts val="150"/>
              </a:spcBef>
            </a:pPr>
            <a:r>
              <a:rPr dirty="0" sz="1400" b="1">
                <a:latin typeface="Arial"/>
                <a:cs typeface="Arial"/>
              </a:rPr>
              <a:t>Author:</a:t>
            </a:r>
            <a:r>
              <a:rPr dirty="0" sz="1400" spc="140" b="1">
                <a:latin typeface="Arial"/>
                <a:cs typeface="Arial"/>
              </a:rPr>
              <a:t> 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9"/>
              </a:rPr>
              <a:t>yaleigama@gmail.com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5080000" algn="l"/>
              </a:tabLst>
            </a:pPr>
            <a:r>
              <a:rPr dirty="0" sz="1850" b="1">
                <a:latin typeface="Arial"/>
                <a:cs typeface="Arial"/>
              </a:rPr>
              <a:t>Thematic</a:t>
            </a:r>
            <a:r>
              <a:rPr dirty="0" sz="1850" spc="-4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Area</a:t>
            </a:r>
            <a:r>
              <a:rPr dirty="0" sz="1850" spc="-3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and</a:t>
            </a:r>
            <a:r>
              <a:rPr dirty="0" sz="1850" spc="-40" b="1">
                <a:latin typeface="Arial"/>
                <a:cs typeface="Arial"/>
              </a:rPr>
              <a:t> </a:t>
            </a:r>
            <a:r>
              <a:rPr dirty="0" sz="1850" spc="-25" b="1">
                <a:latin typeface="Arial"/>
                <a:cs typeface="Arial"/>
              </a:rPr>
              <a:t>ODS</a:t>
            </a:r>
            <a:r>
              <a:rPr dirty="0" sz="1850" b="1">
                <a:latin typeface="Arial"/>
                <a:cs typeface="Arial"/>
              </a:rPr>
              <a:t>	</a:t>
            </a:r>
            <a:r>
              <a:rPr dirty="0" baseline="1501" sz="2775" b="1">
                <a:latin typeface="Arial"/>
                <a:cs typeface="Arial"/>
              </a:rPr>
              <a:t>MATERIALS</a:t>
            </a:r>
            <a:r>
              <a:rPr dirty="0" baseline="1501" sz="2775" spc="-104" b="1">
                <a:latin typeface="Arial"/>
                <a:cs typeface="Arial"/>
              </a:rPr>
              <a:t> </a:t>
            </a:r>
            <a:r>
              <a:rPr dirty="0" baseline="1501" sz="2775" b="1">
                <a:latin typeface="Arial"/>
                <a:cs typeface="Arial"/>
              </a:rPr>
              <a:t>AND</a:t>
            </a:r>
            <a:r>
              <a:rPr dirty="0" baseline="1501" sz="2775" spc="-112" b="1">
                <a:latin typeface="Arial"/>
                <a:cs typeface="Arial"/>
              </a:rPr>
              <a:t> </a:t>
            </a:r>
            <a:r>
              <a:rPr dirty="0" baseline="1501" sz="2775" spc="-15" b="1">
                <a:latin typeface="Arial"/>
                <a:cs typeface="Arial"/>
              </a:rPr>
              <a:t>METHODS</a:t>
            </a:r>
            <a:endParaRPr baseline="1501" sz="2775">
              <a:latin typeface="Arial"/>
              <a:cs typeface="Arial"/>
            </a:endParaRPr>
          </a:p>
        </p:txBody>
      </p:sp>
      <p:pic>
        <p:nvPicPr>
          <p:cNvPr id="79" name="object 7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606783" y="16266765"/>
            <a:ext cx="1732450" cy="1732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Gabriella Lopes</dc:creator>
  <dc:title>Apresentação do PowerPoint</dc:title>
  <dcterms:created xsi:type="dcterms:W3CDTF">2024-10-17T18:24:12Z</dcterms:created>
  <dcterms:modified xsi:type="dcterms:W3CDTF">2024-10-17T18:24:12Z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2024-10-17T00:00:00Z</vt:filetime>
  </property>
  <property fmtid="{D5CDD505-2E9C-101B-9397-08002B2CF9AE}" pid="5" name="Producer">
    <vt:lpwstr>Microsoft® PowerPoint® para Microsoft 365</vt:lpwstr>
  </property>
</Properties>
</file>