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5074900" cy="20104100"/>
  <p:notesSz cx="15074900" cy="201041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1093" y="6232271"/>
            <a:ext cx="1281906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2187" y="11258296"/>
            <a:ext cx="1055687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54062" y="4623943"/>
            <a:ext cx="656034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766843" y="4623943"/>
            <a:ext cx="656034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jpg"/><Relationship Id="rId9" Type="http://schemas.openxmlformats.org/officeDocument/2006/relationships/image" Target="../media/image3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5078074" cy="1995792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04512" y="5913735"/>
            <a:ext cx="881800" cy="65484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04512" y="6935016"/>
            <a:ext cx="881800" cy="6548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4062" y="804164"/>
            <a:ext cx="1357312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4062" y="4623943"/>
            <a:ext cx="1357312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127625" y="18696814"/>
            <a:ext cx="482600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54062" y="18696814"/>
            <a:ext cx="3468687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58500" y="18696814"/>
            <a:ext cx="3468687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hyperlink" Target="mailto:isabeladecamposfreire@gmail.com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jpg"/><Relationship Id="rId10" Type="http://schemas.openxmlformats.org/officeDocument/2006/relationships/image" Target="../media/image11.png"/><Relationship Id="rId11" Type="http://schemas.openxmlformats.org/officeDocument/2006/relationships/image" Target="../media/image12.jpg"/><Relationship Id="rId12" Type="http://schemas.openxmlformats.org/officeDocument/2006/relationships/image" Target="../media/image13.png"/><Relationship Id="rId13" Type="http://schemas.openxmlformats.org/officeDocument/2006/relationships/image" Target="../media/image14.jpg"/><Relationship Id="rId14" Type="http://schemas.openxmlformats.org/officeDocument/2006/relationships/image" Target="../media/image15.jpg"/><Relationship Id="rId15" Type="http://schemas.openxmlformats.org/officeDocument/2006/relationships/image" Target="../media/image16.jpg"/><Relationship Id="rId16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95103" y="6039333"/>
            <a:ext cx="4458335" cy="4940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90"/>
              </a:spcBef>
            </a:pPr>
            <a:r>
              <a:rPr dirty="0" sz="1500">
                <a:latin typeface="Arial MT"/>
                <a:cs typeface="Arial MT"/>
              </a:rPr>
              <a:t>Área</a:t>
            </a:r>
            <a:r>
              <a:rPr dirty="0" sz="1500" spc="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conhecimento/Subárea:</a:t>
            </a:r>
            <a:r>
              <a:rPr dirty="0" sz="1500" spc="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Área</a:t>
            </a:r>
            <a:r>
              <a:rPr dirty="0" sz="1500" spc="8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2</a:t>
            </a:r>
            <a:r>
              <a:rPr dirty="0" sz="1500" spc="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–</a:t>
            </a:r>
            <a:r>
              <a:rPr dirty="0" sz="1500" spc="7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Genética </a:t>
            </a:r>
            <a:r>
              <a:rPr dirty="0" sz="1500">
                <a:latin typeface="Arial MT"/>
                <a:cs typeface="Arial MT"/>
              </a:rPr>
              <a:t>ODS</a:t>
            </a:r>
            <a:r>
              <a:rPr dirty="0" sz="1500" spc="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vinculado(s):</a:t>
            </a:r>
            <a:r>
              <a:rPr dirty="0" sz="1500" spc="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ODS15</a:t>
            </a:r>
            <a:r>
              <a:rPr dirty="0" sz="1500" spc="8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–</a:t>
            </a:r>
            <a:r>
              <a:rPr dirty="0" sz="1500" spc="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Vida</a:t>
            </a:r>
            <a:r>
              <a:rPr dirty="0" sz="1500" spc="6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terrestre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6872" y="13068610"/>
            <a:ext cx="4526022" cy="41844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0076872" y="13068610"/>
            <a:ext cx="4526280" cy="41846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455"/>
              </a:spcBef>
            </a:pPr>
            <a:r>
              <a:rPr dirty="0" sz="1900" spc="-10" b="1">
                <a:latin typeface="Arial"/>
                <a:cs typeface="Arial"/>
              </a:rPr>
              <a:t>CONCLUSÕES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2885" y="5418461"/>
            <a:ext cx="4617039" cy="46335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362885" y="5418461"/>
            <a:ext cx="4617085" cy="46355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44450">
              <a:lnSpc>
                <a:spcPct val="100000"/>
              </a:lnSpc>
              <a:spcBef>
                <a:spcPts val="680"/>
              </a:spcBef>
            </a:pPr>
            <a:r>
              <a:rPr dirty="0" sz="1850" b="1">
                <a:latin typeface="Arial"/>
                <a:cs typeface="Arial"/>
              </a:rPr>
              <a:t>Área</a:t>
            </a:r>
            <a:r>
              <a:rPr dirty="0" sz="1850" spc="80" b="1">
                <a:latin typeface="Arial"/>
                <a:cs typeface="Arial"/>
              </a:rPr>
              <a:t> </a:t>
            </a:r>
            <a:r>
              <a:rPr dirty="0" sz="1850" b="1">
                <a:latin typeface="Arial"/>
                <a:cs typeface="Arial"/>
              </a:rPr>
              <a:t>temática</a:t>
            </a:r>
            <a:r>
              <a:rPr dirty="0" sz="1850" spc="80" b="1">
                <a:latin typeface="Arial"/>
                <a:cs typeface="Arial"/>
              </a:rPr>
              <a:t> </a:t>
            </a:r>
            <a:r>
              <a:rPr dirty="0" sz="1850" b="1">
                <a:latin typeface="Arial"/>
                <a:cs typeface="Arial"/>
              </a:rPr>
              <a:t>e</a:t>
            </a:r>
            <a:r>
              <a:rPr dirty="0" sz="1850" spc="75" b="1">
                <a:latin typeface="Arial"/>
                <a:cs typeface="Arial"/>
              </a:rPr>
              <a:t> </a:t>
            </a:r>
            <a:r>
              <a:rPr dirty="0" sz="1850" spc="-25" b="1">
                <a:latin typeface="Arial"/>
                <a:cs typeface="Arial"/>
              </a:rPr>
              <a:t>ODS</a:t>
            </a:r>
            <a:endParaRPr sz="18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45104" y="2599426"/>
            <a:ext cx="13702030" cy="24504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95885" marR="82550">
              <a:lnSpc>
                <a:spcPct val="100000"/>
              </a:lnSpc>
              <a:spcBef>
                <a:spcPts val="90"/>
              </a:spcBef>
            </a:pPr>
            <a:r>
              <a:rPr dirty="0" sz="3350" spc="-10" b="1">
                <a:latin typeface="Arial"/>
                <a:cs typeface="Arial"/>
              </a:rPr>
              <a:t>CARACTERIZAÇÃO</a:t>
            </a:r>
            <a:r>
              <a:rPr dirty="0" sz="3350" spc="-125" b="1">
                <a:latin typeface="Arial"/>
                <a:cs typeface="Arial"/>
              </a:rPr>
              <a:t> </a:t>
            </a:r>
            <a:r>
              <a:rPr dirty="0" sz="3350" b="1">
                <a:latin typeface="Arial"/>
                <a:cs typeface="Arial"/>
              </a:rPr>
              <a:t>DO</a:t>
            </a:r>
            <a:r>
              <a:rPr dirty="0" sz="3350" spc="-140" b="1">
                <a:latin typeface="Arial"/>
                <a:cs typeface="Arial"/>
              </a:rPr>
              <a:t> </a:t>
            </a:r>
            <a:r>
              <a:rPr dirty="0" sz="3350" spc="-10" b="1" i="1">
                <a:latin typeface="Arial"/>
                <a:cs typeface="Arial"/>
              </a:rPr>
              <a:t>Choristoneura</a:t>
            </a:r>
            <a:r>
              <a:rPr dirty="0" sz="3350" spc="-150" b="1" i="1">
                <a:latin typeface="Arial"/>
                <a:cs typeface="Arial"/>
              </a:rPr>
              <a:t> </a:t>
            </a:r>
            <a:r>
              <a:rPr dirty="0" sz="3350" b="1" i="1">
                <a:latin typeface="Arial"/>
                <a:cs typeface="Arial"/>
              </a:rPr>
              <a:t>fumiferana</a:t>
            </a:r>
            <a:r>
              <a:rPr dirty="0" sz="3350" spc="-150" b="1" i="1">
                <a:latin typeface="Arial"/>
                <a:cs typeface="Arial"/>
              </a:rPr>
              <a:t> </a:t>
            </a:r>
            <a:r>
              <a:rPr dirty="0" sz="3350" spc="-10" b="1" i="1">
                <a:latin typeface="Arial"/>
                <a:cs typeface="Arial"/>
              </a:rPr>
              <a:t>granulovirus</a:t>
            </a:r>
            <a:r>
              <a:rPr dirty="0" sz="3350" spc="-145" b="1" i="1">
                <a:latin typeface="Arial"/>
                <a:cs typeface="Arial"/>
              </a:rPr>
              <a:t> </a:t>
            </a:r>
            <a:r>
              <a:rPr dirty="0" sz="3350" spc="-25" b="1">
                <a:latin typeface="Arial"/>
                <a:cs typeface="Arial"/>
              </a:rPr>
              <a:t>NO </a:t>
            </a:r>
            <a:r>
              <a:rPr dirty="0" sz="3350" spc="-10" b="1">
                <a:latin typeface="Arial"/>
                <a:cs typeface="Arial"/>
              </a:rPr>
              <a:t>VIROMA</a:t>
            </a:r>
            <a:r>
              <a:rPr dirty="0" sz="3350" spc="-200" b="1">
                <a:latin typeface="Arial"/>
                <a:cs typeface="Arial"/>
              </a:rPr>
              <a:t> </a:t>
            </a:r>
            <a:r>
              <a:rPr dirty="0" sz="3350" b="1">
                <a:latin typeface="Arial"/>
                <a:cs typeface="Arial"/>
              </a:rPr>
              <a:t>DE</a:t>
            </a:r>
            <a:r>
              <a:rPr dirty="0" sz="3350" spc="-100" b="1">
                <a:latin typeface="Arial"/>
                <a:cs typeface="Arial"/>
              </a:rPr>
              <a:t> </a:t>
            </a:r>
            <a:r>
              <a:rPr dirty="0" sz="3350" b="1" i="1">
                <a:latin typeface="Arial"/>
                <a:cs typeface="Arial"/>
              </a:rPr>
              <a:t>Actitis</a:t>
            </a:r>
            <a:r>
              <a:rPr dirty="0" sz="3350" spc="-100" b="1" i="1">
                <a:latin typeface="Arial"/>
                <a:cs typeface="Arial"/>
              </a:rPr>
              <a:t> </a:t>
            </a:r>
            <a:r>
              <a:rPr dirty="0" sz="3350" b="1" i="1">
                <a:latin typeface="Arial"/>
                <a:cs typeface="Arial"/>
              </a:rPr>
              <a:t>macularius</a:t>
            </a:r>
            <a:r>
              <a:rPr dirty="0" sz="3350" spc="-90" b="1" i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DURANTE</a:t>
            </a:r>
            <a:r>
              <a:rPr dirty="0" sz="3350" spc="-190" b="1">
                <a:latin typeface="Arial"/>
                <a:cs typeface="Arial"/>
              </a:rPr>
              <a:t> </a:t>
            </a:r>
            <a:r>
              <a:rPr dirty="0" sz="3350" b="1">
                <a:latin typeface="Arial"/>
                <a:cs typeface="Arial"/>
              </a:rPr>
              <a:t>A</a:t>
            </a:r>
            <a:r>
              <a:rPr dirty="0" sz="3350" spc="-210" b="1">
                <a:latin typeface="Arial"/>
                <a:cs typeface="Arial"/>
              </a:rPr>
              <a:t> </a:t>
            </a:r>
            <a:r>
              <a:rPr dirty="0" sz="3350" spc="-20" b="1">
                <a:latin typeface="Arial"/>
                <a:cs typeface="Arial"/>
              </a:rPr>
              <a:t>INVERNADA</a:t>
            </a:r>
            <a:r>
              <a:rPr dirty="0" sz="3350" spc="-185" b="1">
                <a:latin typeface="Arial"/>
                <a:cs typeface="Arial"/>
              </a:rPr>
              <a:t> </a:t>
            </a:r>
            <a:r>
              <a:rPr dirty="0" sz="3350" spc="-25" b="1">
                <a:latin typeface="Arial"/>
                <a:cs typeface="Arial"/>
              </a:rPr>
              <a:t>NA </a:t>
            </a:r>
            <a:r>
              <a:rPr dirty="0" sz="3350" spc="-10" b="1">
                <a:latin typeface="Arial"/>
                <a:cs typeface="Arial"/>
              </a:rPr>
              <a:t>AMAZÔNIA</a:t>
            </a:r>
            <a:r>
              <a:rPr dirty="0" sz="3350" spc="-225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COSTEIRA</a:t>
            </a:r>
            <a:endParaRPr sz="3350">
              <a:latin typeface="Arial"/>
              <a:cs typeface="Arial"/>
            </a:endParaRPr>
          </a:p>
          <a:p>
            <a:pPr algn="ctr" marL="12065" marR="5080">
              <a:lnSpc>
                <a:spcPct val="100000"/>
              </a:lnSpc>
              <a:spcBef>
                <a:spcPts val="1065"/>
              </a:spcBef>
            </a:pPr>
            <a:r>
              <a:rPr dirty="0" sz="1800" b="1">
                <a:latin typeface="Arial"/>
                <a:cs typeface="Arial"/>
              </a:rPr>
              <a:t>Isabela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de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Campos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Freire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(IFPA);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Patrick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Douglas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Corrêa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Pereira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(McGill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University);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Mauro</a:t>
            </a:r>
            <a:r>
              <a:rPr dirty="0" sz="1800" spc="-10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André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Damasceno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de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Melo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(IFPA); </a:t>
            </a:r>
            <a:r>
              <a:rPr dirty="0" sz="1800" b="1">
                <a:latin typeface="Arial"/>
                <a:cs typeface="Arial"/>
              </a:rPr>
              <a:t>Cristovam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Guerreiro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Diniz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(IFPA);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Nara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Gyzely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de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Morais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Magalhães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(IFPA)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1350" b="1">
                <a:latin typeface="Arial"/>
                <a:cs typeface="Arial"/>
              </a:rPr>
              <a:t>Autor</a:t>
            </a:r>
            <a:r>
              <a:rPr dirty="0" sz="1350" spc="-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correspondente: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spc="-10">
                <a:latin typeface="Arial MT"/>
                <a:cs typeface="Arial MT"/>
                <a:hlinkClick r:id="rId4"/>
              </a:rPr>
              <a:t>isabeladecamposfreire@gmail.com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58164" y="7257897"/>
            <a:ext cx="4492625" cy="166623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85"/>
              </a:spcBef>
            </a:pPr>
            <a:r>
              <a:rPr dirty="0" sz="1500">
                <a:latin typeface="Arial MT"/>
                <a:cs typeface="Arial MT"/>
              </a:rPr>
              <a:t>Aves</a:t>
            </a:r>
            <a:r>
              <a:rPr dirty="0" sz="1500" spc="1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selvagens</a:t>
            </a:r>
            <a:r>
              <a:rPr dirty="0" sz="1500" spc="1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1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realizam</a:t>
            </a:r>
            <a:r>
              <a:rPr dirty="0" sz="1500" spc="1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migrações</a:t>
            </a:r>
            <a:r>
              <a:rPr dirty="0" sz="1500" spc="1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1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longas </a:t>
            </a:r>
            <a:r>
              <a:rPr dirty="0" sz="1500">
                <a:latin typeface="Arial MT"/>
                <a:cs typeface="Arial MT"/>
              </a:rPr>
              <a:t>distâncias</a:t>
            </a:r>
            <a:r>
              <a:rPr dirty="0" sz="1500" spc="440">
                <a:latin typeface="Arial MT"/>
                <a:cs typeface="Arial MT"/>
              </a:rPr>
              <a:t>    </a:t>
            </a:r>
            <a:r>
              <a:rPr dirty="0" sz="1500">
                <a:latin typeface="Arial MT"/>
                <a:cs typeface="Arial MT"/>
              </a:rPr>
              <a:t>atuam</a:t>
            </a:r>
            <a:r>
              <a:rPr dirty="0" sz="1500" spc="445">
                <a:latin typeface="Arial MT"/>
                <a:cs typeface="Arial MT"/>
              </a:rPr>
              <a:t>    </a:t>
            </a:r>
            <a:r>
              <a:rPr dirty="0" sz="1500">
                <a:latin typeface="Arial MT"/>
                <a:cs typeface="Arial MT"/>
              </a:rPr>
              <a:t>como</a:t>
            </a:r>
            <a:r>
              <a:rPr dirty="0" sz="1500" spc="440">
                <a:latin typeface="Arial MT"/>
                <a:cs typeface="Arial MT"/>
              </a:rPr>
              <a:t>    </a:t>
            </a:r>
            <a:r>
              <a:rPr dirty="0" sz="1500">
                <a:latin typeface="Arial MT"/>
                <a:cs typeface="Arial MT"/>
              </a:rPr>
              <a:t>vetores</a:t>
            </a:r>
            <a:r>
              <a:rPr dirty="0" sz="1500" spc="445">
                <a:latin typeface="Arial MT"/>
                <a:cs typeface="Arial MT"/>
              </a:rPr>
              <a:t>    </a:t>
            </a:r>
            <a:r>
              <a:rPr dirty="0" sz="1500" spc="-25">
                <a:latin typeface="Arial MT"/>
                <a:cs typeface="Arial MT"/>
              </a:rPr>
              <a:t>de </a:t>
            </a:r>
            <a:r>
              <a:rPr dirty="0" sz="1500">
                <a:latin typeface="Arial MT"/>
                <a:cs typeface="Arial MT"/>
              </a:rPr>
              <a:t>microorganismos,</a:t>
            </a:r>
            <a:r>
              <a:rPr dirty="0" sz="1500" spc="6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6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podem</a:t>
            </a:r>
            <a:r>
              <a:rPr dirty="0" sz="1500" spc="6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sofrer</a:t>
            </a:r>
            <a:r>
              <a:rPr dirty="0" sz="1500" spc="7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mutações</a:t>
            </a:r>
            <a:r>
              <a:rPr dirty="0" sz="1500" spc="65">
                <a:latin typeface="Arial MT"/>
                <a:cs typeface="Arial MT"/>
              </a:rPr>
              <a:t>  </a:t>
            </a:r>
            <a:r>
              <a:rPr dirty="0" sz="1500" spc="-50">
                <a:latin typeface="Arial MT"/>
                <a:cs typeface="Arial MT"/>
              </a:rPr>
              <a:t>e </a:t>
            </a:r>
            <a:r>
              <a:rPr dirty="0" sz="1500">
                <a:latin typeface="Arial MT"/>
                <a:cs typeface="Arial MT"/>
              </a:rPr>
              <a:t>recombinações</a:t>
            </a:r>
            <a:r>
              <a:rPr dirty="0" sz="1500" spc="484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</a:t>
            </a:r>
            <a:r>
              <a:rPr dirty="0" sz="1500" spc="48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levar</a:t>
            </a:r>
            <a:r>
              <a:rPr dirty="0" sz="1500" spc="4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459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surtos</a:t>
            </a:r>
            <a:r>
              <a:rPr dirty="0" sz="1500" spc="4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4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doenças</a:t>
            </a:r>
            <a:r>
              <a:rPr dirty="0" sz="1500" spc="48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em </a:t>
            </a:r>
            <a:r>
              <a:rPr dirty="0" sz="1500">
                <a:latin typeface="Arial MT"/>
                <a:cs typeface="Arial MT"/>
              </a:rPr>
              <a:t>animais</a:t>
            </a:r>
            <a:r>
              <a:rPr dirty="0" sz="1500" spc="3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ou</a:t>
            </a:r>
            <a:r>
              <a:rPr dirty="0" sz="1500" spc="3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humanos</a:t>
            </a:r>
            <a:r>
              <a:rPr dirty="0" sz="1500" spc="3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(Yin</a:t>
            </a:r>
            <a:r>
              <a:rPr dirty="0" sz="1500" spc="320">
                <a:latin typeface="Arial MT"/>
                <a:cs typeface="Arial MT"/>
              </a:rPr>
              <a:t> </a:t>
            </a:r>
            <a:r>
              <a:rPr dirty="0" sz="1500" i="1">
                <a:latin typeface="Arial"/>
                <a:cs typeface="Arial"/>
              </a:rPr>
              <a:t>et</a:t>
            </a:r>
            <a:r>
              <a:rPr dirty="0" sz="1500" spc="325" i="1">
                <a:latin typeface="Arial"/>
                <a:cs typeface="Arial"/>
              </a:rPr>
              <a:t> </a:t>
            </a:r>
            <a:r>
              <a:rPr dirty="0" sz="1500" i="1">
                <a:latin typeface="Arial"/>
                <a:cs typeface="Arial"/>
              </a:rPr>
              <a:t>al.,</a:t>
            </a:r>
            <a:r>
              <a:rPr dirty="0" sz="1500" spc="325" i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2017).</a:t>
            </a:r>
            <a:r>
              <a:rPr dirty="0" sz="1500" spc="3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Uma</a:t>
            </a:r>
            <a:r>
              <a:rPr dirty="0" sz="1500" spc="32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das </a:t>
            </a:r>
            <a:r>
              <a:rPr dirty="0" sz="1500">
                <a:latin typeface="Arial MT"/>
                <a:cs typeface="Arial MT"/>
              </a:rPr>
              <a:t>espécies</a:t>
            </a:r>
            <a:r>
              <a:rPr dirty="0" sz="1500" spc="8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encontradas</a:t>
            </a:r>
            <a:r>
              <a:rPr dirty="0" sz="1500" spc="8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na</a:t>
            </a:r>
            <a:r>
              <a:rPr dirty="0" sz="1500" spc="7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região</a:t>
            </a:r>
            <a:r>
              <a:rPr dirty="0" sz="1500" spc="8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Bragantina</a:t>
            </a:r>
            <a:r>
              <a:rPr dirty="0" sz="1500" spc="80">
                <a:latin typeface="Arial MT"/>
                <a:cs typeface="Arial MT"/>
              </a:rPr>
              <a:t>  </a:t>
            </a:r>
            <a:r>
              <a:rPr dirty="0" sz="1500" spc="-25">
                <a:latin typeface="Arial MT"/>
                <a:cs typeface="Arial MT"/>
              </a:rPr>
              <a:t>que </a:t>
            </a:r>
            <a:r>
              <a:rPr dirty="0" sz="1500">
                <a:latin typeface="Arial MT"/>
                <a:cs typeface="Arial MT"/>
              </a:rPr>
              <a:t>migra</a:t>
            </a:r>
            <a:r>
              <a:rPr dirty="0" sz="1500" spc="16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longas</a:t>
            </a:r>
            <a:r>
              <a:rPr dirty="0" sz="1500" spc="16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distâncias</a:t>
            </a:r>
            <a:r>
              <a:rPr dirty="0" sz="1500" spc="15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é</a:t>
            </a:r>
            <a:r>
              <a:rPr dirty="0" sz="1500" spc="16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160">
                <a:latin typeface="Arial MT"/>
                <a:cs typeface="Arial MT"/>
              </a:rPr>
              <a:t>  </a:t>
            </a:r>
            <a:r>
              <a:rPr dirty="0" sz="1500" i="1">
                <a:latin typeface="Arial"/>
                <a:cs typeface="Arial"/>
              </a:rPr>
              <a:t>Actitis</a:t>
            </a:r>
            <a:r>
              <a:rPr dirty="0" sz="1500" spc="155" i="1">
                <a:latin typeface="Arial"/>
                <a:cs typeface="Arial"/>
              </a:rPr>
              <a:t>  </a:t>
            </a:r>
            <a:r>
              <a:rPr dirty="0" sz="1500" spc="-10" i="1">
                <a:latin typeface="Arial"/>
                <a:cs typeface="Arial"/>
              </a:rPr>
              <a:t>macularius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58164" y="8899866"/>
            <a:ext cx="4491990" cy="14325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85"/>
              </a:spcBef>
            </a:pPr>
            <a:r>
              <a:rPr dirty="0" sz="1500">
                <a:latin typeface="Arial MT"/>
                <a:cs typeface="Arial MT"/>
              </a:rPr>
              <a:t>(maçarico-pintado),</a:t>
            </a:r>
            <a:r>
              <a:rPr dirty="0" sz="1500" spc="320">
                <a:latin typeface="Arial MT"/>
                <a:cs typeface="Arial MT"/>
              </a:rPr>
              <a:t>    </a:t>
            </a:r>
            <a:r>
              <a:rPr dirty="0" sz="1500">
                <a:latin typeface="Arial MT"/>
                <a:cs typeface="Arial MT"/>
              </a:rPr>
              <a:t>pertencente</a:t>
            </a:r>
            <a:r>
              <a:rPr dirty="0" sz="1500" spc="320">
                <a:latin typeface="Arial MT"/>
                <a:cs typeface="Arial MT"/>
              </a:rPr>
              <a:t>    </a:t>
            </a:r>
            <a:r>
              <a:rPr dirty="0" sz="1500">
                <a:latin typeface="Arial MT"/>
                <a:cs typeface="Arial MT"/>
              </a:rPr>
              <a:t>à</a:t>
            </a:r>
            <a:r>
              <a:rPr dirty="0" sz="1500" spc="315">
                <a:latin typeface="Arial MT"/>
                <a:cs typeface="Arial MT"/>
              </a:rPr>
              <a:t>    </a:t>
            </a:r>
            <a:r>
              <a:rPr dirty="0" sz="1500" spc="-10">
                <a:latin typeface="Arial MT"/>
                <a:cs typeface="Arial MT"/>
              </a:rPr>
              <a:t>ordem </a:t>
            </a:r>
            <a:r>
              <a:rPr dirty="0" sz="1500">
                <a:latin typeface="Arial MT"/>
                <a:cs typeface="Arial MT"/>
              </a:rPr>
              <a:t>Charadriiformes</a:t>
            </a:r>
            <a:r>
              <a:rPr dirty="0" sz="1500" spc="4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</a:t>
            </a:r>
            <a:r>
              <a:rPr dirty="0" sz="1500" spc="4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à</a:t>
            </a:r>
            <a:r>
              <a:rPr dirty="0" sz="1500" spc="4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família</a:t>
            </a:r>
            <a:r>
              <a:rPr dirty="0" sz="1500" spc="4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Scolopacidae.</a:t>
            </a:r>
            <a:r>
              <a:rPr dirty="0" sz="1500" spc="47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Essas </a:t>
            </a:r>
            <a:r>
              <a:rPr dirty="0" sz="1500">
                <a:latin typeface="Arial MT"/>
                <a:cs typeface="Arial MT"/>
              </a:rPr>
              <a:t>aves</a:t>
            </a:r>
            <a:r>
              <a:rPr dirty="0" sz="1500" spc="1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deixam</a:t>
            </a:r>
            <a:r>
              <a:rPr dirty="0" sz="1500" spc="1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seus</a:t>
            </a:r>
            <a:r>
              <a:rPr dirty="0" sz="1500" spc="1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sítios</a:t>
            </a:r>
            <a:r>
              <a:rPr dirty="0" sz="1500" spc="1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1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reprodução</a:t>
            </a:r>
            <a:r>
              <a:rPr dirty="0" sz="1500" spc="1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1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Canadá </a:t>
            </a:r>
            <a:r>
              <a:rPr dirty="0" sz="1500">
                <a:latin typeface="Arial MT"/>
                <a:cs typeface="Arial MT"/>
              </a:rPr>
              <a:t>durante</a:t>
            </a:r>
            <a:r>
              <a:rPr dirty="0" sz="1500" spc="17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períodos</a:t>
            </a:r>
            <a:r>
              <a:rPr dirty="0" sz="1500" spc="17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16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escassez</a:t>
            </a:r>
            <a:r>
              <a:rPr dirty="0" sz="1500" spc="17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17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alimentos</a:t>
            </a:r>
            <a:r>
              <a:rPr dirty="0" sz="1500" spc="175">
                <a:latin typeface="Arial MT"/>
                <a:cs typeface="Arial MT"/>
              </a:rPr>
              <a:t>  </a:t>
            </a:r>
            <a:r>
              <a:rPr dirty="0" sz="1500" spc="-50">
                <a:latin typeface="Arial MT"/>
                <a:cs typeface="Arial MT"/>
              </a:rPr>
              <a:t>e </a:t>
            </a:r>
            <a:r>
              <a:rPr dirty="0" sz="1500">
                <a:latin typeface="Arial MT"/>
                <a:cs typeface="Arial MT"/>
              </a:rPr>
              <a:t>baixas</a:t>
            </a:r>
            <a:r>
              <a:rPr dirty="0" sz="1500" spc="36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temperaturas</a:t>
            </a:r>
            <a:r>
              <a:rPr dirty="0" sz="1500" spc="37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e</a:t>
            </a:r>
            <a:r>
              <a:rPr dirty="0" sz="1500" spc="36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migram</a:t>
            </a:r>
            <a:r>
              <a:rPr dirty="0" sz="1500" spc="36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para</a:t>
            </a:r>
            <a:r>
              <a:rPr dirty="0" sz="1500" spc="365">
                <a:latin typeface="Arial MT"/>
                <a:cs typeface="Arial MT"/>
              </a:rPr>
              <a:t>  </a:t>
            </a:r>
            <a:r>
              <a:rPr dirty="0" sz="1500" spc="-10">
                <a:latin typeface="Arial MT"/>
                <a:cs typeface="Arial MT"/>
              </a:rPr>
              <a:t>regiões </a:t>
            </a:r>
            <a:r>
              <a:rPr dirty="0" sz="1500">
                <a:latin typeface="Arial MT"/>
                <a:cs typeface="Arial MT"/>
              </a:rPr>
              <a:t>tropicais</a:t>
            </a:r>
            <a:r>
              <a:rPr dirty="0" sz="1500" spc="1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(Blizard;</a:t>
            </a:r>
            <a:r>
              <a:rPr dirty="0" sz="1500" spc="1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Pruett-Jones,</a:t>
            </a:r>
            <a:r>
              <a:rPr dirty="0" sz="1500" spc="1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2017).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76163" y="15133631"/>
            <a:ext cx="4566212" cy="418441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0176163" y="15133631"/>
            <a:ext cx="4566285" cy="4184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515"/>
              </a:spcBef>
            </a:pPr>
            <a:r>
              <a:rPr dirty="0" sz="1850" spc="-10" b="1">
                <a:latin typeface="Arial"/>
                <a:cs typeface="Arial"/>
              </a:rPr>
              <a:t>REFERÊNCIAS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31746" y="12348165"/>
            <a:ext cx="4529455" cy="4152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90"/>
              </a:spcBef>
              <a:tabLst>
                <a:tab pos="664845" algn="l"/>
                <a:tab pos="911860" algn="l"/>
                <a:tab pos="1158875" algn="l"/>
                <a:tab pos="1811655" algn="l"/>
                <a:tab pos="2868295" algn="l"/>
                <a:tab pos="3249930" algn="l"/>
                <a:tab pos="4227830" algn="l"/>
              </a:tabLst>
            </a:pPr>
            <a:r>
              <a:rPr dirty="0" sz="1250" spc="-10" b="1">
                <a:latin typeface="Arial"/>
                <a:cs typeface="Arial"/>
              </a:rPr>
              <a:t>Figura</a:t>
            </a:r>
            <a:r>
              <a:rPr dirty="0" sz="1250" b="1">
                <a:latin typeface="Arial"/>
                <a:cs typeface="Arial"/>
              </a:rPr>
              <a:t>	</a:t>
            </a:r>
            <a:r>
              <a:rPr dirty="0" sz="1250" spc="-50" b="1">
                <a:latin typeface="Arial"/>
                <a:cs typeface="Arial"/>
              </a:rPr>
              <a:t>1</a:t>
            </a:r>
            <a:r>
              <a:rPr dirty="0" sz="1250" b="1">
                <a:latin typeface="Arial"/>
                <a:cs typeface="Arial"/>
              </a:rPr>
              <a:t>	</a:t>
            </a:r>
            <a:r>
              <a:rPr dirty="0" sz="1250" spc="-60" b="1">
                <a:latin typeface="Arial"/>
                <a:cs typeface="Arial"/>
              </a:rPr>
              <a:t>–</a:t>
            </a:r>
            <a:r>
              <a:rPr dirty="0" sz="1250" b="1">
                <a:latin typeface="Arial"/>
                <a:cs typeface="Arial"/>
              </a:rPr>
              <a:t>	</a:t>
            </a:r>
            <a:r>
              <a:rPr dirty="0" sz="1250" spc="-10" b="1" i="1">
                <a:latin typeface="Arial"/>
                <a:cs typeface="Arial"/>
              </a:rPr>
              <a:t>Actitis</a:t>
            </a:r>
            <a:r>
              <a:rPr dirty="0" sz="1250" b="1" i="1">
                <a:latin typeface="Arial"/>
                <a:cs typeface="Arial"/>
              </a:rPr>
              <a:t>	</a:t>
            </a:r>
            <a:r>
              <a:rPr dirty="0" sz="1250" spc="-10" b="1" i="1">
                <a:latin typeface="Arial"/>
                <a:cs typeface="Arial"/>
              </a:rPr>
              <a:t>macularius.</a:t>
            </a:r>
            <a:r>
              <a:rPr dirty="0" sz="1250" b="1" i="1">
                <a:latin typeface="Arial"/>
                <a:cs typeface="Arial"/>
              </a:rPr>
              <a:t>	</a:t>
            </a:r>
            <a:r>
              <a:rPr dirty="0" sz="1250" spc="-25" b="1">
                <a:latin typeface="Arial"/>
                <a:cs typeface="Arial"/>
              </a:rPr>
              <a:t>(A)</a:t>
            </a:r>
            <a:r>
              <a:rPr dirty="0" sz="1250" b="1">
                <a:latin typeface="Arial"/>
                <a:cs typeface="Arial"/>
              </a:rPr>
              <a:t>	</a:t>
            </a:r>
            <a:r>
              <a:rPr dirty="0" sz="1250" spc="-10" b="1">
                <a:latin typeface="Arial"/>
                <a:cs typeface="Arial"/>
              </a:rPr>
              <a:t>Plumagem</a:t>
            </a:r>
            <a:r>
              <a:rPr dirty="0" sz="1250" b="1">
                <a:latin typeface="Arial"/>
                <a:cs typeface="Arial"/>
              </a:rPr>
              <a:t>	</a:t>
            </a:r>
            <a:r>
              <a:rPr dirty="0" sz="1250" spc="-25" b="1">
                <a:latin typeface="Arial"/>
                <a:cs typeface="Arial"/>
              </a:rPr>
              <a:t>não </a:t>
            </a:r>
            <a:r>
              <a:rPr dirty="0" sz="1250" b="1">
                <a:latin typeface="Arial"/>
                <a:cs typeface="Arial"/>
              </a:rPr>
              <a:t>reprodutiva.</a:t>
            </a:r>
            <a:r>
              <a:rPr dirty="0" sz="1250" spc="85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(B)</a:t>
            </a:r>
            <a:r>
              <a:rPr dirty="0" sz="1250" spc="50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Plumagem</a:t>
            </a:r>
            <a:r>
              <a:rPr dirty="0" sz="1250" spc="55" b="1">
                <a:latin typeface="Arial"/>
                <a:cs typeface="Arial"/>
              </a:rPr>
              <a:t> </a:t>
            </a:r>
            <a:r>
              <a:rPr dirty="0" sz="1250" spc="-10" b="1">
                <a:latin typeface="Arial"/>
                <a:cs typeface="Arial"/>
              </a:rPr>
              <a:t>reprodutiva.</a:t>
            </a:r>
            <a:endParaRPr sz="1250">
              <a:latin typeface="Arial"/>
              <a:cs typeface="Arial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8696" y="5418461"/>
            <a:ext cx="4527204" cy="417259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5218696" y="5418461"/>
            <a:ext cx="4527550" cy="41783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505"/>
              </a:spcBef>
            </a:pPr>
            <a:r>
              <a:rPr dirty="0" sz="1850" b="1">
                <a:latin typeface="Arial"/>
                <a:cs typeface="Arial"/>
              </a:rPr>
              <a:t>MATERIAL</a:t>
            </a:r>
            <a:r>
              <a:rPr dirty="0" sz="1850" spc="5" b="1">
                <a:latin typeface="Arial"/>
                <a:cs typeface="Arial"/>
              </a:rPr>
              <a:t> </a:t>
            </a:r>
            <a:r>
              <a:rPr dirty="0" sz="1850" b="1">
                <a:latin typeface="Arial"/>
                <a:cs typeface="Arial"/>
              </a:rPr>
              <a:t>E</a:t>
            </a:r>
            <a:r>
              <a:rPr dirty="0" sz="1850" spc="40" b="1">
                <a:latin typeface="Arial"/>
                <a:cs typeface="Arial"/>
              </a:rPr>
              <a:t> </a:t>
            </a:r>
            <a:r>
              <a:rPr dirty="0" sz="1850" spc="-10" b="1">
                <a:latin typeface="Arial"/>
                <a:cs typeface="Arial"/>
              </a:rPr>
              <a:t>MÉTODOS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200697" y="13624293"/>
            <a:ext cx="4255770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1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vírus</a:t>
            </a:r>
            <a:r>
              <a:rPr dirty="0" sz="1500" spc="204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transportado</a:t>
            </a:r>
            <a:r>
              <a:rPr dirty="0" sz="1500" spc="18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por</a:t>
            </a:r>
            <a:r>
              <a:rPr dirty="0" sz="1500" spc="195">
                <a:latin typeface="Arial MT"/>
                <a:cs typeface="Arial MT"/>
              </a:rPr>
              <a:t> </a:t>
            </a:r>
            <a:r>
              <a:rPr dirty="0" sz="1500" i="1">
                <a:latin typeface="Arial"/>
                <a:cs typeface="Arial"/>
              </a:rPr>
              <a:t>A.</a:t>
            </a:r>
            <a:r>
              <a:rPr dirty="0" sz="1500" spc="180" i="1">
                <a:latin typeface="Arial"/>
                <a:cs typeface="Arial"/>
              </a:rPr>
              <a:t> </a:t>
            </a:r>
            <a:r>
              <a:rPr dirty="0" sz="1500" i="1">
                <a:latin typeface="Arial"/>
                <a:cs typeface="Arial"/>
              </a:rPr>
              <a:t>macularius</a:t>
            </a:r>
            <a:r>
              <a:rPr dirty="0" sz="1500" spc="204" i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e</a:t>
            </a:r>
            <a:r>
              <a:rPr dirty="0" sz="1500" spc="19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outras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200697" y="14093563"/>
            <a:ext cx="1752600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50290" algn="l"/>
                <a:tab pos="1630680" algn="l"/>
              </a:tabLst>
            </a:pPr>
            <a:r>
              <a:rPr dirty="0" sz="1500" spc="-10">
                <a:latin typeface="Arial MT"/>
                <a:cs typeface="Arial MT"/>
              </a:rPr>
              <a:t>apresenta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risco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50">
                <a:latin typeface="Arial MT"/>
                <a:cs typeface="Arial MT"/>
              </a:rPr>
              <a:t>à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0200697" y="13858337"/>
            <a:ext cx="4255135" cy="4946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5"/>
              </a:spcBef>
              <a:tabLst>
                <a:tab pos="633095" algn="l"/>
                <a:tab pos="1819910" algn="l"/>
                <a:tab pos="2430145" algn="l"/>
                <a:tab pos="2759075" algn="l"/>
                <a:tab pos="3902710" algn="l"/>
              </a:tabLst>
            </a:pPr>
            <a:r>
              <a:rPr dirty="0" sz="1500" spc="-20">
                <a:latin typeface="Arial MT"/>
                <a:cs typeface="Arial MT"/>
              </a:rPr>
              <a:t>aves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migratórias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20">
                <a:latin typeface="Arial MT"/>
                <a:cs typeface="Arial MT"/>
              </a:rPr>
              <a:t>para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50">
                <a:latin typeface="Arial MT"/>
                <a:cs typeface="Arial MT"/>
              </a:rPr>
              <a:t>a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Amazônia,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25">
                <a:latin typeface="Arial MT"/>
                <a:cs typeface="Arial MT"/>
              </a:rPr>
              <a:t>não</a:t>
            </a:r>
            <a:endParaRPr sz="15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50"/>
              </a:spcBef>
              <a:tabLst>
                <a:tab pos="699135" algn="l"/>
                <a:tab pos="1628775" algn="l"/>
              </a:tabLst>
            </a:pPr>
            <a:r>
              <a:rPr dirty="0" sz="1500" spc="-10">
                <a:latin typeface="Arial MT"/>
                <a:cs typeface="Arial MT"/>
              </a:rPr>
              <a:t>saúde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humana.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Estudos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200697" y="14327606"/>
            <a:ext cx="4255770" cy="7289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02699"/>
              </a:lnSpc>
              <a:spcBef>
                <a:spcPts val="85"/>
              </a:spcBef>
            </a:pPr>
            <a:r>
              <a:rPr dirty="0" sz="1500">
                <a:latin typeface="Arial MT"/>
                <a:cs typeface="Arial MT"/>
              </a:rPr>
              <a:t>futuros</a:t>
            </a:r>
            <a:r>
              <a:rPr dirty="0" sz="1500" spc="1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devem</a:t>
            </a:r>
            <a:r>
              <a:rPr dirty="0" sz="1500" spc="1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investigar</a:t>
            </a:r>
            <a:r>
              <a:rPr dirty="0" sz="1500" spc="1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114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presença</a:t>
            </a:r>
            <a:r>
              <a:rPr dirty="0" sz="1500" spc="1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desse</a:t>
            </a:r>
            <a:r>
              <a:rPr dirty="0" sz="1500" spc="10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vírus </a:t>
            </a:r>
            <a:r>
              <a:rPr dirty="0" sz="1500">
                <a:latin typeface="Arial MT"/>
                <a:cs typeface="Arial MT"/>
              </a:rPr>
              <a:t>em</a:t>
            </a:r>
            <a:r>
              <a:rPr dirty="0" sz="1500" spc="19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outras</a:t>
            </a:r>
            <a:r>
              <a:rPr dirty="0" sz="1500" spc="204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aves</a:t>
            </a:r>
            <a:r>
              <a:rPr dirty="0" sz="1500" spc="204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migratórias</a:t>
            </a:r>
            <a:r>
              <a:rPr dirty="0" sz="1500" spc="204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e</a:t>
            </a:r>
            <a:r>
              <a:rPr dirty="0" sz="1500" spc="20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os</a:t>
            </a:r>
            <a:r>
              <a:rPr dirty="0" sz="1500" spc="200">
                <a:latin typeface="Arial MT"/>
                <a:cs typeface="Arial MT"/>
              </a:rPr>
              <a:t>  </a:t>
            </a:r>
            <a:r>
              <a:rPr dirty="0" sz="1500" spc="-10">
                <a:latin typeface="Arial MT"/>
                <a:cs typeface="Arial MT"/>
              </a:rPr>
              <a:t>possíveis </a:t>
            </a:r>
            <a:r>
              <a:rPr dirty="0" sz="1500">
                <a:latin typeface="Arial MT"/>
                <a:cs typeface="Arial MT"/>
              </a:rPr>
              <a:t>impactos</a:t>
            </a:r>
            <a:r>
              <a:rPr dirty="0" sz="1500" spc="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sua</a:t>
            </a:r>
            <a:r>
              <a:rPr dirty="0" sz="1500" spc="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disseminação.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1902654" y="17875344"/>
            <a:ext cx="737870" cy="2133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b="1" i="1">
                <a:latin typeface="Arial"/>
                <a:cs typeface="Arial"/>
              </a:rPr>
              <a:t>Selo</a:t>
            </a:r>
            <a:r>
              <a:rPr dirty="0" sz="1200" spc="35" b="1" i="1">
                <a:latin typeface="Arial"/>
                <a:cs typeface="Arial"/>
              </a:rPr>
              <a:t> </a:t>
            </a:r>
            <a:r>
              <a:rPr dirty="0" sz="1200" spc="-25" b="1" i="1">
                <a:latin typeface="Arial"/>
                <a:cs typeface="Arial"/>
              </a:rPr>
              <a:t>ODS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380922" y="17991805"/>
            <a:ext cx="1014094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-10" b="1" i="1">
                <a:latin typeface="Arial"/>
                <a:cs typeface="Arial"/>
              </a:rPr>
              <a:t>Organização: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362885" y="836883"/>
            <a:ext cx="13959205" cy="18515965"/>
            <a:chOff x="362885" y="836883"/>
            <a:chExt cx="13959205" cy="1851596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463" y="18357048"/>
              <a:ext cx="3823892" cy="995275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11144252" y="836883"/>
              <a:ext cx="2533650" cy="1171575"/>
            </a:xfrm>
            <a:custGeom>
              <a:avLst/>
              <a:gdLst/>
              <a:ahLst/>
              <a:cxnLst/>
              <a:rect l="l" t="t" r="r" b="b"/>
              <a:pathLst>
                <a:path w="2533650" h="1171575">
                  <a:moveTo>
                    <a:pt x="2533107" y="0"/>
                  </a:moveTo>
                  <a:lnTo>
                    <a:pt x="0" y="0"/>
                  </a:lnTo>
                  <a:lnTo>
                    <a:pt x="0" y="1171399"/>
                  </a:lnTo>
                  <a:lnTo>
                    <a:pt x="2533107" y="1171399"/>
                  </a:lnTo>
                  <a:lnTo>
                    <a:pt x="25331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77112" y="973999"/>
              <a:ext cx="3444458" cy="897166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2885" y="6718703"/>
              <a:ext cx="4541389" cy="418441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362885" y="6718703"/>
            <a:ext cx="4541520" cy="41846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44450">
              <a:lnSpc>
                <a:spcPct val="100000"/>
              </a:lnSpc>
              <a:spcBef>
                <a:spcPts val="505"/>
              </a:spcBef>
            </a:pPr>
            <a:r>
              <a:rPr dirty="0" sz="1850" spc="-10" b="1">
                <a:latin typeface="Arial"/>
                <a:cs typeface="Arial"/>
              </a:rPr>
              <a:t>INTRODUÇÃO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5009476" y="6024988"/>
            <a:ext cx="4664710" cy="6423660"/>
            <a:chOff x="5009476" y="6024988"/>
            <a:chExt cx="4664710" cy="6423660"/>
          </a:xfrm>
        </p:grpSpPr>
        <p:pic>
          <p:nvPicPr>
            <p:cNvPr id="28" name="object 2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1391" y="7979937"/>
              <a:ext cx="1163125" cy="654848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41391" y="9030769"/>
              <a:ext cx="1163125" cy="654848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53211" y="9783727"/>
              <a:ext cx="1164307" cy="654848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26024" y="10764818"/>
              <a:ext cx="1163125" cy="654848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9476" y="11793191"/>
              <a:ext cx="1164307" cy="654848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5645412" y="7068586"/>
              <a:ext cx="4026535" cy="370205"/>
            </a:xfrm>
            <a:custGeom>
              <a:avLst/>
              <a:gdLst/>
              <a:ahLst/>
              <a:cxnLst/>
              <a:rect l="l" t="t" r="r" b="b"/>
              <a:pathLst>
                <a:path w="4026534" h="370204">
                  <a:moveTo>
                    <a:pt x="0" y="61643"/>
                  </a:moveTo>
                  <a:lnTo>
                    <a:pt x="4844" y="37649"/>
                  </a:lnTo>
                  <a:lnTo>
                    <a:pt x="18055" y="18055"/>
                  </a:lnTo>
                  <a:lnTo>
                    <a:pt x="37649" y="4844"/>
                  </a:lnTo>
                  <a:lnTo>
                    <a:pt x="61643" y="0"/>
                  </a:lnTo>
                  <a:lnTo>
                    <a:pt x="3964377" y="0"/>
                  </a:lnTo>
                  <a:lnTo>
                    <a:pt x="3988371" y="4844"/>
                  </a:lnTo>
                  <a:lnTo>
                    <a:pt x="4007965" y="18055"/>
                  </a:lnTo>
                  <a:lnTo>
                    <a:pt x="4021176" y="37649"/>
                  </a:lnTo>
                  <a:lnTo>
                    <a:pt x="4026020" y="61643"/>
                  </a:lnTo>
                  <a:lnTo>
                    <a:pt x="4026020" y="308334"/>
                  </a:lnTo>
                  <a:lnTo>
                    <a:pt x="4021176" y="332328"/>
                  </a:lnTo>
                  <a:lnTo>
                    <a:pt x="4007965" y="351922"/>
                  </a:lnTo>
                  <a:lnTo>
                    <a:pt x="3988371" y="365133"/>
                  </a:lnTo>
                  <a:lnTo>
                    <a:pt x="3964377" y="369977"/>
                  </a:lnTo>
                  <a:lnTo>
                    <a:pt x="61643" y="369977"/>
                  </a:lnTo>
                  <a:lnTo>
                    <a:pt x="37649" y="365133"/>
                  </a:lnTo>
                  <a:lnTo>
                    <a:pt x="18055" y="351922"/>
                  </a:lnTo>
                  <a:lnTo>
                    <a:pt x="4844" y="332328"/>
                  </a:lnTo>
                  <a:lnTo>
                    <a:pt x="0" y="308334"/>
                  </a:lnTo>
                  <a:lnTo>
                    <a:pt x="0" y="61643"/>
                  </a:lnTo>
                  <a:close/>
                </a:path>
              </a:pathLst>
            </a:custGeom>
            <a:ln w="4432">
              <a:solidFill>
                <a:srgbClr val="FFCF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645412" y="6027211"/>
              <a:ext cx="4026535" cy="368935"/>
            </a:xfrm>
            <a:custGeom>
              <a:avLst/>
              <a:gdLst/>
              <a:ahLst/>
              <a:cxnLst/>
              <a:rect l="l" t="t" r="r" b="b"/>
              <a:pathLst>
                <a:path w="4026534" h="368935">
                  <a:moveTo>
                    <a:pt x="0" y="61465"/>
                  </a:moveTo>
                  <a:lnTo>
                    <a:pt x="4833" y="37550"/>
                  </a:lnTo>
                  <a:lnTo>
                    <a:pt x="18011" y="18011"/>
                  </a:lnTo>
                  <a:lnTo>
                    <a:pt x="37550" y="4833"/>
                  </a:lnTo>
                  <a:lnTo>
                    <a:pt x="61465" y="0"/>
                  </a:lnTo>
                  <a:lnTo>
                    <a:pt x="3964554" y="0"/>
                  </a:lnTo>
                  <a:lnTo>
                    <a:pt x="3988470" y="4833"/>
                  </a:lnTo>
                  <a:lnTo>
                    <a:pt x="4008009" y="18011"/>
                  </a:lnTo>
                  <a:lnTo>
                    <a:pt x="4021187" y="37550"/>
                  </a:lnTo>
                  <a:lnTo>
                    <a:pt x="4026020" y="61465"/>
                  </a:lnTo>
                  <a:lnTo>
                    <a:pt x="4026020" y="307329"/>
                  </a:lnTo>
                  <a:lnTo>
                    <a:pt x="4021187" y="331245"/>
                  </a:lnTo>
                  <a:lnTo>
                    <a:pt x="4008009" y="350784"/>
                  </a:lnTo>
                  <a:lnTo>
                    <a:pt x="3988470" y="363962"/>
                  </a:lnTo>
                  <a:lnTo>
                    <a:pt x="3964554" y="368795"/>
                  </a:lnTo>
                  <a:lnTo>
                    <a:pt x="61465" y="368795"/>
                  </a:lnTo>
                  <a:lnTo>
                    <a:pt x="37550" y="363962"/>
                  </a:lnTo>
                  <a:lnTo>
                    <a:pt x="18011" y="350784"/>
                  </a:lnTo>
                  <a:lnTo>
                    <a:pt x="4833" y="331245"/>
                  </a:lnTo>
                  <a:lnTo>
                    <a:pt x="0" y="307329"/>
                  </a:lnTo>
                  <a:lnTo>
                    <a:pt x="0" y="61465"/>
                  </a:lnTo>
                  <a:close/>
                </a:path>
              </a:pathLst>
            </a:custGeom>
            <a:ln w="4432">
              <a:solidFill>
                <a:srgbClr val="F6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656051" y="8111144"/>
              <a:ext cx="4015740" cy="368935"/>
            </a:xfrm>
            <a:custGeom>
              <a:avLst/>
              <a:gdLst/>
              <a:ahLst/>
              <a:cxnLst/>
              <a:rect l="l" t="t" r="r" b="b"/>
              <a:pathLst>
                <a:path w="4015740" h="368934">
                  <a:moveTo>
                    <a:pt x="0" y="61465"/>
                  </a:moveTo>
                  <a:lnTo>
                    <a:pt x="4833" y="37550"/>
                  </a:lnTo>
                  <a:lnTo>
                    <a:pt x="18011" y="18011"/>
                  </a:lnTo>
                  <a:lnTo>
                    <a:pt x="37550" y="4833"/>
                  </a:lnTo>
                  <a:lnTo>
                    <a:pt x="61465" y="0"/>
                  </a:lnTo>
                  <a:lnTo>
                    <a:pt x="3953916" y="0"/>
                  </a:lnTo>
                  <a:lnTo>
                    <a:pt x="3977832" y="4833"/>
                  </a:lnTo>
                  <a:lnTo>
                    <a:pt x="3997371" y="18011"/>
                  </a:lnTo>
                  <a:lnTo>
                    <a:pt x="4010549" y="37550"/>
                  </a:lnTo>
                  <a:lnTo>
                    <a:pt x="4015382" y="61465"/>
                  </a:lnTo>
                  <a:lnTo>
                    <a:pt x="4015382" y="307329"/>
                  </a:lnTo>
                  <a:lnTo>
                    <a:pt x="4010549" y="331245"/>
                  </a:lnTo>
                  <a:lnTo>
                    <a:pt x="3997371" y="350784"/>
                  </a:lnTo>
                  <a:lnTo>
                    <a:pt x="3977832" y="363962"/>
                  </a:lnTo>
                  <a:lnTo>
                    <a:pt x="3953916" y="368795"/>
                  </a:lnTo>
                  <a:lnTo>
                    <a:pt x="61465" y="368795"/>
                  </a:lnTo>
                  <a:lnTo>
                    <a:pt x="37550" y="363962"/>
                  </a:lnTo>
                  <a:lnTo>
                    <a:pt x="18011" y="350784"/>
                  </a:lnTo>
                  <a:lnTo>
                    <a:pt x="4833" y="331245"/>
                  </a:lnTo>
                  <a:lnTo>
                    <a:pt x="0" y="307329"/>
                  </a:lnTo>
                  <a:lnTo>
                    <a:pt x="0" y="61465"/>
                  </a:lnTo>
                  <a:close/>
                </a:path>
              </a:pathLst>
            </a:custGeom>
            <a:ln w="4432">
              <a:solidFill>
                <a:srgbClr val="D5C2D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5305583" y="6082064"/>
            <a:ext cx="4155440" cy="12700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51484">
              <a:lnSpc>
                <a:spcPct val="100000"/>
              </a:lnSpc>
              <a:spcBef>
                <a:spcPts val="135"/>
              </a:spcBef>
            </a:pPr>
            <a:r>
              <a:rPr dirty="0" sz="1500" spc="-10">
                <a:latin typeface="Arial MT"/>
                <a:cs typeface="Arial MT"/>
              </a:rPr>
              <a:t>Amostragem</a:t>
            </a:r>
            <a:endParaRPr sz="1500">
              <a:latin typeface="Arial MT"/>
              <a:cs typeface="Arial MT"/>
            </a:endParaRPr>
          </a:p>
          <a:p>
            <a:pPr marL="12700" marR="5080">
              <a:lnSpc>
                <a:spcPct val="102400"/>
              </a:lnSpc>
              <a:spcBef>
                <a:spcPts val="1310"/>
              </a:spcBef>
            </a:pPr>
            <a:r>
              <a:rPr dirty="0" sz="1500">
                <a:latin typeface="Arial MT"/>
                <a:cs typeface="Arial MT"/>
              </a:rPr>
              <a:t>Coleta</a:t>
            </a:r>
            <a:r>
              <a:rPr dirty="0" sz="1500" spc="1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na</a:t>
            </a:r>
            <a:r>
              <a:rPr dirty="0" sz="1500" spc="1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praia</a:t>
            </a:r>
            <a:r>
              <a:rPr dirty="0" sz="1500" spc="1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do</a:t>
            </a:r>
            <a:r>
              <a:rPr dirty="0" sz="1500" spc="1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Pilão</a:t>
            </a:r>
            <a:r>
              <a:rPr dirty="0" sz="1500" spc="1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1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redes</a:t>
            </a:r>
            <a:r>
              <a:rPr dirty="0" sz="1500" spc="1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1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neblina </a:t>
            </a:r>
            <a:r>
              <a:rPr dirty="0" sz="1500">
                <a:latin typeface="Arial MT"/>
                <a:cs typeface="Arial MT"/>
              </a:rPr>
              <a:t>em</a:t>
            </a:r>
            <a:r>
              <a:rPr dirty="0" sz="1500" spc="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três</a:t>
            </a:r>
            <a:r>
              <a:rPr dirty="0" sz="1500" spc="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pontos</a:t>
            </a:r>
            <a:r>
              <a:rPr dirty="0" sz="1500" spc="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ao</a:t>
            </a:r>
            <a:r>
              <a:rPr dirty="0" sz="1500" spc="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entardecer</a:t>
            </a:r>
            <a:endParaRPr sz="1500">
              <a:latin typeface="Arial MT"/>
              <a:cs typeface="Arial MT"/>
            </a:endParaRPr>
          </a:p>
          <a:p>
            <a:pPr marL="552450">
              <a:lnSpc>
                <a:spcPct val="100000"/>
              </a:lnSpc>
              <a:spcBef>
                <a:spcPts val="1155"/>
              </a:spcBef>
            </a:pPr>
            <a:r>
              <a:rPr dirty="0" sz="1500">
                <a:latin typeface="Arial MT"/>
                <a:cs typeface="Arial MT"/>
              </a:rPr>
              <a:t>Anestesia</a:t>
            </a:r>
            <a:r>
              <a:rPr dirty="0" sz="1500" spc="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</a:t>
            </a:r>
            <a:r>
              <a:rPr dirty="0" sz="1500" spc="7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perfusão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5314153" y="7513659"/>
            <a:ext cx="3817620" cy="4940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>
                <a:latin typeface="Arial MT"/>
                <a:cs typeface="Arial MT"/>
              </a:rPr>
              <a:t>Anestesia</a:t>
            </a:r>
            <a:r>
              <a:rPr dirty="0" sz="1500" spc="9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9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Isoflurano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500">
                <a:latin typeface="Arial MT"/>
                <a:cs typeface="Arial MT"/>
              </a:rPr>
              <a:t>Perfusão</a:t>
            </a:r>
            <a:r>
              <a:rPr dirty="0" sz="1500" spc="1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transcardíaca</a:t>
            </a:r>
            <a:r>
              <a:rPr dirty="0" sz="1500" spc="9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9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solução</a:t>
            </a:r>
            <a:r>
              <a:rPr dirty="0" sz="1500" spc="10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salina.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5314153" y="8164342"/>
            <a:ext cx="4156075" cy="8718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51484">
              <a:lnSpc>
                <a:spcPct val="100000"/>
              </a:lnSpc>
              <a:spcBef>
                <a:spcPts val="135"/>
              </a:spcBef>
            </a:pPr>
            <a:r>
              <a:rPr dirty="0" sz="1500" spc="-10">
                <a:latin typeface="Arial MT"/>
                <a:cs typeface="Arial MT"/>
              </a:rPr>
              <a:t>Craniotomia</a:t>
            </a:r>
            <a:endParaRPr sz="1500">
              <a:latin typeface="Arial MT"/>
              <a:cs typeface="Arial MT"/>
            </a:endParaRPr>
          </a:p>
          <a:p>
            <a:pPr marL="12700" marR="5080">
              <a:lnSpc>
                <a:spcPct val="102400"/>
              </a:lnSpc>
              <a:spcBef>
                <a:spcPts val="1130"/>
              </a:spcBef>
            </a:pPr>
            <a:r>
              <a:rPr dirty="0" sz="1500">
                <a:latin typeface="Arial MT"/>
                <a:cs typeface="Arial MT"/>
              </a:rPr>
              <a:t>Remoção</a:t>
            </a:r>
            <a:r>
              <a:rPr dirty="0" sz="1500" spc="19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do</a:t>
            </a:r>
            <a:r>
              <a:rPr dirty="0" sz="1500" spc="19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cérebro</a:t>
            </a:r>
            <a:r>
              <a:rPr dirty="0" sz="1500" spc="20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</a:t>
            </a:r>
            <a:r>
              <a:rPr dirty="0" sz="1500" spc="19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posterior</a:t>
            </a:r>
            <a:r>
              <a:rPr dirty="0" sz="1500" spc="19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separação</a:t>
            </a:r>
            <a:r>
              <a:rPr dirty="0" sz="1500" spc="19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do </a:t>
            </a:r>
            <a:r>
              <a:rPr dirty="0" sz="1500" spc="-10">
                <a:latin typeface="Arial MT"/>
                <a:cs typeface="Arial MT"/>
              </a:rPr>
              <a:t>telencéfalo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5645412" y="9143062"/>
            <a:ext cx="4014470" cy="368935"/>
          </a:xfrm>
          <a:custGeom>
            <a:avLst/>
            <a:gdLst/>
            <a:ahLst/>
            <a:cxnLst/>
            <a:rect l="l" t="t" r="r" b="b"/>
            <a:pathLst>
              <a:path w="4014470" h="368934">
                <a:moveTo>
                  <a:pt x="0" y="61465"/>
                </a:moveTo>
                <a:lnTo>
                  <a:pt x="4833" y="37550"/>
                </a:lnTo>
                <a:lnTo>
                  <a:pt x="18011" y="18011"/>
                </a:lnTo>
                <a:lnTo>
                  <a:pt x="37550" y="4833"/>
                </a:lnTo>
                <a:lnTo>
                  <a:pt x="61465" y="0"/>
                </a:lnTo>
                <a:lnTo>
                  <a:pt x="3952734" y="0"/>
                </a:lnTo>
                <a:lnTo>
                  <a:pt x="3976650" y="4833"/>
                </a:lnTo>
                <a:lnTo>
                  <a:pt x="3996189" y="18011"/>
                </a:lnTo>
                <a:lnTo>
                  <a:pt x="4009367" y="37550"/>
                </a:lnTo>
                <a:lnTo>
                  <a:pt x="4014200" y="61465"/>
                </a:lnTo>
                <a:lnTo>
                  <a:pt x="4014200" y="307329"/>
                </a:lnTo>
                <a:lnTo>
                  <a:pt x="4009367" y="331245"/>
                </a:lnTo>
                <a:lnTo>
                  <a:pt x="3996189" y="350784"/>
                </a:lnTo>
                <a:lnTo>
                  <a:pt x="3976650" y="363962"/>
                </a:lnTo>
                <a:lnTo>
                  <a:pt x="3952734" y="368795"/>
                </a:lnTo>
                <a:lnTo>
                  <a:pt x="61465" y="368795"/>
                </a:lnTo>
                <a:lnTo>
                  <a:pt x="37550" y="363962"/>
                </a:lnTo>
                <a:lnTo>
                  <a:pt x="18011" y="350784"/>
                </a:lnTo>
                <a:lnTo>
                  <a:pt x="4833" y="331245"/>
                </a:lnTo>
                <a:lnTo>
                  <a:pt x="0" y="307329"/>
                </a:lnTo>
                <a:lnTo>
                  <a:pt x="0" y="61465"/>
                </a:lnTo>
                <a:close/>
              </a:path>
            </a:pathLst>
          </a:custGeom>
          <a:ln w="4432">
            <a:solidFill>
              <a:srgbClr val="D9F4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5327760" y="9086305"/>
            <a:ext cx="2695575" cy="7200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 indent="400050">
              <a:lnSpc>
                <a:spcPct val="151800"/>
              </a:lnSpc>
              <a:spcBef>
                <a:spcPts val="95"/>
              </a:spcBef>
            </a:pPr>
            <a:r>
              <a:rPr dirty="0" sz="1500">
                <a:latin typeface="Arial MT"/>
                <a:cs typeface="Arial MT"/>
              </a:rPr>
              <a:t>Extração</a:t>
            </a:r>
            <a:r>
              <a:rPr dirty="0" sz="1500" spc="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7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RNA </a:t>
            </a:r>
            <a:r>
              <a:rPr dirty="0" sz="1500">
                <a:latin typeface="Arial MT"/>
                <a:cs typeface="Arial MT"/>
              </a:rPr>
              <a:t>Protocolo</a:t>
            </a:r>
            <a:r>
              <a:rPr dirty="0" sz="1500" spc="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padrão</a:t>
            </a:r>
            <a:r>
              <a:rPr dirty="0" sz="1500" spc="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TRIzol</a:t>
            </a:r>
            <a:r>
              <a:rPr dirty="0" sz="1500" spc="45">
                <a:latin typeface="Arial MT"/>
                <a:cs typeface="Arial MT"/>
              </a:rPr>
              <a:t> </a:t>
            </a:r>
            <a:r>
              <a:rPr dirty="0" baseline="25000" sz="1500" spc="-37">
                <a:latin typeface="Arial MT"/>
                <a:cs typeface="Arial MT"/>
              </a:rPr>
              <a:t>TM</a:t>
            </a:r>
            <a:endParaRPr baseline="25000" sz="1500">
              <a:latin typeface="Arial MT"/>
              <a:cs typeface="Arial MT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5640826" y="9899708"/>
            <a:ext cx="4032885" cy="1329690"/>
            <a:chOff x="5640826" y="9899708"/>
            <a:chExt cx="4032885" cy="1329690"/>
          </a:xfrm>
        </p:grpSpPr>
        <p:sp>
          <p:nvSpPr>
            <p:cNvPr id="42" name="object 42" descr=""/>
            <p:cNvSpPr/>
            <p:nvPr/>
          </p:nvSpPr>
          <p:spPr>
            <a:xfrm>
              <a:off x="5676145" y="9901931"/>
              <a:ext cx="3995420" cy="368935"/>
            </a:xfrm>
            <a:custGeom>
              <a:avLst/>
              <a:gdLst/>
              <a:ahLst/>
              <a:cxnLst/>
              <a:rect l="l" t="t" r="r" b="b"/>
              <a:pathLst>
                <a:path w="3995420" h="368934">
                  <a:moveTo>
                    <a:pt x="0" y="61465"/>
                  </a:moveTo>
                  <a:lnTo>
                    <a:pt x="4833" y="37550"/>
                  </a:lnTo>
                  <a:lnTo>
                    <a:pt x="18011" y="18011"/>
                  </a:lnTo>
                  <a:lnTo>
                    <a:pt x="37550" y="4833"/>
                  </a:lnTo>
                  <a:lnTo>
                    <a:pt x="61465" y="0"/>
                  </a:lnTo>
                  <a:lnTo>
                    <a:pt x="3933821" y="0"/>
                  </a:lnTo>
                  <a:lnTo>
                    <a:pt x="3957737" y="4833"/>
                  </a:lnTo>
                  <a:lnTo>
                    <a:pt x="3977276" y="18011"/>
                  </a:lnTo>
                  <a:lnTo>
                    <a:pt x="3990454" y="37550"/>
                  </a:lnTo>
                  <a:lnTo>
                    <a:pt x="3995287" y="61465"/>
                  </a:lnTo>
                  <a:lnTo>
                    <a:pt x="3995287" y="307329"/>
                  </a:lnTo>
                  <a:lnTo>
                    <a:pt x="3990454" y="331245"/>
                  </a:lnTo>
                  <a:lnTo>
                    <a:pt x="3977276" y="350784"/>
                  </a:lnTo>
                  <a:lnTo>
                    <a:pt x="3957737" y="363962"/>
                  </a:lnTo>
                  <a:lnTo>
                    <a:pt x="3933821" y="368795"/>
                  </a:lnTo>
                  <a:lnTo>
                    <a:pt x="61465" y="368795"/>
                  </a:lnTo>
                  <a:lnTo>
                    <a:pt x="37550" y="363962"/>
                  </a:lnTo>
                  <a:lnTo>
                    <a:pt x="18011" y="350784"/>
                  </a:lnTo>
                  <a:lnTo>
                    <a:pt x="4833" y="331245"/>
                  </a:lnTo>
                  <a:lnTo>
                    <a:pt x="0" y="307329"/>
                  </a:lnTo>
                  <a:lnTo>
                    <a:pt x="0" y="61465"/>
                  </a:lnTo>
                  <a:close/>
                </a:path>
              </a:pathLst>
            </a:custGeom>
            <a:ln w="4432">
              <a:solidFill>
                <a:srgbClr val="C2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5643048" y="10858200"/>
              <a:ext cx="4017010" cy="368935"/>
            </a:xfrm>
            <a:custGeom>
              <a:avLst/>
              <a:gdLst/>
              <a:ahLst/>
              <a:cxnLst/>
              <a:rect l="l" t="t" r="r" b="b"/>
              <a:pathLst>
                <a:path w="4017009" h="368934">
                  <a:moveTo>
                    <a:pt x="0" y="61465"/>
                  </a:moveTo>
                  <a:lnTo>
                    <a:pt x="4833" y="37550"/>
                  </a:lnTo>
                  <a:lnTo>
                    <a:pt x="18011" y="18011"/>
                  </a:lnTo>
                  <a:lnTo>
                    <a:pt x="37550" y="4833"/>
                  </a:lnTo>
                  <a:lnTo>
                    <a:pt x="61465" y="0"/>
                  </a:lnTo>
                  <a:lnTo>
                    <a:pt x="3955098" y="0"/>
                  </a:lnTo>
                  <a:lnTo>
                    <a:pt x="3979014" y="4833"/>
                  </a:lnTo>
                  <a:lnTo>
                    <a:pt x="3998553" y="18011"/>
                  </a:lnTo>
                  <a:lnTo>
                    <a:pt x="4011731" y="37550"/>
                  </a:lnTo>
                  <a:lnTo>
                    <a:pt x="4016564" y="61465"/>
                  </a:lnTo>
                  <a:lnTo>
                    <a:pt x="4016564" y="307329"/>
                  </a:lnTo>
                  <a:lnTo>
                    <a:pt x="4011731" y="331245"/>
                  </a:lnTo>
                  <a:lnTo>
                    <a:pt x="3998553" y="350784"/>
                  </a:lnTo>
                  <a:lnTo>
                    <a:pt x="3979014" y="363962"/>
                  </a:lnTo>
                  <a:lnTo>
                    <a:pt x="3955098" y="368795"/>
                  </a:lnTo>
                  <a:lnTo>
                    <a:pt x="61465" y="368795"/>
                  </a:lnTo>
                  <a:lnTo>
                    <a:pt x="37550" y="363962"/>
                  </a:lnTo>
                  <a:lnTo>
                    <a:pt x="18011" y="350784"/>
                  </a:lnTo>
                  <a:lnTo>
                    <a:pt x="4833" y="331245"/>
                  </a:lnTo>
                  <a:lnTo>
                    <a:pt x="0" y="307329"/>
                  </a:lnTo>
                  <a:lnTo>
                    <a:pt x="0" y="61465"/>
                  </a:lnTo>
                  <a:close/>
                </a:path>
              </a:pathLst>
            </a:custGeom>
            <a:ln w="4432">
              <a:solidFill>
                <a:srgbClr val="BCE6A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5314153" y="9815945"/>
            <a:ext cx="4176395" cy="1727200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 marL="451484">
              <a:lnSpc>
                <a:spcPct val="100000"/>
              </a:lnSpc>
              <a:spcBef>
                <a:spcPts val="1160"/>
              </a:spcBef>
            </a:pPr>
            <a:r>
              <a:rPr dirty="0" sz="1500" spc="-10">
                <a:latin typeface="Arial MT"/>
                <a:cs typeface="Arial MT"/>
              </a:rPr>
              <a:t>Sequenciamento</a:t>
            </a:r>
            <a:endParaRPr sz="1500">
              <a:latin typeface="Arial MT"/>
              <a:cs typeface="Arial MT"/>
            </a:endParaRPr>
          </a:p>
          <a:p>
            <a:pPr marL="12700" marR="460375">
              <a:lnSpc>
                <a:spcPct val="102400"/>
              </a:lnSpc>
              <a:spcBef>
                <a:spcPts val="1019"/>
              </a:spcBef>
            </a:pPr>
            <a:r>
              <a:rPr dirty="0" sz="1500">
                <a:latin typeface="Arial MT"/>
                <a:cs typeface="Arial MT"/>
              </a:rPr>
              <a:t>Ion</a:t>
            </a:r>
            <a:r>
              <a:rPr dirty="0" sz="1500" spc="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540</a:t>
            </a:r>
            <a:r>
              <a:rPr dirty="0" sz="1500" spc="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chip</a:t>
            </a:r>
            <a:r>
              <a:rPr dirty="0" sz="1500" spc="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</a:t>
            </a:r>
            <a:r>
              <a:rPr dirty="0" sz="1500" spc="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Ion</a:t>
            </a:r>
            <a:r>
              <a:rPr dirty="0" sz="1500" spc="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S5</a:t>
            </a:r>
            <a:r>
              <a:rPr dirty="0" sz="1500" spc="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Gene</a:t>
            </a:r>
            <a:r>
              <a:rPr dirty="0" sz="1500" spc="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Studio</a:t>
            </a:r>
            <a:r>
              <a:rPr dirty="0" sz="1500" spc="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System </a:t>
            </a:r>
            <a:r>
              <a:rPr dirty="0" sz="1500">
                <a:latin typeface="Arial MT"/>
                <a:cs typeface="Arial MT"/>
              </a:rPr>
              <a:t>Produção</a:t>
            </a:r>
            <a:r>
              <a:rPr dirty="0" sz="1500" spc="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8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arquivos</a:t>
            </a:r>
            <a:r>
              <a:rPr dirty="0" sz="1500" spc="8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FASTQ</a:t>
            </a:r>
            <a:endParaRPr sz="1500">
              <a:latin typeface="Arial MT"/>
              <a:cs typeface="Arial MT"/>
            </a:endParaRPr>
          </a:p>
          <a:p>
            <a:pPr marL="448309">
              <a:lnSpc>
                <a:spcPct val="100000"/>
              </a:lnSpc>
              <a:spcBef>
                <a:spcPts val="1090"/>
              </a:spcBef>
            </a:pPr>
            <a:r>
              <a:rPr dirty="0" sz="1500" spc="-10">
                <a:latin typeface="Arial MT"/>
                <a:cs typeface="Arial MT"/>
              </a:rPr>
              <a:t>Filtragem</a:t>
            </a:r>
            <a:endParaRPr sz="1500">
              <a:latin typeface="Arial MT"/>
              <a:cs typeface="Arial MT"/>
            </a:endParaRPr>
          </a:p>
          <a:p>
            <a:pPr marL="34290">
              <a:lnSpc>
                <a:spcPct val="100000"/>
              </a:lnSpc>
              <a:spcBef>
                <a:spcPts val="1135"/>
              </a:spcBef>
              <a:tabLst>
                <a:tab pos="919480" algn="l"/>
                <a:tab pos="1524635" algn="l"/>
                <a:tab pos="2357120" algn="l"/>
                <a:tab pos="2787015" algn="l"/>
                <a:tab pos="3847465" algn="l"/>
              </a:tabLst>
            </a:pPr>
            <a:r>
              <a:rPr dirty="0" sz="1500" spc="-10">
                <a:latin typeface="Arial MT"/>
                <a:cs typeface="Arial MT"/>
              </a:rPr>
              <a:t>FastQC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20">
                <a:latin typeface="Arial MT"/>
                <a:cs typeface="Arial MT"/>
              </a:rPr>
              <a:t>para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análise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25">
                <a:latin typeface="Arial MT"/>
                <a:cs typeface="Arial MT"/>
              </a:rPr>
              <a:t>da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qualidade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25">
                <a:latin typeface="Arial MT"/>
                <a:cs typeface="Arial MT"/>
              </a:rPr>
              <a:t>das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5335902" y="11517607"/>
            <a:ext cx="4013200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>
                <a:latin typeface="Arial MT"/>
                <a:cs typeface="Arial MT"/>
              </a:rPr>
              <a:t>sequências</a:t>
            </a:r>
            <a:r>
              <a:rPr dirty="0" sz="1500" spc="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</a:t>
            </a:r>
            <a:r>
              <a:rPr dirty="0" sz="1500" spc="8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filtragem</a:t>
            </a:r>
            <a:r>
              <a:rPr dirty="0" sz="1500" spc="10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Trimmomatic</a:t>
            </a:r>
            <a:r>
              <a:rPr dirty="0" sz="1500" spc="10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0.36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6" name="object 46" descr=""/>
          <p:cNvSpPr/>
          <p:nvPr/>
        </p:nvSpPr>
        <p:spPr>
          <a:xfrm>
            <a:off x="5645412" y="11919670"/>
            <a:ext cx="4017010" cy="368935"/>
          </a:xfrm>
          <a:custGeom>
            <a:avLst/>
            <a:gdLst/>
            <a:ahLst/>
            <a:cxnLst/>
            <a:rect l="l" t="t" r="r" b="b"/>
            <a:pathLst>
              <a:path w="4017009" h="368934">
                <a:moveTo>
                  <a:pt x="0" y="61465"/>
                </a:moveTo>
                <a:lnTo>
                  <a:pt x="4833" y="37550"/>
                </a:lnTo>
                <a:lnTo>
                  <a:pt x="18011" y="18011"/>
                </a:lnTo>
                <a:lnTo>
                  <a:pt x="37550" y="4833"/>
                </a:lnTo>
                <a:lnTo>
                  <a:pt x="61465" y="0"/>
                </a:lnTo>
                <a:lnTo>
                  <a:pt x="3955098" y="0"/>
                </a:lnTo>
                <a:lnTo>
                  <a:pt x="3979014" y="4833"/>
                </a:lnTo>
                <a:lnTo>
                  <a:pt x="3998553" y="18011"/>
                </a:lnTo>
                <a:lnTo>
                  <a:pt x="4011731" y="37550"/>
                </a:lnTo>
                <a:lnTo>
                  <a:pt x="4016564" y="61465"/>
                </a:lnTo>
                <a:lnTo>
                  <a:pt x="4016564" y="307329"/>
                </a:lnTo>
                <a:lnTo>
                  <a:pt x="4011731" y="331245"/>
                </a:lnTo>
                <a:lnTo>
                  <a:pt x="3998553" y="350784"/>
                </a:lnTo>
                <a:lnTo>
                  <a:pt x="3979014" y="363962"/>
                </a:lnTo>
                <a:lnTo>
                  <a:pt x="3955098" y="368795"/>
                </a:lnTo>
                <a:lnTo>
                  <a:pt x="61465" y="368795"/>
                </a:lnTo>
                <a:lnTo>
                  <a:pt x="37550" y="363962"/>
                </a:lnTo>
                <a:lnTo>
                  <a:pt x="18011" y="350784"/>
                </a:lnTo>
                <a:lnTo>
                  <a:pt x="4833" y="331245"/>
                </a:lnTo>
                <a:lnTo>
                  <a:pt x="0" y="307329"/>
                </a:lnTo>
                <a:lnTo>
                  <a:pt x="0" y="61465"/>
                </a:lnTo>
                <a:close/>
              </a:path>
            </a:pathLst>
          </a:custGeom>
          <a:ln w="4432">
            <a:solidFill>
              <a:srgbClr val="FCA0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 txBox="1"/>
          <p:nvPr/>
        </p:nvSpPr>
        <p:spPr>
          <a:xfrm>
            <a:off x="5330229" y="11956438"/>
            <a:ext cx="4156075" cy="1118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21640">
              <a:lnSpc>
                <a:spcPct val="100000"/>
              </a:lnSpc>
              <a:spcBef>
                <a:spcPts val="135"/>
              </a:spcBef>
            </a:pPr>
            <a:r>
              <a:rPr dirty="0" sz="1500">
                <a:latin typeface="Arial MT"/>
                <a:cs typeface="Arial MT"/>
              </a:rPr>
              <a:t>Identificação</a:t>
            </a:r>
            <a:r>
              <a:rPr dirty="0" sz="1500" spc="14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viral</a:t>
            </a:r>
            <a:endParaRPr sz="15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  <a:spcBef>
                <a:spcPts val="1220"/>
              </a:spcBef>
              <a:tabLst>
                <a:tab pos="917575" algn="l"/>
                <a:tab pos="1183640" algn="l"/>
                <a:tab pos="2524125" algn="l"/>
                <a:tab pos="2898775" algn="l"/>
                <a:tab pos="3924935" algn="l"/>
              </a:tabLst>
            </a:pPr>
            <a:r>
              <a:rPr dirty="0" sz="1500">
                <a:latin typeface="Arial MT"/>
                <a:cs typeface="Arial MT"/>
              </a:rPr>
              <a:t>Varredura</a:t>
            </a:r>
            <a:r>
              <a:rPr dirty="0" sz="1500" spc="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dos</a:t>
            </a:r>
            <a:r>
              <a:rPr dirty="0" sz="1500" spc="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vírus</a:t>
            </a:r>
            <a:r>
              <a:rPr dirty="0" sz="1500" spc="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pipeline</a:t>
            </a:r>
            <a:r>
              <a:rPr dirty="0" sz="1500" spc="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VIRTUS2 Genoma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50">
                <a:latin typeface="Arial MT"/>
                <a:cs typeface="Arial MT"/>
              </a:rPr>
              <a:t>e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transcriptoma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25">
                <a:latin typeface="Arial MT"/>
                <a:cs typeface="Arial MT"/>
              </a:rPr>
              <a:t>de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referência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25">
                <a:latin typeface="Arial MT"/>
                <a:cs typeface="Arial MT"/>
              </a:rPr>
              <a:t>de </a:t>
            </a:r>
            <a:r>
              <a:rPr dirty="0" sz="1500" i="1">
                <a:latin typeface="Arial"/>
                <a:cs typeface="Arial"/>
              </a:rPr>
              <a:t>Calidris</a:t>
            </a:r>
            <a:r>
              <a:rPr dirty="0" sz="1500" spc="70" i="1">
                <a:latin typeface="Arial"/>
                <a:cs typeface="Arial"/>
              </a:rPr>
              <a:t> </a:t>
            </a:r>
            <a:r>
              <a:rPr dirty="0" sz="1500" spc="-10" i="1">
                <a:latin typeface="Arial"/>
                <a:cs typeface="Arial"/>
              </a:rPr>
              <a:t>pugnax</a:t>
            </a:r>
            <a:endParaRPr sz="1500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5330229" y="13049527"/>
            <a:ext cx="4155440" cy="4940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90"/>
              </a:spcBef>
              <a:tabLst>
                <a:tab pos="700405" algn="l"/>
                <a:tab pos="1051560" algn="l"/>
                <a:tab pos="2172970" algn="l"/>
                <a:tab pos="2772410" algn="l"/>
                <a:tab pos="3295015" algn="l"/>
              </a:tabLst>
            </a:pPr>
            <a:r>
              <a:rPr dirty="0" sz="1500" spc="-10">
                <a:latin typeface="Arial MT"/>
                <a:cs typeface="Arial MT"/>
              </a:rPr>
              <a:t>Banco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25">
                <a:latin typeface="Arial MT"/>
                <a:cs typeface="Arial MT"/>
              </a:rPr>
              <a:t>de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sequências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20" i="1">
                <a:latin typeface="Arial"/>
                <a:cs typeface="Arial"/>
              </a:rPr>
              <a:t>NCBI</a:t>
            </a:r>
            <a:r>
              <a:rPr dirty="0" sz="1500" i="1">
                <a:latin typeface="Arial"/>
                <a:cs typeface="Arial"/>
              </a:rPr>
              <a:t>	</a:t>
            </a:r>
            <a:r>
              <a:rPr dirty="0" sz="1500" spc="-20" i="1">
                <a:latin typeface="Arial"/>
                <a:cs typeface="Arial"/>
              </a:rPr>
              <a:t>Viral</a:t>
            </a:r>
            <a:r>
              <a:rPr dirty="0" sz="1500" i="1">
                <a:latin typeface="Arial"/>
                <a:cs typeface="Arial"/>
              </a:rPr>
              <a:t>	</a:t>
            </a:r>
            <a:r>
              <a:rPr dirty="0" sz="1500" spc="-10" i="1">
                <a:latin typeface="Arial"/>
                <a:cs typeface="Arial"/>
              </a:rPr>
              <a:t>Genomes </a:t>
            </a:r>
            <a:r>
              <a:rPr dirty="0" sz="1500" i="1">
                <a:latin typeface="Arial"/>
                <a:cs typeface="Arial"/>
              </a:rPr>
              <a:t>Ref-</a:t>
            </a:r>
            <a:r>
              <a:rPr dirty="0" sz="1500" spc="-25" i="1">
                <a:latin typeface="Arial"/>
                <a:cs typeface="Arial"/>
              </a:rPr>
              <a:t>Seq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49" name="object 4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4512" y="13715186"/>
            <a:ext cx="4526022" cy="418441"/>
          </a:xfrm>
          <a:prstGeom prst="rect">
            <a:avLst/>
          </a:prstGeom>
        </p:spPr>
      </p:pic>
      <p:sp>
        <p:nvSpPr>
          <p:cNvPr id="50" name="object 50" descr=""/>
          <p:cNvSpPr txBox="1"/>
          <p:nvPr/>
        </p:nvSpPr>
        <p:spPr>
          <a:xfrm>
            <a:off x="5204512" y="13715186"/>
            <a:ext cx="4526280" cy="41846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44450">
              <a:lnSpc>
                <a:spcPct val="100000"/>
              </a:lnSpc>
              <a:spcBef>
                <a:spcPts val="509"/>
              </a:spcBef>
            </a:pPr>
            <a:r>
              <a:rPr dirty="0" sz="1850" b="1">
                <a:latin typeface="Arial"/>
                <a:cs typeface="Arial"/>
              </a:rPr>
              <a:t>RESULTADOS</a:t>
            </a:r>
            <a:r>
              <a:rPr dirty="0" sz="1850" spc="-25" b="1">
                <a:latin typeface="Arial"/>
                <a:cs typeface="Arial"/>
              </a:rPr>
              <a:t> </a:t>
            </a:r>
            <a:r>
              <a:rPr dirty="0" sz="1850" b="1">
                <a:latin typeface="Arial"/>
                <a:cs typeface="Arial"/>
              </a:rPr>
              <a:t>E</a:t>
            </a:r>
            <a:r>
              <a:rPr dirty="0" sz="1850" spc="-30" b="1">
                <a:latin typeface="Arial"/>
                <a:cs typeface="Arial"/>
              </a:rPr>
              <a:t> </a:t>
            </a:r>
            <a:r>
              <a:rPr dirty="0" sz="1850" spc="-10" b="1">
                <a:latin typeface="Arial"/>
                <a:cs typeface="Arial"/>
              </a:rPr>
              <a:t>DISCUSSÃO</a:t>
            </a:r>
            <a:endParaRPr sz="1850">
              <a:latin typeface="Arial"/>
              <a:cs typeface="Arial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388454" y="12991194"/>
            <a:ext cx="4491355" cy="4940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90"/>
              </a:spcBef>
              <a:tabLst>
                <a:tab pos="884555" algn="l"/>
                <a:tab pos="1855470" algn="l"/>
                <a:tab pos="2108200" algn="l"/>
                <a:tab pos="3253740" algn="l"/>
                <a:tab pos="3756025" algn="l"/>
                <a:tab pos="4117975" algn="l"/>
              </a:tabLst>
            </a:pP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434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compreensão</a:t>
            </a:r>
            <a:r>
              <a:rPr dirty="0" sz="1500" spc="6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da</a:t>
            </a:r>
            <a:r>
              <a:rPr dirty="0" sz="1500" spc="5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diversidade</a:t>
            </a:r>
            <a:r>
              <a:rPr dirty="0" sz="1500" spc="6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viral</a:t>
            </a:r>
            <a:r>
              <a:rPr dirty="0" sz="1500" spc="6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em</a:t>
            </a:r>
            <a:r>
              <a:rPr dirty="0" sz="1500" spc="5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aves</a:t>
            </a:r>
            <a:r>
              <a:rPr dirty="0" sz="1500" spc="60">
                <a:latin typeface="Arial MT"/>
                <a:cs typeface="Arial MT"/>
              </a:rPr>
              <a:t>  </a:t>
            </a:r>
            <a:r>
              <a:rPr dirty="0" sz="1500" spc="-50">
                <a:latin typeface="Arial MT"/>
                <a:cs typeface="Arial MT"/>
              </a:rPr>
              <a:t>é </a:t>
            </a:r>
            <a:r>
              <a:rPr dirty="0" sz="1500" spc="-10">
                <a:latin typeface="Arial MT"/>
                <a:cs typeface="Arial MT"/>
              </a:rPr>
              <a:t>limitada.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Monitorar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50">
                <a:latin typeface="Arial MT"/>
                <a:cs typeface="Arial MT"/>
              </a:rPr>
              <a:t>a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diversidade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viral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25">
                <a:latin typeface="Arial MT"/>
                <a:cs typeface="Arial MT"/>
              </a:rPr>
              <a:t>na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20">
                <a:latin typeface="Arial MT"/>
                <a:cs typeface="Arial MT"/>
              </a:rPr>
              <a:t>vida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388454" y="13460463"/>
            <a:ext cx="4491990" cy="19018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85"/>
              </a:spcBef>
            </a:pPr>
            <a:r>
              <a:rPr dirty="0" sz="1500">
                <a:latin typeface="Arial MT"/>
                <a:cs typeface="Arial MT"/>
              </a:rPr>
              <a:t>selvagem,</a:t>
            </a:r>
            <a:r>
              <a:rPr dirty="0" sz="1500" spc="22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especialmente</a:t>
            </a:r>
            <a:r>
              <a:rPr dirty="0" sz="1500" spc="22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em</a:t>
            </a:r>
            <a:r>
              <a:rPr dirty="0" sz="1500" spc="22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aves</a:t>
            </a:r>
            <a:r>
              <a:rPr dirty="0" sz="1500" spc="22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220">
                <a:latin typeface="Arial MT"/>
                <a:cs typeface="Arial MT"/>
              </a:rPr>
              <a:t>  </a:t>
            </a:r>
            <a:r>
              <a:rPr dirty="0" sz="1500" spc="-10">
                <a:latin typeface="Arial MT"/>
                <a:cs typeface="Arial MT"/>
              </a:rPr>
              <a:t>atuam </a:t>
            </a:r>
            <a:r>
              <a:rPr dirty="0" sz="1500">
                <a:latin typeface="Arial MT"/>
                <a:cs typeface="Arial MT"/>
              </a:rPr>
              <a:t>como</a:t>
            </a:r>
            <a:r>
              <a:rPr dirty="0" sz="1500" spc="28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hospedeiros,</a:t>
            </a:r>
            <a:r>
              <a:rPr dirty="0" sz="1500" spc="29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</a:t>
            </a:r>
            <a:r>
              <a:rPr dirty="0" sz="1500" spc="28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crucial</a:t>
            </a:r>
            <a:r>
              <a:rPr dirty="0" sz="1500" spc="29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para</a:t>
            </a:r>
            <a:r>
              <a:rPr dirty="0" sz="1500" spc="29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prevenir</a:t>
            </a:r>
            <a:r>
              <a:rPr dirty="0" sz="1500" spc="29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futuras </a:t>
            </a:r>
            <a:r>
              <a:rPr dirty="0" sz="1500">
                <a:latin typeface="Arial MT"/>
                <a:cs typeface="Arial MT"/>
              </a:rPr>
              <a:t>epidemias</a:t>
            </a:r>
            <a:r>
              <a:rPr dirty="0" sz="1500" spc="9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emergentes</a:t>
            </a:r>
            <a:r>
              <a:rPr dirty="0" sz="1500" spc="8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(Fernandez-Correa</a:t>
            </a:r>
            <a:r>
              <a:rPr dirty="0" sz="1500" spc="85">
                <a:latin typeface="Arial MT"/>
                <a:cs typeface="Arial MT"/>
              </a:rPr>
              <a:t>  </a:t>
            </a:r>
            <a:r>
              <a:rPr dirty="0" sz="1500" i="1">
                <a:latin typeface="Arial"/>
                <a:cs typeface="Arial"/>
              </a:rPr>
              <a:t>et</a:t>
            </a:r>
            <a:r>
              <a:rPr dirty="0" sz="1500" spc="85" i="1">
                <a:latin typeface="Arial"/>
                <a:cs typeface="Arial"/>
              </a:rPr>
              <a:t>  </a:t>
            </a:r>
            <a:r>
              <a:rPr dirty="0" sz="1500" spc="-20" i="1">
                <a:latin typeface="Arial"/>
                <a:cs typeface="Arial"/>
              </a:rPr>
              <a:t>al., </a:t>
            </a:r>
            <a:r>
              <a:rPr dirty="0" sz="1500">
                <a:latin typeface="Arial MT"/>
                <a:cs typeface="Arial MT"/>
              </a:rPr>
              <a:t>2019),</a:t>
            </a:r>
            <a:r>
              <a:rPr dirty="0" sz="1500" spc="10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e</a:t>
            </a:r>
            <a:r>
              <a:rPr dirty="0" sz="1500" spc="10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9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uso</a:t>
            </a:r>
            <a:r>
              <a:rPr dirty="0" sz="1500" spc="10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10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técnicas</a:t>
            </a:r>
            <a:r>
              <a:rPr dirty="0" sz="1500" spc="10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100">
                <a:latin typeface="Arial MT"/>
                <a:cs typeface="Arial MT"/>
              </a:rPr>
              <a:t>  </a:t>
            </a:r>
            <a:r>
              <a:rPr dirty="0" sz="1500" spc="-10">
                <a:latin typeface="Arial MT"/>
                <a:cs typeface="Arial MT"/>
              </a:rPr>
              <a:t>metagenômica, </a:t>
            </a:r>
            <a:r>
              <a:rPr dirty="0" sz="1500">
                <a:latin typeface="Arial MT"/>
                <a:cs typeface="Arial MT"/>
              </a:rPr>
              <a:t>como</a:t>
            </a:r>
            <a:r>
              <a:rPr dirty="0" sz="1500" spc="2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2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sequenciamento</a:t>
            </a:r>
            <a:r>
              <a:rPr dirty="0" sz="1500" spc="28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2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nova</a:t>
            </a:r>
            <a:r>
              <a:rPr dirty="0" sz="1500" spc="28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geração</a:t>
            </a:r>
            <a:r>
              <a:rPr dirty="0" sz="1500" spc="28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(NGS), </a:t>
            </a:r>
            <a:r>
              <a:rPr dirty="0" sz="1500">
                <a:latin typeface="Arial MT"/>
                <a:cs typeface="Arial MT"/>
              </a:rPr>
              <a:t>permite</a:t>
            </a:r>
            <a:r>
              <a:rPr dirty="0" sz="1500" spc="18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identificar</a:t>
            </a:r>
            <a:r>
              <a:rPr dirty="0" sz="1500" spc="18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e</a:t>
            </a:r>
            <a:r>
              <a:rPr dirty="0" sz="1500" spc="18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estudar</a:t>
            </a:r>
            <a:r>
              <a:rPr dirty="0" sz="1500" spc="18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amplamente</a:t>
            </a:r>
            <a:r>
              <a:rPr dirty="0" sz="1500" spc="185">
                <a:latin typeface="Arial MT"/>
                <a:cs typeface="Arial MT"/>
              </a:rPr>
              <a:t>  </a:t>
            </a:r>
            <a:r>
              <a:rPr dirty="0" sz="1500" spc="-10">
                <a:latin typeface="Arial MT"/>
                <a:cs typeface="Arial MT"/>
              </a:rPr>
              <a:t>vírus </a:t>
            </a:r>
            <a:r>
              <a:rPr dirty="0" sz="1500">
                <a:latin typeface="Arial MT"/>
                <a:cs typeface="Arial MT"/>
              </a:rPr>
              <a:t>conhecidos</a:t>
            </a:r>
            <a:r>
              <a:rPr dirty="0" sz="1500" spc="3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</a:t>
            </a:r>
            <a:r>
              <a:rPr dirty="0" sz="1500" spc="3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altamente</a:t>
            </a:r>
            <a:r>
              <a:rPr dirty="0" sz="1500" spc="3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divergentes</a:t>
            </a:r>
            <a:r>
              <a:rPr dirty="0" sz="1500" spc="38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(Shan</a:t>
            </a:r>
            <a:r>
              <a:rPr dirty="0" sz="1500" spc="365">
                <a:latin typeface="Arial MT"/>
                <a:cs typeface="Arial MT"/>
              </a:rPr>
              <a:t> </a:t>
            </a:r>
            <a:r>
              <a:rPr dirty="0" sz="1500" i="1">
                <a:latin typeface="Arial"/>
                <a:cs typeface="Arial"/>
              </a:rPr>
              <a:t>et</a:t>
            </a:r>
            <a:r>
              <a:rPr dirty="0" sz="1500" spc="360" i="1">
                <a:latin typeface="Arial"/>
                <a:cs typeface="Arial"/>
              </a:rPr>
              <a:t> </a:t>
            </a:r>
            <a:r>
              <a:rPr dirty="0" sz="1500" spc="-20" i="1">
                <a:latin typeface="Arial"/>
                <a:cs typeface="Arial"/>
              </a:rPr>
              <a:t>al</a:t>
            </a:r>
            <a:r>
              <a:rPr dirty="0" sz="1500" spc="-20">
                <a:latin typeface="Arial MT"/>
                <a:cs typeface="Arial MT"/>
              </a:rPr>
              <a:t>., </a:t>
            </a:r>
            <a:r>
              <a:rPr dirty="0" sz="1500">
                <a:latin typeface="Arial MT"/>
                <a:cs typeface="Arial MT"/>
              </a:rPr>
              <a:t>2022).</a:t>
            </a:r>
            <a:r>
              <a:rPr dirty="0" sz="1500" spc="32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Essa</a:t>
            </a:r>
            <a:r>
              <a:rPr dirty="0" sz="1500" spc="32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técnica</a:t>
            </a:r>
            <a:r>
              <a:rPr dirty="0" sz="1500" spc="32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possibilita</a:t>
            </a:r>
            <a:r>
              <a:rPr dirty="0" sz="1500" spc="32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32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estudo</a:t>
            </a:r>
            <a:r>
              <a:rPr dirty="0" sz="1500" spc="320">
                <a:latin typeface="Arial MT"/>
                <a:cs typeface="Arial MT"/>
              </a:rPr>
              <a:t>  </a:t>
            </a:r>
            <a:r>
              <a:rPr dirty="0" sz="1500" spc="-25">
                <a:latin typeface="Arial MT"/>
                <a:cs typeface="Arial MT"/>
              </a:rPr>
              <a:t>do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388454" y="15336474"/>
            <a:ext cx="4491990" cy="14325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85"/>
              </a:spcBef>
            </a:pPr>
            <a:r>
              <a:rPr dirty="0" sz="1500">
                <a:latin typeface="Arial MT"/>
                <a:cs typeface="Arial MT"/>
              </a:rPr>
              <a:t>genoma</a:t>
            </a:r>
            <a:r>
              <a:rPr dirty="0" sz="1500" spc="40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4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aves</a:t>
            </a:r>
            <a:r>
              <a:rPr dirty="0" sz="1500" spc="4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4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podem</a:t>
            </a:r>
            <a:r>
              <a:rPr dirty="0" sz="1500" spc="39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</a:t>
            </a:r>
            <a:r>
              <a:rPr dirty="0" sz="1500" spc="4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reservatório</a:t>
            </a:r>
            <a:r>
              <a:rPr dirty="0" sz="1500" spc="40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de </a:t>
            </a:r>
            <a:r>
              <a:rPr dirty="0" sz="1500">
                <a:latin typeface="Arial MT"/>
                <a:cs typeface="Arial MT"/>
              </a:rPr>
              <a:t>vírus</a:t>
            </a:r>
            <a:r>
              <a:rPr dirty="0" sz="1500" spc="28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(Vibin</a:t>
            </a:r>
            <a:r>
              <a:rPr dirty="0" sz="1500" spc="280">
                <a:latin typeface="Arial MT"/>
                <a:cs typeface="Arial MT"/>
              </a:rPr>
              <a:t> </a:t>
            </a:r>
            <a:r>
              <a:rPr dirty="0" sz="1500" i="1">
                <a:latin typeface="Arial"/>
                <a:cs typeface="Arial"/>
              </a:rPr>
              <a:t>et</a:t>
            </a:r>
            <a:r>
              <a:rPr dirty="0" sz="1500" spc="280" i="1">
                <a:latin typeface="Arial"/>
                <a:cs typeface="Arial"/>
              </a:rPr>
              <a:t> </a:t>
            </a:r>
            <a:r>
              <a:rPr dirty="0" sz="1500" i="1">
                <a:latin typeface="Arial"/>
                <a:cs typeface="Arial"/>
              </a:rPr>
              <a:t>al.,</a:t>
            </a:r>
            <a:r>
              <a:rPr dirty="0" sz="1500" spc="285" i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2020).</a:t>
            </a:r>
            <a:r>
              <a:rPr dirty="0" sz="1500" spc="29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Diante</a:t>
            </a:r>
            <a:r>
              <a:rPr dirty="0" sz="1500" spc="28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</a:t>
            </a:r>
            <a:r>
              <a:rPr dirty="0" sz="1500" spc="28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relevância</a:t>
            </a:r>
            <a:r>
              <a:rPr dirty="0" sz="1500" spc="28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de </a:t>
            </a:r>
            <a:r>
              <a:rPr dirty="0" sz="1500">
                <a:latin typeface="Arial MT"/>
                <a:cs typeface="Arial MT"/>
              </a:rPr>
              <a:t>identificar</a:t>
            </a:r>
            <a:r>
              <a:rPr dirty="0" sz="1500" spc="1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vírus</a:t>
            </a:r>
            <a:r>
              <a:rPr dirty="0" sz="1500" spc="1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em</a:t>
            </a:r>
            <a:r>
              <a:rPr dirty="0" sz="1500" spc="1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aves</a:t>
            </a:r>
            <a:r>
              <a:rPr dirty="0" sz="1500" spc="1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selvagens</a:t>
            </a:r>
            <a:r>
              <a:rPr dirty="0" sz="1500" spc="1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</a:t>
            </a:r>
            <a:r>
              <a:rPr dirty="0" sz="1500" spc="1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compreender </a:t>
            </a:r>
            <a:r>
              <a:rPr dirty="0" sz="1500">
                <a:latin typeface="Arial MT"/>
                <a:cs typeface="Arial MT"/>
              </a:rPr>
              <a:t>seu</a:t>
            </a:r>
            <a:r>
              <a:rPr dirty="0" sz="1500" spc="1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papel</a:t>
            </a:r>
            <a:r>
              <a:rPr dirty="0" sz="1500" spc="1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na</a:t>
            </a:r>
            <a:r>
              <a:rPr dirty="0" sz="1500" spc="1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propagação</a:t>
            </a:r>
            <a:r>
              <a:rPr dirty="0" sz="1500" spc="1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1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doenças,</a:t>
            </a:r>
            <a:r>
              <a:rPr dirty="0" sz="1500" spc="1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este</a:t>
            </a:r>
            <a:r>
              <a:rPr dirty="0" sz="1500" spc="1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estudo </a:t>
            </a:r>
            <a:r>
              <a:rPr dirty="0" sz="1500">
                <a:latin typeface="Arial MT"/>
                <a:cs typeface="Arial MT"/>
              </a:rPr>
              <a:t>tem</a:t>
            </a:r>
            <a:r>
              <a:rPr dirty="0" sz="1500" spc="1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como</a:t>
            </a:r>
            <a:r>
              <a:rPr dirty="0" sz="1500" spc="1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objetivo</a:t>
            </a:r>
            <a:r>
              <a:rPr dirty="0" sz="1500" spc="1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descrever</a:t>
            </a:r>
            <a:r>
              <a:rPr dirty="0" sz="1500" spc="1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1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vírus</a:t>
            </a:r>
            <a:r>
              <a:rPr dirty="0" sz="1500" spc="135">
                <a:latin typeface="Arial MT"/>
                <a:cs typeface="Arial MT"/>
              </a:rPr>
              <a:t> </a:t>
            </a:r>
            <a:r>
              <a:rPr dirty="0" sz="1500" spc="-10" i="1">
                <a:latin typeface="Arial"/>
                <a:cs typeface="Arial"/>
              </a:rPr>
              <a:t>Choristoneura </a:t>
            </a:r>
            <a:r>
              <a:rPr dirty="0" sz="1500" i="1">
                <a:latin typeface="Arial"/>
                <a:cs typeface="Arial"/>
              </a:rPr>
              <a:t>fumiferana</a:t>
            </a:r>
            <a:r>
              <a:rPr dirty="0" sz="1500" spc="440" i="1">
                <a:latin typeface="Arial"/>
                <a:cs typeface="Arial"/>
              </a:rPr>
              <a:t>    </a:t>
            </a:r>
            <a:r>
              <a:rPr dirty="0" sz="1500" i="1">
                <a:latin typeface="Arial"/>
                <a:cs typeface="Arial"/>
              </a:rPr>
              <a:t>granulovirus</a:t>
            </a:r>
            <a:r>
              <a:rPr dirty="0" sz="1500" spc="450" i="1">
                <a:latin typeface="Arial"/>
                <a:cs typeface="Arial"/>
              </a:rPr>
              <a:t>    </a:t>
            </a:r>
            <a:r>
              <a:rPr dirty="0" sz="1500">
                <a:latin typeface="Arial MT"/>
                <a:cs typeface="Arial MT"/>
              </a:rPr>
              <a:t>encontrado</a:t>
            </a:r>
            <a:r>
              <a:rPr dirty="0" sz="1500" spc="440">
                <a:latin typeface="Arial MT"/>
                <a:cs typeface="Arial MT"/>
              </a:rPr>
              <a:t>    </a:t>
            </a:r>
            <a:r>
              <a:rPr dirty="0" sz="1500" spc="-25">
                <a:latin typeface="Arial MT"/>
                <a:cs typeface="Arial MT"/>
              </a:rPr>
              <a:t>no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388454" y="16744342"/>
            <a:ext cx="4490085" cy="4940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865630" algn="l"/>
                <a:tab pos="2256155" algn="l"/>
                <a:tab pos="2840990" algn="l"/>
                <a:tab pos="3532504" algn="l"/>
              </a:tabLst>
            </a:pPr>
            <a:r>
              <a:rPr dirty="0" sz="1500" spc="-10">
                <a:latin typeface="Arial MT"/>
                <a:cs typeface="Arial MT"/>
              </a:rPr>
              <a:t>neurotranscriptoma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25">
                <a:latin typeface="Arial MT"/>
                <a:cs typeface="Arial MT"/>
              </a:rPr>
              <a:t>de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20">
                <a:latin typeface="Arial MT"/>
                <a:cs typeface="Arial MT"/>
              </a:rPr>
              <a:t>aves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10" i="1">
                <a:latin typeface="Arial"/>
                <a:cs typeface="Arial"/>
              </a:rPr>
              <a:t>Actitis</a:t>
            </a:r>
            <a:r>
              <a:rPr dirty="0" sz="1500" i="1">
                <a:latin typeface="Arial"/>
                <a:cs typeface="Arial"/>
              </a:rPr>
              <a:t>	</a:t>
            </a:r>
            <a:r>
              <a:rPr dirty="0" sz="1500" spc="-10" i="1">
                <a:latin typeface="Arial"/>
                <a:cs typeface="Arial"/>
              </a:rPr>
              <a:t>macularius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500">
                <a:latin typeface="Arial MT"/>
                <a:cs typeface="Arial MT"/>
              </a:rPr>
              <a:t>durante</a:t>
            </a:r>
            <a:r>
              <a:rPr dirty="0" sz="1500" spc="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invernada</a:t>
            </a:r>
            <a:r>
              <a:rPr dirty="0" sz="1500" spc="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Amazônia</a:t>
            </a:r>
            <a:r>
              <a:rPr dirty="0" sz="1500" spc="6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Costeira.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362885" y="10438576"/>
            <a:ext cx="12857480" cy="9072245"/>
            <a:chOff x="362885" y="10438576"/>
            <a:chExt cx="12857480" cy="9072245"/>
          </a:xfrm>
        </p:grpSpPr>
        <p:pic>
          <p:nvPicPr>
            <p:cNvPr id="56" name="object 5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2885" y="10438576"/>
              <a:ext cx="4568576" cy="1853435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634798" y="18101728"/>
              <a:ext cx="1410171" cy="1408989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325104" y="15593443"/>
              <a:ext cx="1894806" cy="1894806"/>
            </a:xfrm>
            <a:prstGeom prst="rect">
              <a:avLst/>
            </a:prstGeom>
          </p:spPr>
        </p:pic>
      </p:grpSp>
      <p:sp>
        <p:nvSpPr>
          <p:cNvPr id="59" name="object 59" descr=""/>
          <p:cNvSpPr txBox="1"/>
          <p:nvPr/>
        </p:nvSpPr>
        <p:spPr>
          <a:xfrm>
            <a:off x="5238503" y="14230384"/>
            <a:ext cx="4463415" cy="96456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algn="just" marL="12700" marR="5080">
              <a:lnSpc>
                <a:spcPct val="98400"/>
              </a:lnSpc>
              <a:spcBef>
                <a:spcPts val="165"/>
              </a:spcBef>
            </a:pPr>
            <a:r>
              <a:rPr dirty="0" sz="1500">
                <a:latin typeface="Tahoma"/>
                <a:cs typeface="Tahoma"/>
              </a:rPr>
              <a:t>O</a:t>
            </a:r>
            <a:r>
              <a:rPr dirty="0" sz="1500" spc="365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sequenciamento</a:t>
            </a:r>
            <a:r>
              <a:rPr dirty="0" sz="1500" spc="365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do</a:t>
            </a:r>
            <a:r>
              <a:rPr dirty="0" sz="1500" spc="365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metaviroma</a:t>
            </a:r>
            <a:r>
              <a:rPr dirty="0" sz="1500" spc="365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identificou</a:t>
            </a:r>
            <a:r>
              <a:rPr dirty="0" sz="1500" spc="370">
                <a:latin typeface="Tahoma"/>
                <a:cs typeface="Tahoma"/>
              </a:rPr>
              <a:t> </a:t>
            </a:r>
            <a:r>
              <a:rPr dirty="0" sz="1500" spc="-25">
                <a:latin typeface="Tahoma"/>
                <a:cs typeface="Tahoma"/>
              </a:rPr>
              <a:t>626 </a:t>
            </a:r>
            <a:r>
              <a:rPr dirty="0" sz="1500">
                <a:latin typeface="Tahoma"/>
                <a:cs typeface="Tahoma"/>
              </a:rPr>
              <a:t>vírus</a:t>
            </a:r>
            <a:r>
              <a:rPr dirty="0" sz="1500" spc="70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no</a:t>
            </a:r>
            <a:r>
              <a:rPr dirty="0" sz="1500" spc="80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transcriptoma</a:t>
            </a:r>
            <a:r>
              <a:rPr dirty="0" sz="1500" spc="80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de</a:t>
            </a:r>
            <a:r>
              <a:rPr dirty="0" sz="1500" spc="7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Actitis</a:t>
            </a:r>
            <a:r>
              <a:rPr dirty="0" sz="1600" spc="50">
                <a:latin typeface="Tahoma"/>
                <a:cs typeface="Tahoma"/>
              </a:rPr>
              <a:t> </a:t>
            </a:r>
            <a:r>
              <a:rPr dirty="0" sz="1600" spc="-20">
                <a:latin typeface="Tahoma"/>
                <a:cs typeface="Tahoma"/>
              </a:rPr>
              <a:t>macularius</a:t>
            </a:r>
            <a:r>
              <a:rPr dirty="0" sz="1500" spc="-20">
                <a:latin typeface="Tahoma"/>
                <a:cs typeface="Tahoma"/>
              </a:rPr>
              <a:t>,</a:t>
            </a:r>
            <a:r>
              <a:rPr dirty="0" sz="1500" spc="75">
                <a:latin typeface="Tahoma"/>
                <a:cs typeface="Tahoma"/>
              </a:rPr>
              <a:t> </a:t>
            </a:r>
            <a:r>
              <a:rPr dirty="0" sz="1500" spc="-10">
                <a:latin typeface="Tahoma"/>
                <a:cs typeface="Tahoma"/>
              </a:rPr>
              <a:t>sendo </a:t>
            </a:r>
            <a:r>
              <a:rPr dirty="0" sz="1500">
                <a:latin typeface="Tahoma"/>
                <a:cs typeface="Tahoma"/>
              </a:rPr>
              <a:t>o</a:t>
            </a:r>
            <a:r>
              <a:rPr dirty="0" sz="1500" spc="43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Choristoneura</a:t>
            </a:r>
            <a:r>
              <a:rPr dirty="0" sz="1600" spc="40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fumiferana</a:t>
            </a:r>
            <a:r>
              <a:rPr dirty="0" sz="1600" spc="40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granulovirus</a:t>
            </a:r>
            <a:r>
              <a:rPr dirty="0" sz="1600" spc="400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o</a:t>
            </a:r>
            <a:r>
              <a:rPr dirty="0" sz="1500" spc="434">
                <a:latin typeface="Tahoma"/>
                <a:cs typeface="Tahoma"/>
              </a:rPr>
              <a:t> </a:t>
            </a:r>
            <a:r>
              <a:rPr dirty="0" sz="1500" spc="-25">
                <a:latin typeface="Tahoma"/>
                <a:cs typeface="Tahoma"/>
              </a:rPr>
              <a:t>que </a:t>
            </a:r>
            <a:r>
              <a:rPr dirty="0" sz="1500">
                <a:latin typeface="Tahoma"/>
                <a:cs typeface="Tahoma"/>
              </a:rPr>
              <a:t>apresentou</a:t>
            </a:r>
            <a:r>
              <a:rPr dirty="0" sz="1500" spc="90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o</a:t>
            </a:r>
            <a:r>
              <a:rPr dirty="0" sz="1500" spc="80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maior</a:t>
            </a:r>
            <a:r>
              <a:rPr dirty="0" sz="1500" spc="65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número</a:t>
            </a:r>
            <a:r>
              <a:rPr dirty="0" sz="1500" spc="95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de</a:t>
            </a:r>
            <a:r>
              <a:rPr dirty="0" sz="1500" spc="80">
                <a:latin typeface="Tahoma"/>
                <a:cs typeface="Tahoma"/>
              </a:rPr>
              <a:t> </a:t>
            </a:r>
            <a:r>
              <a:rPr dirty="0" sz="1500" spc="-10">
                <a:latin typeface="Tahoma"/>
                <a:cs typeface="Tahoma"/>
              </a:rPr>
              <a:t>reads.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10057376" y="5384071"/>
            <a:ext cx="4464685" cy="96329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6985">
              <a:lnSpc>
                <a:spcPct val="102600"/>
              </a:lnSpc>
              <a:spcBef>
                <a:spcPts val="85"/>
              </a:spcBef>
            </a:pPr>
            <a:r>
              <a:rPr dirty="0" sz="1500">
                <a:latin typeface="Arial MT"/>
                <a:cs typeface="Arial MT"/>
              </a:rPr>
              <a:t>Família</a:t>
            </a:r>
            <a:r>
              <a:rPr dirty="0" sz="1500" spc="4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Baculoviridae:</a:t>
            </a:r>
            <a:r>
              <a:rPr dirty="0" sz="1500" spc="459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mais</a:t>
            </a:r>
            <a:r>
              <a:rPr dirty="0" sz="1500" spc="4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459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600</a:t>
            </a:r>
            <a:r>
              <a:rPr dirty="0" sz="1500" spc="459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espécies</a:t>
            </a:r>
            <a:r>
              <a:rPr dirty="0" sz="1500" spc="46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de </a:t>
            </a:r>
            <a:r>
              <a:rPr dirty="0" sz="1500">
                <a:latin typeface="Arial MT"/>
                <a:cs typeface="Arial MT"/>
              </a:rPr>
              <a:t>vírus</a:t>
            </a:r>
            <a:r>
              <a:rPr dirty="0" sz="1500" spc="24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23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infectam</a:t>
            </a:r>
            <a:r>
              <a:rPr dirty="0" sz="1500" spc="23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artrópodes,</a:t>
            </a:r>
            <a:r>
              <a:rPr dirty="0" sz="1500" spc="23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235">
                <a:latin typeface="Arial MT"/>
                <a:cs typeface="Arial MT"/>
              </a:rPr>
              <a:t>  </a:t>
            </a:r>
            <a:r>
              <a:rPr dirty="0" sz="1500" spc="-10">
                <a:latin typeface="Arial MT"/>
                <a:cs typeface="Arial MT"/>
              </a:rPr>
              <a:t>genomas </a:t>
            </a:r>
            <a:r>
              <a:rPr dirty="0" sz="1500">
                <a:latin typeface="Arial MT"/>
                <a:cs typeface="Arial MT"/>
              </a:rPr>
              <a:t>circulares</a:t>
            </a:r>
            <a:r>
              <a:rPr dirty="0" sz="1500" spc="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DNA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fita</a:t>
            </a:r>
            <a:r>
              <a:rPr dirty="0" sz="1500" spc="7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dupla.</a:t>
            </a:r>
            <a:endParaRPr sz="15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45"/>
              </a:spcBef>
            </a:pPr>
            <a:r>
              <a:rPr dirty="0" sz="1500">
                <a:latin typeface="Arial MT"/>
                <a:cs typeface="Arial MT"/>
              </a:rPr>
              <a:t>Divisão</a:t>
            </a:r>
            <a:r>
              <a:rPr dirty="0" sz="1500" spc="27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em</a:t>
            </a:r>
            <a:r>
              <a:rPr dirty="0" sz="1500" spc="26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quatro</a:t>
            </a:r>
            <a:r>
              <a:rPr dirty="0" sz="1500" spc="27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gêneros:</a:t>
            </a:r>
            <a:r>
              <a:rPr dirty="0" sz="1500" spc="265">
                <a:latin typeface="Arial MT"/>
                <a:cs typeface="Arial MT"/>
              </a:rPr>
              <a:t>  </a:t>
            </a:r>
            <a:r>
              <a:rPr dirty="0" sz="1500" spc="-10">
                <a:latin typeface="Arial MT"/>
                <a:cs typeface="Arial MT"/>
              </a:rPr>
              <a:t>Alphabaculovirus,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12075410" y="6321428"/>
            <a:ext cx="2445385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323465" algn="l"/>
              </a:tabLst>
            </a:pPr>
            <a:r>
              <a:rPr dirty="0" sz="1500" spc="-10">
                <a:latin typeface="Arial MT"/>
                <a:cs typeface="Arial MT"/>
              </a:rPr>
              <a:t>Gammabaculovirus,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50">
                <a:latin typeface="Arial MT"/>
                <a:cs typeface="Arial MT"/>
              </a:rPr>
              <a:t>e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12775176" y="6790697"/>
            <a:ext cx="1746250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16025" algn="l"/>
                <a:tab pos="1461770" algn="l"/>
              </a:tabLst>
            </a:pPr>
            <a:r>
              <a:rPr dirty="0" sz="1500" spc="-10" i="1">
                <a:latin typeface="Arial"/>
                <a:cs typeface="Arial"/>
              </a:rPr>
              <a:t>granulovirus</a:t>
            </a:r>
            <a:r>
              <a:rPr dirty="0" sz="1500" i="1">
                <a:latin typeface="Arial"/>
                <a:cs typeface="Arial"/>
              </a:rPr>
              <a:t>	</a:t>
            </a:r>
            <a:r>
              <a:rPr dirty="0" sz="1500" spc="-50">
                <a:latin typeface="Arial MT"/>
                <a:cs typeface="Arial MT"/>
              </a:rPr>
              <a:t>é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25">
                <a:latin typeface="Arial MT"/>
                <a:cs typeface="Arial MT"/>
              </a:rPr>
              <a:t>um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12881559" y="7025922"/>
            <a:ext cx="1640205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06730" algn="l"/>
              </a:tabLst>
            </a:pPr>
            <a:r>
              <a:rPr dirty="0" sz="1500" spc="-25">
                <a:latin typeface="Arial MT"/>
                <a:cs typeface="Arial MT"/>
              </a:rPr>
              <a:t>de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lepidópteros.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11713529" y="6790697"/>
            <a:ext cx="984885" cy="7289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r" marL="22860" marR="5080" indent="-10795">
              <a:lnSpc>
                <a:spcPct val="102600"/>
              </a:lnSpc>
              <a:spcBef>
                <a:spcPts val="85"/>
              </a:spcBef>
            </a:pPr>
            <a:r>
              <a:rPr dirty="0" sz="1500" spc="-10" i="1">
                <a:latin typeface="Arial"/>
                <a:cs typeface="Arial"/>
              </a:rPr>
              <a:t>fumiferana </a:t>
            </a:r>
            <a:r>
              <a:rPr dirty="0" sz="1500" spc="-10">
                <a:latin typeface="Arial MT"/>
                <a:cs typeface="Arial MT"/>
              </a:rPr>
              <a:t>específico inimigos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10057376" y="6321428"/>
            <a:ext cx="1542415" cy="14338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85"/>
              </a:spcBef>
              <a:tabLst>
                <a:tab pos="302260" algn="l"/>
                <a:tab pos="1391920" algn="l"/>
              </a:tabLst>
            </a:pPr>
            <a:r>
              <a:rPr dirty="0" sz="1500" spc="-10">
                <a:latin typeface="Arial MT"/>
                <a:cs typeface="Arial MT"/>
              </a:rPr>
              <a:t>Betabaculovirus, Deltabaculovirus. </a:t>
            </a:r>
            <a:r>
              <a:rPr dirty="0" sz="1500" spc="-50">
                <a:latin typeface="Arial MT"/>
                <a:cs typeface="Arial MT"/>
              </a:rPr>
              <a:t>O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10" i="1">
                <a:latin typeface="Arial"/>
                <a:cs typeface="Arial"/>
              </a:rPr>
              <a:t>Choristoneura </a:t>
            </a:r>
            <a:r>
              <a:rPr dirty="0" sz="1500" spc="-10">
                <a:latin typeface="Arial MT"/>
                <a:cs typeface="Arial MT"/>
              </a:rPr>
              <a:t>Betabaculovirus Betabaculovirus: himenópteros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50">
                <a:latin typeface="Arial MT"/>
                <a:cs typeface="Arial MT"/>
              </a:rPr>
              <a:t>e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11741956" y="7495309"/>
            <a:ext cx="1091565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 spc="-10">
                <a:latin typeface="Arial MT"/>
                <a:cs typeface="Arial MT"/>
              </a:rPr>
              <a:t>lepidópteros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13005674" y="7259906"/>
            <a:ext cx="1515110" cy="49530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121285">
              <a:lnSpc>
                <a:spcPct val="103000"/>
              </a:lnSpc>
              <a:spcBef>
                <a:spcPts val="80"/>
              </a:spcBef>
              <a:tabLst>
                <a:tab pos="1024255" algn="l"/>
                <a:tab pos="1284605" algn="l"/>
              </a:tabLst>
            </a:pPr>
            <a:r>
              <a:rPr dirty="0" sz="1500" spc="-10">
                <a:latin typeface="Arial MT"/>
                <a:cs typeface="Arial MT"/>
              </a:rPr>
              <a:t>naturais</a:t>
            </a:r>
            <a:r>
              <a:rPr dirty="0" sz="1500">
                <a:latin typeface="Arial MT"/>
                <a:cs typeface="Arial MT"/>
              </a:rPr>
              <a:t>		</a:t>
            </a:r>
            <a:r>
              <a:rPr dirty="0" sz="1500" spc="-25">
                <a:latin typeface="Arial MT"/>
                <a:cs typeface="Arial MT"/>
              </a:rPr>
              <a:t>de </a:t>
            </a:r>
            <a:r>
              <a:rPr dirty="0" sz="1500" spc="-10">
                <a:latin typeface="Arial MT"/>
                <a:cs typeface="Arial MT"/>
              </a:rPr>
              <a:t>utilizados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20">
                <a:latin typeface="Arial MT"/>
                <a:cs typeface="Arial MT"/>
              </a:rPr>
              <a:t>como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10057376" y="7729353"/>
            <a:ext cx="2814955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44550" algn="l"/>
                <a:tab pos="1198245" algn="l"/>
                <a:tab pos="2030095" algn="l"/>
              </a:tabLst>
            </a:pPr>
            <a:r>
              <a:rPr dirty="0" sz="1500" spc="-10">
                <a:latin typeface="Arial MT"/>
                <a:cs typeface="Arial MT"/>
              </a:rPr>
              <a:t>agentes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25">
                <a:latin typeface="Arial MT"/>
                <a:cs typeface="Arial MT"/>
              </a:rPr>
              <a:t>de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controle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biológico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12983215" y="7729353"/>
            <a:ext cx="1537335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65760" algn="l"/>
                <a:tab pos="1415415" algn="l"/>
              </a:tabLst>
            </a:pPr>
            <a:r>
              <a:rPr dirty="0" sz="1500" spc="-25">
                <a:latin typeface="Arial MT"/>
                <a:cs typeface="Arial MT"/>
              </a:rPr>
              <a:t>na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agricultura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50">
                <a:latin typeface="Arial MT"/>
                <a:cs typeface="Arial MT"/>
              </a:rPr>
              <a:t>e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10057376" y="7963396"/>
            <a:ext cx="3763645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>
                <a:latin typeface="Arial MT"/>
                <a:cs typeface="Arial MT"/>
              </a:rPr>
              <a:t>silvicultura</a:t>
            </a:r>
            <a:r>
              <a:rPr dirty="0" sz="1500" spc="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(Kemp;</a:t>
            </a:r>
            <a:r>
              <a:rPr dirty="0" sz="1500" spc="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Woodward;</a:t>
            </a:r>
            <a:r>
              <a:rPr dirty="0" sz="1500" spc="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Cory,</a:t>
            </a:r>
            <a:r>
              <a:rPr dirty="0" sz="1500" spc="8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2011).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10057376" y="8198622"/>
            <a:ext cx="4463415" cy="21355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85"/>
              </a:spcBef>
            </a:pPr>
            <a:r>
              <a:rPr dirty="0" sz="1500">
                <a:latin typeface="Arial MT"/>
                <a:cs typeface="Arial MT"/>
              </a:rPr>
              <a:t>Hospedeiro</a:t>
            </a:r>
            <a:r>
              <a:rPr dirty="0" sz="1500" spc="200">
                <a:latin typeface="Arial MT"/>
                <a:cs typeface="Arial MT"/>
              </a:rPr>
              <a:t>   </a:t>
            </a:r>
            <a:r>
              <a:rPr dirty="0" sz="1500">
                <a:latin typeface="Arial MT"/>
                <a:cs typeface="Arial MT"/>
              </a:rPr>
              <a:t>do</a:t>
            </a:r>
            <a:r>
              <a:rPr dirty="0" sz="1500" spc="204">
                <a:latin typeface="Arial MT"/>
                <a:cs typeface="Arial MT"/>
              </a:rPr>
              <a:t>   </a:t>
            </a:r>
            <a:r>
              <a:rPr dirty="0" sz="1500">
                <a:latin typeface="Arial MT"/>
                <a:cs typeface="Arial MT"/>
              </a:rPr>
              <a:t>vírus:</a:t>
            </a:r>
            <a:r>
              <a:rPr dirty="0" sz="1500" spc="200">
                <a:latin typeface="Arial MT"/>
                <a:cs typeface="Arial MT"/>
              </a:rPr>
              <a:t>   </a:t>
            </a:r>
            <a:r>
              <a:rPr dirty="0" sz="1500">
                <a:latin typeface="Arial MT"/>
                <a:cs typeface="Arial MT"/>
              </a:rPr>
              <a:t>lagarta</a:t>
            </a:r>
            <a:r>
              <a:rPr dirty="0" sz="1500" spc="204">
                <a:latin typeface="Arial MT"/>
                <a:cs typeface="Arial MT"/>
              </a:rPr>
              <a:t>   </a:t>
            </a:r>
            <a:r>
              <a:rPr dirty="0" sz="1500" spc="-10" i="1">
                <a:latin typeface="Arial"/>
                <a:cs typeface="Arial"/>
              </a:rPr>
              <a:t>Choristoneura </a:t>
            </a:r>
            <a:r>
              <a:rPr dirty="0" sz="1500" i="1">
                <a:latin typeface="Arial"/>
                <a:cs typeface="Arial"/>
              </a:rPr>
              <a:t>fumiferana</a:t>
            </a:r>
            <a:r>
              <a:rPr dirty="0" sz="1500">
                <a:latin typeface="Arial MT"/>
                <a:cs typeface="Arial MT"/>
              </a:rPr>
              <a:t>,</a:t>
            </a:r>
            <a:r>
              <a:rPr dirty="0" sz="1500" spc="2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uma</a:t>
            </a:r>
            <a:r>
              <a:rPr dirty="0" sz="1500" spc="2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das</a:t>
            </a:r>
            <a:r>
              <a:rPr dirty="0" sz="1500" spc="2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espécies</a:t>
            </a:r>
            <a:r>
              <a:rPr dirty="0" sz="1500" spc="2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mais</a:t>
            </a:r>
            <a:r>
              <a:rPr dirty="0" sz="1500" spc="2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destrutivas</a:t>
            </a:r>
            <a:r>
              <a:rPr dirty="0" sz="1500" spc="22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na </a:t>
            </a:r>
            <a:r>
              <a:rPr dirty="0" sz="1500">
                <a:latin typeface="Arial MT"/>
                <a:cs typeface="Arial MT"/>
              </a:rPr>
              <a:t>América</a:t>
            </a:r>
            <a:r>
              <a:rPr dirty="0" sz="1500" spc="39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do</a:t>
            </a:r>
            <a:r>
              <a:rPr dirty="0" sz="1500" spc="39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Norte,</a:t>
            </a:r>
            <a:r>
              <a:rPr dirty="0" sz="1500" spc="40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causando</a:t>
            </a:r>
            <a:r>
              <a:rPr dirty="0" sz="1500" spc="4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danos</a:t>
            </a:r>
            <a:r>
              <a:rPr dirty="0" sz="1500" spc="39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significativos </a:t>
            </a:r>
            <a:r>
              <a:rPr dirty="0" sz="1500">
                <a:latin typeface="Arial MT"/>
                <a:cs typeface="Arial MT"/>
              </a:rPr>
              <a:t>em</a:t>
            </a:r>
            <a:r>
              <a:rPr dirty="0" sz="1500" spc="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árvores</a:t>
            </a:r>
            <a:r>
              <a:rPr dirty="0" sz="1500" spc="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coníferas</a:t>
            </a:r>
            <a:r>
              <a:rPr dirty="0" sz="1500" spc="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(Bah</a:t>
            </a:r>
            <a:r>
              <a:rPr dirty="0" sz="1500" spc="75">
                <a:latin typeface="Arial MT"/>
                <a:cs typeface="Arial MT"/>
              </a:rPr>
              <a:t> </a:t>
            </a:r>
            <a:r>
              <a:rPr dirty="0" sz="1500" i="1">
                <a:latin typeface="Arial"/>
                <a:cs typeface="Arial"/>
              </a:rPr>
              <a:t>et</a:t>
            </a:r>
            <a:r>
              <a:rPr dirty="0" sz="1500" spc="65" i="1">
                <a:latin typeface="Arial"/>
                <a:cs typeface="Arial"/>
              </a:rPr>
              <a:t> </a:t>
            </a:r>
            <a:r>
              <a:rPr dirty="0" sz="1500" i="1">
                <a:latin typeface="Arial"/>
                <a:cs typeface="Arial"/>
              </a:rPr>
              <a:t>al.,</a:t>
            </a:r>
            <a:r>
              <a:rPr dirty="0" sz="1500" spc="75" i="1">
                <a:latin typeface="Arial"/>
                <a:cs typeface="Arial"/>
              </a:rPr>
              <a:t> </a:t>
            </a:r>
            <a:r>
              <a:rPr dirty="0" sz="1500" spc="-10">
                <a:latin typeface="Arial MT"/>
                <a:cs typeface="Arial MT"/>
              </a:rPr>
              <a:t>1997).</a:t>
            </a:r>
            <a:endParaRPr sz="1500">
              <a:latin typeface="Arial MT"/>
              <a:cs typeface="Arial MT"/>
            </a:endParaRPr>
          </a:p>
          <a:p>
            <a:pPr algn="just" marL="12700" marR="5080">
              <a:lnSpc>
                <a:spcPct val="102400"/>
              </a:lnSpc>
              <a:spcBef>
                <a:spcPts val="10"/>
              </a:spcBef>
            </a:pP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17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vírus</a:t>
            </a:r>
            <a:r>
              <a:rPr dirty="0" sz="1500" spc="18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é</a:t>
            </a:r>
            <a:r>
              <a:rPr dirty="0" sz="1500" spc="18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utilizado</a:t>
            </a:r>
            <a:r>
              <a:rPr dirty="0" sz="1500" spc="19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em</a:t>
            </a:r>
            <a:r>
              <a:rPr dirty="0" sz="1500" spc="17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programas</a:t>
            </a:r>
            <a:r>
              <a:rPr dirty="0" sz="1500" spc="18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185">
                <a:latin typeface="Arial MT"/>
                <a:cs typeface="Arial MT"/>
              </a:rPr>
              <a:t>  </a:t>
            </a:r>
            <a:r>
              <a:rPr dirty="0" sz="1500" spc="-10">
                <a:latin typeface="Arial MT"/>
                <a:cs typeface="Arial MT"/>
              </a:rPr>
              <a:t>gestão </a:t>
            </a:r>
            <a:r>
              <a:rPr dirty="0" sz="1500">
                <a:latin typeface="Arial MT"/>
                <a:cs typeface="Arial MT"/>
              </a:rPr>
              <a:t>integrada</a:t>
            </a:r>
            <a:r>
              <a:rPr dirty="0" sz="1500" spc="2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2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pragas</a:t>
            </a:r>
            <a:r>
              <a:rPr dirty="0" sz="1500" spc="2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para</a:t>
            </a:r>
            <a:r>
              <a:rPr dirty="0" sz="1500" spc="2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controlar</a:t>
            </a:r>
            <a:r>
              <a:rPr dirty="0" sz="1500" spc="2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lagartas</a:t>
            </a:r>
            <a:r>
              <a:rPr dirty="0" sz="1500" spc="254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250">
                <a:latin typeface="Arial MT"/>
                <a:cs typeface="Arial MT"/>
              </a:rPr>
              <a:t> </a:t>
            </a:r>
            <a:r>
              <a:rPr dirty="0" sz="1500" spc="-25" i="1">
                <a:latin typeface="Arial"/>
                <a:cs typeface="Arial"/>
              </a:rPr>
              <a:t>C. </a:t>
            </a:r>
            <a:r>
              <a:rPr dirty="0" sz="1500" i="1">
                <a:latin typeface="Arial"/>
                <a:cs typeface="Arial"/>
              </a:rPr>
              <a:t>fumiferana</a:t>
            </a:r>
            <a:r>
              <a:rPr dirty="0" sz="1500" spc="105" i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(Forté;</a:t>
            </a:r>
            <a:r>
              <a:rPr dirty="0" sz="1500" spc="8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Guertin;</a:t>
            </a:r>
            <a:r>
              <a:rPr dirty="0" sz="1500" spc="10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Cabana,</a:t>
            </a:r>
            <a:r>
              <a:rPr dirty="0" sz="1500" spc="10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2012).</a:t>
            </a:r>
            <a:endParaRPr sz="1500">
              <a:latin typeface="Arial MT"/>
              <a:cs typeface="Arial MT"/>
            </a:endParaRPr>
          </a:p>
          <a:p>
            <a:pPr algn="just" marL="12700" marR="5080">
              <a:lnSpc>
                <a:spcPct val="102400"/>
              </a:lnSpc>
              <a:spcBef>
                <a:spcPts val="10"/>
              </a:spcBef>
            </a:pP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19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vírus</a:t>
            </a:r>
            <a:r>
              <a:rPr dirty="0" sz="1500" spc="2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foi</a:t>
            </a:r>
            <a:r>
              <a:rPr dirty="0" sz="1500" spc="204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detectado</a:t>
            </a:r>
            <a:r>
              <a:rPr dirty="0" sz="1500" spc="204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em</a:t>
            </a:r>
            <a:r>
              <a:rPr dirty="0" sz="1500" spc="204">
                <a:latin typeface="Arial MT"/>
                <a:cs typeface="Arial MT"/>
              </a:rPr>
              <a:t> </a:t>
            </a:r>
            <a:r>
              <a:rPr dirty="0" sz="1500" i="1">
                <a:latin typeface="Arial"/>
                <a:cs typeface="Arial"/>
              </a:rPr>
              <a:t>Calidris</a:t>
            </a:r>
            <a:r>
              <a:rPr dirty="0" sz="1500" spc="210" i="1">
                <a:latin typeface="Arial"/>
                <a:cs typeface="Arial"/>
              </a:rPr>
              <a:t> </a:t>
            </a:r>
            <a:r>
              <a:rPr dirty="0" sz="1500" i="1">
                <a:latin typeface="Arial"/>
                <a:cs typeface="Arial"/>
              </a:rPr>
              <a:t>pusilla</a:t>
            </a:r>
            <a:r>
              <a:rPr dirty="0" sz="1500">
                <a:latin typeface="Arial MT"/>
                <a:cs typeface="Arial MT"/>
              </a:rPr>
              <a:t>,</a:t>
            </a:r>
            <a:r>
              <a:rPr dirty="0" sz="1500" spc="20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em</a:t>
            </a:r>
            <a:r>
              <a:rPr dirty="0" sz="1500" spc="204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aves </a:t>
            </a:r>
            <a:r>
              <a:rPr dirty="0" sz="1500">
                <a:latin typeface="Arial MT"/>
                <a:cs typeface="Arial MT"/>
              </a:rPr>
              <a:t>migratórias</a:t>
            </a:r>
            <a:r>
              <a:rPr dirty="0" sz="1500" spc="10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invernantes</a:t>
            </a:r>
            <a:r>
              <a:rPr dirty="0" sz="1500" spc="11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na</a:t>
            </a:r>
            <a:r>
              <a:rPr dirty="0" sz="1500" spc="10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China,</a:t>
            </a:r>
            <a:r>
              <a:rPr dirty="0" sz="1500" spc="10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e</a:t>
            </a:r>
            <a:r>
              <a:rPr dirty="0" sz="1500" spc="114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em</a:t>
            </a:r>
            <a:r>
              <a:rPr dirty="0" sz="1500" spc="100">
                <a:latin typeface="Arial MT"/>
                <a:cs typeface="Arial MT"/>
              </a:rPr>
              <a:t>  </a:t>
            </a:r>
            <a:r>
              <a:rPr dirty="0" sz="1500" spc="-10">
                <a:latin typeface="Arial MT"/>
                <a:cs typeface="Arial MT"/>
              </a:rPr>
              <a:t>outros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10057376" y="10309859"/>
            <a:ext cx="4463415" cy="26047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85"/>
              </a:spcBef>
            </a:pPr>
            <a:r>
              <a:rPr dirty="0" sz="1500">
                <a:latin typeface="Arial MT"/>
                <a:cs typeface="Arial MT"/>
              </a:rPr>
              <a:t>organismos</a:t>
            </a:r>
            <a:r>
              <a:rPr dirty="0" sz="1500" spc="320">
                <a:latin typeface="Arial MT"/>
                <a:cs typeface="Arial MT"/>
              </a:rPr>
              <a:t>   </a:t>
            </a:r>
            <a:r>
              <a:rPr dirty="0" sz="1500">
                <a:latin typeface="Arial MT"/>
                <a:cs typeface="Arial MT"/>
              </a:rPr>
              <a:t>como</a:t>
            </a:r>
            <a:r>
              <a:rPr dirty="0" sz="1500" spc="330">
                <a:latin typeface="Arial MT"/>
                <a:cs typeface="Arial MT"/>
              </a:rPr>
              <a:t>   </a:t>
            </a:r>
            <a:r>
              <a:rPr dirty="0" sz="1500">
                <a:latin typeface="Arial MT"/>
                <a:cs typeface="Arial MT"/>
              </a:rPr>
              <a:t>anfioxos,</a:t>
            </a:r>
            <a:r>
              <a:rPr dirty="0" sz="1500" spc="320">
                <a:latin typeface="Arial MT"/>
                <a:cs typeface="Arial MT"/>
              </a:rPr>
              <a:t>   </a:t>
            </a:r>
            <a:r>
              <a:rPr dirty="0" sz="1500">
                <a:latin typeface="Arial MT"/>
                <a:cs typeface="Arial MT"/>
              </a:rPr>
              <a:t>carrapatos,</a:t>
            </a:r>
            <a:r>
              <a:rPr dirty="0" sz="1500" spc="325">
                <a:latin typeface="Arial MT"/>
                <a:cs typeface="Arial MT"/>
              </a:rPr>
              <a:t>   </a:t>
            </a:r>
            <a:r>
              <a:rPr dirty="0" sz="1500" spc="-50">
                <a:latin typeface="Arial MT"/>
                <a:cs typeface="Arial MT"/>
              </a:rPr>
              <a:t>e </a:t>
            </a:r>
            <a:r>
              <a:rPr dirty="0" sz="1500">
                <a:latin typeface="Arial MT"/>
                <a:cs typeface="Arial MT"/>
              </a:rPr>
              <a:t>mosquitos,</a:t>
            </a:r>
            <a:r>
              <a:rPr dirty="0" sz="1500" spc="30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mas</a:t>
            </a:r>
            <a:r>
              <a:rPr dirty="0" sz="1500" spc="29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não</a:t>
            </a:r>
            <a:r>
              <a:rPr dirty="0" sz="1500" spc="28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há</a:t>
            </a:r>
            <a:r>
              <a:rPr dirty="0" sz="1500" spc="30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registro</a:t>
            </a:r>
            <a:r>
              <a:rPr dirty="0" sz="1500" spc="29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28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sua</a:t>
            </a:r>
            <a:r>
              <a:rPr dirty="0" sz="1500" spc="28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presença </a:t>
            </a:r>
            <a:r>
              <a:rPr dirty="0" sz="1500">
                <a:latin typeface="Arial MT"/>
                <a:cs typeface="Arial MT"/>
              </a:rPr>
              <a:t>na</a:t>
            </a:r>
            <a:r>
              <a:rPr dirty="0" sz="1500" spc="229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Amazônia</a:t>
            </a:r>
            <a:r>
              <a:rPr dirty="0" sz="1500" spc="2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(Du</a:t>
            </a:r>
            <a:r>
              <a:rPr dirty="0" sz="1500" spc="240">
                <a:latin typeface="Arial MT"/>
                <a:cs typeface="Arial MT"/>
              </a:rPr>
              <a:t> </a:t>
            </a:r>
            <a:r>
              <a:rPr dirty="0" sz="1500" i="1">
                <a:latin typeface="Arial"/>
                <a:cs typeface="Arial"/>
              </a:rPr>
              <a:t>et</a:t>
            </a:r>
            <a:r>
              <a:rPr dirty="0" sz="1500" spc="229" i="1">
                <a:latin typeface="Arial"/>
                <a:cs typeface="Arial"/>
              </a:rPr>
              <a:t> </a:t>
            </a:r>
            <a:r>
              <a:rPr dirty="0" sz="1500" i="1">
                <a:latin typeface="Arial"/>
                <a:cs typeface="Arial"/>
              </a:rPr>
              <a:t>al</a:t>
            </a:r>
            <a:r>
              <a:rPr dirty="0" sz="1500">
                <a:latin typeface="Arial MT"/>
                <a:cs typeface="Arial MT"/>
              </a:rPr>
              <a:t>.,</a:t>
            </a:r>
            <a:r>
              <a:rPr dirty="0" sz="1500" spc="229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2023;</a:t>
            </a:r>
            <a:r>
              <a:rPr dirty="0" sz="1500" spc="229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Gangopadhayya</a:t>
            </a:r>
            <a:r>
              <a:rPr dirty="0" sz="1500" spc="235">
                <a:latin typeface="Arial MT"/>
                <a:cs typeface="Arial MT"/>
              </a:rPr>
              <a:t> </a:t>
            </a:r>
            <a:r>
              <a:rPr dirty="0" sz="1500" spc="-25" i="1">
                <a:latin typeface="Arial"/>
                <a:cs typeface="Arial"/>
              </a:rPr>
              <a:t>et </a:t>
            </a:r>
            <a:r>
              <a:rPr dirty="0" sz="1500" i="1">
                <a:latin typeface="Arial"/>
                <a:cs typeface="Arial"/>
              </a:rPr>
              <a:t>al.</a:t>
            </a:r>
            <a:r>
              <a:rPr dirty="0" sz="1500">
                <a:latin typeface="Arial MT"/>
                <a:cs typeface="Arial MT"/>
              </a:rPr>
              <a:t>,</a:t>
            </a:r>
            <a:r>
              <a:rPr dirty="0" sz="1500" spc="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2024;</a:t>
            </a:r>
            <a:r>
              <a:rPr dirty="0" sz="1500" spc="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Liu</a:t>
            </a:r>
            <a:r>
              <a:rPr dirty="0" sz="1500" spc="40">
                <a:latin typeface="Arial MT"/>
                <a:cs typeface="Arial MT"/>
              </a:rPr>
              <a:t> </a:t>
            </a:r>
            <a:r>
              <a:rPr dirty="0" sz="1500" i="1">
                <a:latin typeface="Arial"/>
                <a:cs typeface="Arial"/>
              </a:rPr>
              <a:t>et</a:t>
            </a:r>
            <a:r>
              <a:rPr dirty="0" sz="1500" spc="55" i="1">
                <a:latin typeface="Arial"/>
                <a:cs typeface="Arial"/>
              </a:rPr>
              <a:t> </a:t>
            </a:r>
            <a:r>
              <a:rPr dirty="0" sz="1500" i="1">
                <a:latin typeface="Arial"/>
                <a:cs typeface="Arial"/>
              </a:rPr>
              <a:t>al</a:t>
            </a:r>
            <a:r>
              <a:rPr dirty="0" sz="1500">
                <a:latin typeface="Arial MT"/>
                <a:cs typeface="Arial MT"/>
              </a:rPr>
              <a:t>.,</a:t>
            </a:r>
            <a:r>
              <a:rPr dirty="0" sz="1500" spc="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2024;</a:t>
            </a:r>
            <a:r>
              <a:rPr dirty="0" sz="1500" spc="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Pereira</a:t>
            </a:r>
            <a:r>
              <a:rPr dirty="0" sz="1500" spc="60">
                <a:latin typeface="Arial MT"/>
                <a:cs typeface="Arial MT"/>
              </a:rPr>
              <a:t> </a:t>
            </a:r>
            <a:r>
              <a:rPr dirty="0" sz="1500" i="1">
                <a:latin typeface="Arial"/>
                <a:cs typeface="Arial"/>
              </a:rPr>
              <a:t>et</a:t>
            </a:r>
            <a:r>
              <a:rPr dirty="0" sz="1500" spc="45" i="1">
                <a:latin typeface="Arial"/>
                <a:cs typeface="Arial"/>
              </a:rPr>
              <a:t> </a:t>
            </a:r>
            <a:r>
              <a:rPr dirty="0" sz="1500" i="1">
                <a:latin typeface="Arial"/>
                <a:cs typeface="Arial"/>
              </a:rPr>
              <a:t>al.,</a:t>
            </a:r>
            <a:r>
              <a:rPr dirty="0" sz="1500" spc="55" i="1">
                <a:latin typeface="Arial"/>
                <a:cs typeface="Arial"/>
              </a:rPr>
              <a:t> </a:t>
            </a:r>
            <a:r>
              <a:rPr dirty="0" sz="1500" spc="-10">
                <a:latin typeface="Arial MT"/>
                <a:cs typeface="Arial MT"/>
              </a:rPr>
              <a:t>2023).</a:t>
            </a:r>
            <a:endParaRPr sz="15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45"/>
              </a:spcBef>
            </a:pPr>
            <a:r>
              <a:rPr dirty="0" sz="1500">
                <a:latin typeface="Arial MT"/>
                <a:cs typeface="Arial MT"/>
              </a:rPr>
              <a:t>Aves</a:t>
            </a:r>
            <a:r>
              <a:rPr dirty="0" sz="1500" spc="2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migratórias</a:t>
            </a:r>
            <a:r>
              <a:rPr dirty="0" sz="1500" spc="28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como</a:t>
            </a:r>
            <a:r>
              <a:rPr dirty="0" sz="1500" spc="270">
                <a:latin typeface="Arial MT"/>
                <a:cs typeface="Arial MT"/>
              </a:rPr>
              <a:t> </a:t>
            </a:r>
            <a:r>
              <a:rPr dirty="0" sz="1500" i="1">
                <a:latin typeface="Arial"/>
                <a:cs typeface="Arial"/>
              </a:rPr>
              <a:t>A.</a:t>
            </a:r>
            <a:r>
              <a:rPr dirty="0" sz="1500" spc="280" i="1">
                <a:latin typeface="Arial"/>
                <a:cs typeface="Arial"/>
              </a:rPr>
              <a:t> </a:t>
            </a:r>
            <a:r>
              <a:rPr dirty="0" sz="1500" i="1">
                <a:latin typeface="Arial"/>
                <a:cs typeface="Arial"/>
              </a:rPr>
              <a:t>macularius</a:t>
            </a:r>
            <a:r>
              <a:rPr dirty="0" sz="1500" spc="275" i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e</a:t>
            </a:r>
            <a:r>
              <a:rPr dirty="0" sz="1500" spc="270">
                <a:latin typeface="Arial MT"/>
                <a:cs typeface="Arial MT"/>
              </a:rPr>
              <a:t> </a:t>
            </a:r>
            <a:r>
              <a:rPr dirty="0" sz="1500" i="1">
                <a:latin typeface="Arial"/>
                <a:cs typeface="Arial"/>
              </a:rPr>
              <a:t>C.</a:t>
            </a:r>
            <a:r>
              <a:rPr dirty="0" sz="1500" spc="280" i="1">
                <a:latin typeface="Arial"/>
                <a:cs typeface="Arial"/>
              </a:rPr>
              <a:t> </a:t>
            </a:r>
            <a:r>
              <a:rPr dirty="0" sz="1500" spc="-10" i="1">
                <a:latin typeface="Arial"/>
                <a:cs typeface="Arial"/>
              </a:rPr>
              <a:t>pusilla</a:t>
            </a:r>
            <a:endParaRPr sz="1500">
              <a:latin typeface="Arial"/>
              <a:cs typeface="Arial"/>
            </a:endParaRPr>
          </a:p>
          <a:p>
            <a:pPr algn="just" marL="12700" marR="5080">
              <a:lnSpc>
                <a:spcPct val="102600"/>
              </a:lnSpc>
              <a:spcBef>
                <a:spcPts val="5"/>
              </a:spcBef>
            </a:pPr>
            <a:r>
              <a:rPr dirty="0" sz="1500">
                <a:latin typeface="Arial MT"/>
                <a:cs typeface="Arial MT"/>
              </a:rPr>
              <a:t>podem</a:t>
            </a:r>
            <a:r>
              <a:rPr dirty="0" sz="1500" spc="229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ter</a:t>
            </a:r>
            <a:r>
              <a:rPr dirty="0" sz="1500" spc="2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adquirido</a:t>
            </a:r>
            <a:r>
              <a:rPr dirty="0" sz="1500" spc="2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2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vírus</a:t>
            </a:r>
            <a:r>
              <a:rPr dirty="0" sz="1500" spc="2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durante</a:t>
            </a:r>
            <a:r>
              <a:rPr dirty="0" sz="1500" spc="2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2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período</a:t>
            </a:r>
            <a:r>
              <a:rPr dirty="0" sz="1500" spc="25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de </a:t>
            </a:r>
            <a:r>
              <a:rPr dirty="0" sz="1500">
                <a:latin typeface="Arial MT"/>
                <a:cs typeface="Arial MT"/>
              </a:rPr>
              <a:t>reprodução</a:t>
            </a:r>
            <a:r>
              <a:rPr dirty="0" sz="1500" spc="26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na</a:t>
            </a:r>
            <a:r>
              <a:rPr dirty="0" sz="1500" spc="26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América</a:t>
            </a:r>
            <a:r>
              <a:rPr dirty="0" sz="1500" spc="27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do</a:t>
            </a:r>
            <a:r>
              <a:rPr dirty="0" sz="1500" spc="26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Norte,</a:t>
            </a:r>
            <a:r>
              <a:rPr dirty="0" sz="1500" spc="27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já</a:t>
            </a:r>
            <a:r>
              <a:rPr dirty="0" sz="1500" spc="26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265">
                <a:latin typeface="Arial MT"/>
                <a:cs typeface="Arial MT"/>
              </a:rPr>
              <a:t>  </a:t>
            </a:r>
            <a:r>
              <a:rPr dirty="0" sz="1500" spc="-50">
                <a:latin typeface="Arial MT"/>
                <a:cs typeface="Arial MT"/>
              </a:rPr>
              <a:t>o </a:t>
            </a:r>
            <a:r>
              <a:rPr dirty="0" sz="1500">
                <a:latin typeface="Arial MT"/>
                <a:cs typeface="Arial MT"/>
              </a:rPr>
              <a:t>hospedeiro</a:t>
            </a:r>
            <a:r>
              <a:rPr dirty="0" sz="1500" spc="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não</a:t>
            </a:r>
            <a:r>
              <a:rPr dirty="0" sz="1500" spc="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ocorre</a:t>
            </a:r>
            <a:r>
              <a:rPr dirty="0" sz="1500" spc="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Amazônia.</a:t>
            </a:r>
            <a:endParaRPr sz="15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45"/>
              </a:spcBef>
            </a:pPr>
            <a:r>
              <a:rPr dirty="0" sz="1500">
                <a:latin typeface="Arial MT"/>
                <a:cs typeface="Arial MT"/>
              </a:rPr>
              <a:t>Não</a:t>
            </a:r>
            <a:r>
              <a:rPr dirty="0" sz="1500" spc="37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há</a:t>
            </a:r>
            <a:r>
              <a:rPr dirty="0" sz="1500" spc="37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registros</a:t>
            </a:r>
            <a:r>
              <a:rPr dirty="0" sz="1500" spc="37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na</a:t>
            </a:r>
            <a:r>
              <a:rPr dirty="0" sz="1500" spc="36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literatura</a:t>
            </a:r>
            <a:r>
              <a:rPr dirty="0" sz="1500" spc="37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375">
                <a:latin typeface="Arial MT"/>
                <a:cs typeface="Arial MT"/>
              </a:rPr>
              <a:t>  </a:t>
            </a:r>
            <a:r>
              <a:rPr dirty="0" sz="1500" spc="-10">
                <a:latin typeface="Arial MT"/>
                <a:cs typeface="Arial MT"/>
              </a:rPr>
              <a:t>doenças</a:t>
            </a:r>
            <a:endParaRPr sz="1500">
              <a:latin typeface="Arial MT"/>
              <a:cs typeface="Arial MT"/>
            </a:endParaRPr>
          </a:p>
          <a:p>
            <a:pPr algn="just" marL="12700" marR="7620">
              <a:lnSpc>
                <a:spcPct val="102400"/>
              </a:lnSpc>
              <a:spcBef>
                <a:spcPts val="10"/>
              </a:spcBef>
            </a:pPr>
            <a:r>
              <a:rPr dirty="0" sz="1500">
                <a:latin typeface="Arial MT"/>
                <a:cs typeface="Arial MT"/>
              </a:rPr>
              <a:t>causadas</a:t>
            </a:r>
            <a:r>
              <a:rPr dirty="0" sz="1500" spc="4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por</a:t>
            </a:r>
            <a:r>
              <a:rPr dirty="0" sz="1500" spc="40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este</a:t>
            </a:r>
            <a:r>
              <a:rPr dirty="0" sz="1500" spc="409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vírus</a:t>
            </a:r>
            <a:r>
              <a:rPr dirty="0" sz="1500" spc="434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em</a:t>
            </a:r>
            <a:r>
              <a:rPr dirty="0" sz="1500" spc="40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humanos</a:t>
            </a:r>
            <a:r>
              <a:rPr dirty="0" sz="1500" spc="4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ou</a:t>
            </a:r>
            <a:r>
              <a:rPr dirty="0" sz="1500" spc="409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outros </a:t>
            </a:r>
            <a:r>
              <a:rPr dirty="0" sz="1500">
                <a:latin typeface="Arial MT"/>
                <a:cs typeface="Arial MT"/>
              </a:rPr>
              <a:t>animais</a:t>
            </a:r>
            <a:r>
              <a:rPr dirty="0" sz="1500" spc="7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vertebrados.</a:t>
            </a:r>
            <a:endParaRPr sz="1500">
              <a:latin typeface="Arial MT"/>
              <a:cs typeface="Arial MT"/>
            </a:endParaRPr>
          </a:p>
        </p:txBody>
      </p:sp>
      <p:graphicFrame>
        <p:nvGraphicFramePr>
          <p:cNvPr id="73" name="object 73" descr=""/>
          <p:cNvGraphicFramePr>
            <a:graphicFrameLocks noGrp="1"/>
          </p:cNvGraphicFramePr>
          <p:nvPr/>
        </p:nvGraphicFramePr>
        <p:xfrm>
          <a:off x="5208177" y="16084520"/>
          <a:ext cx="4598035" cy="721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295"/>
                <a:gridCol w="655319"/>
                <a:gridCol w="638810"/>
                <a:gridCol w="852170"/>
                <a:gridCol w="1158875"/>
              </a:tblGrid>
              <a:tr h="480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UNIQ </a:t>
                      </a:r>
                      <a:r>
                        <a:rPr dirty="0" sz="1300" spc="-25" b="1">
                          <a:latin typeface="Arial"/>
                          <a:cs typeface="Arial"/>
                        </a:rPr>
                        <a:t>ID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3779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0E0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95250" indent="36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300" spc="-25" b="1">
                          <a:latin typeface="Arial"/>
                          <a:cs typeface="Arial"/>
                        </a:rPr>
                        <a:t>Num </a:t>
                      </a:r>
                      <a:r>
                        <a:rPr dirty="0" sz="1300" spc="-10" b="1">
                          <a:latin typeface="Arial"/>
                          <a:cs typeface="Arial"/>
                        </a:rPr>
                        <a:t>reads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0E0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66675" indent="787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300" spc="-25" b="1">
                          <a:latin typeface="Arial"/>
                          <a:cs typeface="Arial"/>
                        </a:rPr>
                        <a:t>Cov </a:t>
                      </a:r>
                      <a:r>
                        <a:rPr dirty="0" sz="1300" spc="-10" b="1">
                          <a:latin typeface="Arial"/>
                          <a:cs typeface="Arial"/>
                        </a:rPr>
                        <a:t>bases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0E0"/>
                    </a:solidFill>
                  </a:tcPr>
                </a:tc>
                <a:tc>
                  <a:txBody>
                    <a:bodyPr/>
                    <a:lstStyle/>
                    <a:p>
                      <a:pPr marL="245745" marR="222250" indent="-273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300" spc="-20" b="1">
                          <a:latin typeface="Arial"/>
                          <a:cs typeface="Arial"/>
                        </a:rPr>
                        <a:t>Cove rage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0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sz="1300" spc="-10" b="1">
                          <a:latin typeface="Arial"/>
                          <a:cs typeface="Arial"/>
                        </a:rPr>
                        <a:t>Rate_hit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3779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0E0"/>
                    </a:solidFill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300" spc="-10">
                          <a:latin typeface="Arial MT"/>
                          <a:cs typeface="Arial MT"/>
                        </a:rPr>
                        <a:t>NC_008168.1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1778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300" spc="-10">
                          <a:latin typeface="Arial MT"/>
                          <a:cs typeface="Arial MT"/>
                        </a:rPr>
                        <a:t>81445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1778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300" spc="-25">
                          <a:latin typeface="Arial MT"/>
                          <a:cs typeface="Arial MT"/>
                        </a:rPr>
                        <a:t>183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1778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300" spc="-10">
                          <a:latin typeface="Arial MT"/>
                          <a:cs typeface="Arial MT"/>
                        </a:rPr>
                        <a:t>0.174768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1778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300" spc="-10">
                          <a:latin typeface="Arial MT"/>
                          <a:cs typeface="Arial MT"/>
                        </a:rPr>
                        <a:t>0.001001597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1778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4" name="object 74" descr=""/>
          <p:cNvSpPr txBox="1"/>
          <p:nvPr/>
        </p:nvSpPr>
        <p:spPr>
          <a:xfrm>
            <a:off x="5222368" y="15359526"/>
            <a:ext cx="4529455" cy="6089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2099"/>
              </a:lnSpc>
              <a:spcBef>
                <a:spcPts val="90"/>
              </a:spcBef>
            </a:pPr>
            <a:r>
              <a:rPr dirty="0" sz="1250" b="1">
                <a:latin typeface="Arial"/>
                <a:cs typeface="Arial"/>
              </a:rPr>
              <a:t>Tabela</a:t>
            </a:r>
            <a:r>
              <a:rPr dirty="0" sz="1250" spc="200" b="1">
                <a:latin typeface="Arial"/>
                <a:cs typeface="Arial"/>
              </a:rPr>
              <a:t>  </a:t>
            </a:r>
            <a:r>
              <a:rPr dirty="0" sz="1250" b="1">
                <a:latin typeface="Arial"/>
                <a:cs typeface="Arial"/>
              </a:rPr>
              <a:t>1</a:t>
            </a:r>
            <a:r>
              <a:rPr dirty="0" sz="1250" spc="200" b="1">
                <a:latin typeface="Arial"/>
                <a:cs typeface="Arial"/>
              </a:rPr>
              <a:t>  </a:t>
            </a:r>
            <a:r>
              <a:rPr dirty="0" sz="1250" b="1">
                <a:latin typeface="Arial"/>
                <a:cs typeface="Arial"/>
              </a:rPr>
              <a:t>–</a:t>
            </a:r>
            <a:r>
              <a:rPr dirty="0" sz="1250" spc="200" b="1">
                <a:latin typeface="Arial"/>
                <a:cs typeface="Arial"/>
              </a:rPr>
              <a:t>  </a:t>
            </a:r>
            <a:r>
              <a:rPr dirty="0" sz="1250" b="1">
                <a:latin typeface="Arial"/>
                <a:cs typeface="Arial"/>
              </a:rPr>
              <a:t>Informação</a:t>
            </a:r>
            <a:r>
              <a:rPr dirty="0" sz="1250" spc="200" b="1">
                <a:latin typeface="Arial"/>
                <a:cs typeface="Arial"/>
              </a:rPr>
              <a:t>  </a:t>
            </a:r>
            <a:r>
              <a:rPr dirty="0" sz="1250" b="1">
                <a:latin typeface="Arial"/>
                <a:cs typeface="Arial"/>
              </a:rPr>
              <a:t>do</a:t>
            </a:r>
            <a:r>
              <a:rPr dirty="0" sz="1250" spc="200" b="1">
                <a:latin typeface="Arial"/>
                <a:cs typeface="Arial"/>
              </a:rPr>
              <a:t>  </a:t>
            </a:r>
            <a:r>
              <a:rPr dirty="0" sz="1250" b="1" i="1">
                <a:latin typeface="Arial"/>
                <a:cs typeface="Arial"/>
              </a:rPr>
              <a:t>Choristoneura</a:t>
            </a:r>
            <a:r>
              <a:rPr dirty="0" sz="1250" spc="204" b="1" i="1">
                <a:latin typeface="Arial"/>
                <a:cs typeface="Arial"/>
              </a:rPr>
              <a:t>  </a:t>
            </a:r>
            <a:r>
              <a:rPr dirty="0" sz="1250" spc="-10" b="1" i="1">
                <a:latin typeface="Arial"/>
                <a:cs typeface="Arial"/>
              </a:rPr>
              <a:t>fumiferana </a:t>
            </a:r>
            <a:r>
              <a:rPr dirty="0" sz="1250" b="1" i="1">
                <a:latin typeface="Arial"/>
                <a:cs typeface="Arial"/>
              </a:rPr>
              <a:t>granulovirus</a:t>
            </a:r>
            <a:r>
              <a:rPr dirty="0" sz="1250" b="1">
                <a:latin typeface="Arial"/>
                <a:cs typeface="Arial"/>
              </a:rPr>
              <a:t>,</a:t>
            </a:r>
            <a:r>
              <a:rPr dirty="0" sz="1250" spc="170" b="1">
                <a:latin typeface="Arial"/>
                <a:cs typeface="Arial"/>
              </a:rPr>
              <a:t>  </a:t>
            </a:r>
            <a:r>
              <a:rPr dirty="0" sz="1250" b="1">
                <a:latin typeface="Arial"/>
                <a:cs typeface="Arial"/>
              </a:rPr>
              <a:t>vírus</a:t>
            </a:r>
            <a:r>
              <a:rPr dirty="0" sz="1250" spc="175" b="1">
                <a:latin typeface="Arial"/>
                <a:cs typeface="Arial"/>
              </a:rPr>
              <a:t>  </a:t>
            </a:r>
            <a:r>
              <a:rPr dirty="0" sz="1250" b="1">
                <a:latin typeface="Arial"/>
                <a:cs typeface="Arial"/>
              </a:rPr>
              <a:t>com</a:t>
            </a:r>
            <a:r>
              <a:rPr dirty="0" sz="1250" spc="175" b="1">
                <a:latin typeface="Arial"/>
                <a:cs typeface="Arial"/>
              </a:rPr>
              <a:t>  </a:t>
            </a:r>
            <a:r>
              <a:rPr dirty="0" sz="1250" b="1">
                <a:latin typeface="Arial"/>
                <a:cs typeface="Arial"/>
              </a:rPr>
              <a:t>maior</a:t>
            </a:r>
            <a:r>
              <a:rPr dirty="0" sz="1250" spc="175" b="1">
                <a:latin typeface="Arial"/>
                <a:cs typeface="Arial"/>
              </a:rPr>
              <a:t>  </a:t>
            </a:r>
            <a:r>
              <a:rPr dirty="0" sz="1250" b="1">
                <a:latin typeface="Arial"/>
                <a:cs typeface="Arial"/>
              </a:rPr>
              <a:t>número</a:t>
            </a:r>
            <a:r>
              <a:rPr dirty="0" sz="1250" spc="175" b="1">
                <a:latin typeface="Arial"/>
                <a:cs typeface="Arial"/>
              </a:rPr>
              <a:t>  </a:t>
            </a:r>
            <a:r>
              <a:rPr dirty="0" sz="1250" b="1">
                <a:latin typeface="Arial"/>
                <a:cs typeface="Arial"/>
              </a:rPr>
              <a:t>de</a:t>
            </a:r>
            <a:r>
              <a:rPr dirty="0" sz="1250" spc="175" b="1">
                <a:latin typeface="Arial"/>
                <a:cs typeface="Arial"/>
              </a:rPr>
              <a:t>  </a:t>
            </a:r>
            <a:r>
              <a:rPr dirty="0" sz="1250" b="1">
                <a:latin typeface="Arial"/>
                <a:cs typeface="Arial"/>
              </a:rPr>
              <a:t>reads</a:t>
            </a:r>
            <a:r>
              <a:rPr dirty="0" sz="1250" spc="175" b="1">
                <a:latin typeface="Arial"/>
                <a:cs typeface="Arial"/>
              </a:rPr>
              <a:t>  </a:t>
            </a:r>
            <a:r>
              <a:rPr dirty="0" sz="1250" spc="-25" b="1">
                <a:latin typeface="Arial"/>
                <a:cs typeface="Arial"/>
              </a:rPr>
              <a:t>no </a:t>
            </a:r>
            <a:r>
              <a:rPr dirty="0" sz="1250" b="1">
                <a:latin typeface="Arial"/>
                <a:cs typeface="Arial"/>
              </a:rPr>
              <a:t>neurotranscriptoma</a:t>
            </a:r>
            <a:r>
              <a:rPr dirty="0" sz="1250" spc="55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de</a:t>
            </a:r>
            <a:r>
              <a:rPr dirty="0" sz="1250" spc="50" b="1">
                <a:latin typeface="Arial"/>
                <a:cs typeface="Arial"/>
              </a:rPr>
              <a:t> </a:t>
            </a:r>
            <a:r>
              <a:rPr dirty="0" sz="1250" b="1" i="1">
                <a:latin typeface="Arial"/>
                <a:cs typeface="Arial"/>
              </a:rPr>
              <a:t>A.</a:t>
            </a:r>
            <a:r>
              <a:rPr dirty="0" sz="1250" spc="50" b="1" i="1">
                <a:latin typeface="Arial"/>
                <a:cs typeface="Arial"/>
              </a:rPr>
              <a:t> </a:t>
            </a:r>
            <a:r>
              <a:rPr dirty="0" sz="1250" spc="-10" b="1" i="1">
                <a:latin typeface="Arial"/>
                <a:cs typeface="Arial"/>
              </a:rPr>
              <a:t>macularius.</a:t>
            </a:r>
            <a:endParaRPr sz="1250">
              <a:latin typeface="Arial"/>
              <a:cs typeface="Arial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5234543" y="16945996"/>
            <a:ext cx="4529455" cy="802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000"/>
              </a:lnSpc>
              <a:spcBef>
                <a:spcPts val="95"/>
              </a:spcBef>
            </a:pPr>
            <a:r>
              <a:rPr dirty="0" sz="1250" b="1">
                <a:latin typeface="Arial"/>
                <a:cs typeface="Arial"/>
              </a:rPr>
              <a:t>UNIQID:</a:t>
            </a:r>
            <a:r>
              <a:rPr dirty="0" sz="1250" spc="70" b="1">
                <a:latin typeface="Arial"/>
                <a:cs typeface="Arial"/>
              </a:rPr>
              <a:t> </a:t>
            </a:r>
            <a:r>
              <a:rPr dirty="0" sz="1250">
                <a:latin typeface="Arial MT"/>
                <a:cs typeface="Arial MT"/>
              </a:rPr>
              <a:t>identificador</a:t>
            </a:r>
            <a:r>
              <a:rPr dirty="0" sz="1250" spc="8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único</a:t>
            </a:r>
            <a:r>
              <a:rPr dirty="0" sz="1250" spc="8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do</a:t>
            </a:r>
            <a:r>
              <a:rPr dirty="0" sz="1250" spc="8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GenBank</a:t>
            </a:r>
            <a:r>
              <a:rPr dirty="0" sz="1250" spc="8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para</a:t>
            </a:r>
            <a:r>
              <a:rPr dirty="0" sz="1250" spc="8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cada</a:t>
            </a:r>
            <a:r>
              <a:rPr dirty="0" sz="1250" spc="70">
                <a:latin typeface="Arial MT"/>
                <a:cs typeface="Arial MT"/>
              </a:rPr>
              <a:t> </a:t>
            </a:r>
            <a:r>
              <a:rPr dirty="0" sz="1250" spc="-10">
                <a:latin typeface="Arial MT"/>
                <a:cs typeface="Arial MT"/>
              </a:rPr>
              <a:t>sequência </a:t>
            </a:r>
            <a:r>
              <a:rPr dirty="0" sz="1250">
                <a:latin typeface="Arial MT"/>
                <a:cs typeface="Arial MT"/>
              </a:rPr>
              <a:t>de</a:t>
            </a:r>
            <a:r>
              <a:rPr dirty="0" sz="1250" spc="36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vírus;</a:t>
            </a:r>
            <a:r>
              <a:rPr dirty="0" sz="1250" spc="365">
                <a:latin typeface="Arial MT"/>
                <a:cs typeface="Arial MT"/>
              </a:rPr>
              <a:t> </a:t>
            </a:r>
            <a:r>
              <a:rPr dirty="0" sz="1250" b="1">
                <a:latin typeface="Arial"/>
                <a:cs typeface="Arial"/>
              </a:rPr>
              <a:t>Numreads:</a:t>
            </a:r>
            <a:r>
              <a:rPr dirty="0" sz="1250" spc="370" b="1">
                <a:latin typeface="Arial"/>
                <a:cs typeface="Arial"/>
              </a:rPr>
              <a:t> </a:t>
            </a:r>
            <a:r>
              <a:rPr dirty="0" sz="1250">
                <a:latin typeface="Arial MT"/>
                <a:cs typeface="Arial MT"/>
              </a:rPr>
              <a:t>o</a:t>
            </a:r>
            <a:r>
              <a:rPr dirty="0" sz="1250" spc="36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número</a:t>
            </a:r>
            <a:r>
              <a:rPr dirty="0" sz="1250" spc="37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de</a:t>
            </a:r>
            <a:r>
              <a:rPr dirty="0" sz="1250" spc="37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leituras</a:t>
            </a:r>
            <a:r>
              <a:rPr dirty="0" sz="1250" spc="37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que</a:t>
            </a:r>
            <a:r>
              <a:rPr dirty="0" sz="1250" spc="365">
                <a:latin typeface="Arial MT"/>
                <a:cs typeface="Arial MT"/>
              </a:rPr>
              <a:t> </a:t>
            </a:r>
            <a:r>
              <a:rPr dirty="0" sz="1250" spc="-10">
                <a:latin typeface="Arial MT"/>
                <a:cs typeface="Arial MT"/>
              </a:rPr>
              <a:t>mapearam </a:t>
            </a:r>
            <a:r>
              <a:rPr dirty="0" sz="1250">
                <a:latin typeface="Arial MT"/>
                <a:cs typeface="Arial MT"/>
              </a:rPr>
              <a:t>para</a:t>
            </a:r>
            <a:r>
              <a:rPr dirty="0" sz="1250" spc="4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essa</a:t>
            </a:r>
            <a:r>
              <a:rPr dirty="0" sz="1250" spc="5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região</a:t>
            </a:r>
            <a:r>
              <a:rPr dirty="0" sz="1250" spc="4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do</a:t>
            </a:r>
            <a:r>
              <a:rPr dirty="0" sz="1250" spc="5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genoma</a:t>
            </a:r>
            <a:r>
              <a:rPr dirty="0" sz="1250" spc="4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viral;</a:t>
            </a:r>
            <a:r>
              <a:rPr dirty="0" sz="1250" spc="50">
                <a:latin typeface="Arial MT"/>
                <a:cs typeface="Arial MT"/>
              </a:rPr>
              <a:t> </a:t>
            </a:r>
            <a:r>
              <a:rPr dirty="0" sz="1250" b="1">
                <a:latin typeface="Arial"/>
                <a:cs typeface="Arial"/>
              </a:rPr>
              <a:t>Covbases:</a:t>
            </a:r>
            <a:r>
              <a:rPr dirty="0" sz="1250" spc="45" b="1">
                <a:latin typeface="Arial"/>
                <a:cs typeface="Arial"/>
              </a:rPr>
              <a:t> </a:t>
            </a:r>
            <a:r>
              <a:rPr dirty="0" sz="1250">
                <a:latin typeface="Arial MT"/>
                <a:cs typeface="Arial MT"/>
              </a:rPr>
              <a:t>número</a:t>
            </a:r>
            <a:r>
              <a:rPr dirty="0" sz="1250" spc="4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total</a:t>
            </a:r>
            <a:r>
              <a:rPr dirty="0" sz="1250" spc="55">
                <a:latin typeface="Arial MT"/>
                <a:cs typeface="Arial MT"/>
              </a:rPr>
              <a:t> </a:t>
            </a:r>
            <a:r>
              <a:rPr dirty="0" sz="1250" spc="-25">
                <a:latin typeface="Arial MT"/>
                <a:cs typeface="Arial MT"/>
              </a:rPr>
              <a:t>de </a:t>
            </a:r>
            <a:r>
              <a:rPr dirty="0" sz="1250">
                <a:latin typeface="Arial MT"/>
                <a:cs typeface="Arial MT"/>
              </a:rPr>
              <a:t>bases</a:t>
            </a:r>
            <a:r>
              <a:rPr dirty="0" sz="1250" spc="280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do</a:t>
            </a:r>
            <a:r>
              <a:rPr dirty="0" sz="1250" spc="280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genoma</a:t>
            </a:r>
            <a:r>
              <a:rPr dirty="0" sz="1250" spc="280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cobertas</a:t>
            </a:r>
            <a:r>
              <a:rPr dirty="0" sz="1250" spc="290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pelas</a:t>
            </a:r>
            <a:r>
              <a:rPr dirty="0" sz="1250" spc="285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leituras;</a:t>
            </a:r>
            <a:r>
              <a:rPr dirty="0" sz="1250" spc="280">
                <a:latin typeface="Arial MT"/>
                <a:cs typeface="Arial MT"/>
              </a:rPr>
              <a:t>  </a:t>
            </a:r>
            <a:r>
              <a:rPr dirty="0" sz="1250" spc="-10" b="1">
                <a:latin typeface="Arial"/>
                <a:cs typeface="Arial"/>
              </a:rPr>
              <a:t>Coverage:</a:t>
            </a:r>
            <a:endParaRPr sz="1250">
              <a:latin typeface="Arial"/>
              <a:cs typeface="Arial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5234543" y="17723778"/>
            <a:ext cx="4530725" cy="802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2000"/>
              </a:lnSpc>
              <a:spcBef>
                <a:spcPts val="95"/>
              </a:spcBef>
            </a:pPr>
            <a:r>
              <a:rPr dirty="0" sz="1250">
                <a:latin typeface="Arial MT"/>
                <a:cs typeface="Arial MT"/>
              </a:rPr>
              <a:t>porcentagem</a:t>
            </a:r>
            <a:r>
              <a:rPr dirty="0" sz="1250" spc="320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do</a:t>
            </a:r>
            <a:r>
              <a:rPr dirty="0" sz="1250" spc="325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genoma</a:t>
            </a:r>
            <a:r>
              <a:rPr dirty="0" sz="1250" spc="330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viral</a:t>
            </a:r>
            <a:r>
              <a:rPr dirty="0" sz="1250" spc="320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coberta</a:t>
            </a:r>
            <a:r>
              <a:rPr dirty="0" sz="1250" spc="330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pelas</a:t>
            </a:r>
            <a:r>
              <a:rPr dirty="0" sz="1250" spc="335">
                <a:latin typeface="Arial MT"/>
                <a:cs typeface="Arial MT"/>
              </a:rPr>
              <a:t>  </a:t>
            </a:r>
            <a:r>
              <a:rPr dirty="0" sz="1250" spc="-10">
                <a:latin typeface="Arial MT"/>
                <a:cs typeface="Arial MT"/>
              </a:rPr>
              <a:t>leituras; </a:t>
            </a:r>
            <a:r>
              <a:rPr dirty="0" sz="1250" b="1">
                <a:latin typeface="Arial"/>
                <a:cs typeface="Arial"/>
              </a:rPr>
              <a:t>Rate_hit:</a:t>
            </a:r>
            <a:r>
              <a:rPr dirty="0" sz="1250" spc="195" b="1">
                <a:latin typeface="Arial"/>
                <a:cs typeface="Arial"/>
              </a:rPr>
              <a:t> </a:t>
            </a:r>
            <a:r>
              <a:rPr dirty="0" sz="1250">
                <a:latin typeface="Arial MT"/>
                <a:cs typeface="Arial MT"/>
              </a:rPr>
              <a:t>taxa</a:t>
            </a:r>
            <a:r>
              <a:rPr dirty="0" sz="1250" spc="22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de</a:t>
            </a:r>
            <a:r>
              <a:rPr dirty="0" sz="1250" spc="20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acerto</a:t>
            </a:r>
            <a:r>
              <a:rPr dirty="0" sz="1250" spc="21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que</a:t>
            </a:r>
            <a:r>
              <a:rPr dirty="0" sz="1250" spc="204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reflete</a:t>
            </a:r>
            <a:r>
              <a:rPr dirty="0" sz="1250" spc="204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a</a:t>
            </a:r>
            <a:r>
              <a:rPr dirty="0" sz="1250" spc="21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frequência</a:t>
            </a:r>
            <a:r>
              <a:rPr dirty="0" sz="1250" spc="204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relativa</a:t>
            </a:r>
            <a:r>
              <a:rPr dirty="0" sz="1250" spc="204">
                <a:latin typeface="Arial MT"/>
                <a:cs typeface="Arial MT"/>
              </a:rPr>
              <a:t> </a:t>
            </a:r>
            <a:r>
              <a:rPr dirty="0" sz="1250" spc="-25">
                <a:latin typeface="Arial MT"/>
                <a:cs typeface="Arial MT"/>
              </a:rPr>
              <a:t>de </a:t>
            </a:r>
            <a:r>
              <a:rPr dirty="0" sz="1250">
                <a:latin typeface="Arial MT"/>
                <a:cs typeface="Arial MT"/>
              </a:rPr>
              <a:t>detecção</a:t>
            </a:r>
            <a:r>
              <a:rPr dirty="0" sz="1250" spc="185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do</a:t>
            </a:r>
            <a:r>
              <a:rPr dirty="0" sz="1250" spc="190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vírus</a:t>
            </a:r>
            <a:r>
              <a:rPr dirty="0" sz="1250" spc="195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em</a:t>
            </a:r>
            <a:r>
              <a:rPr dirty="0" sz="1250" spc="185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relação</a:t>
            </a:r>
            <a:r>
              <a:rPr dirty="0" sz="1250" spc="190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ao</a:t>
            </a:r>
            <a:r>
              <a:rPr dirty="0" sz="1250" spc="190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total</a:t>
            </a:r>
            <a:r>
              <a:rPr dirty="0" sz="1250" spc="190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de</a:t>
            </a:r>
            <a:r>
              <a:rPr dirty="0" sz="1250" spc="190">
                <a:latin typeface="Arial MT"/>
                <a:cs typeface="Arial MT"/>
              </a:rPr>
              <a:t>  </a:t>
            </a:r>
            <a:r>
              <a:rPr dirty="0" sz="1250" spc="-10">
                <a:latin typeface="Arial MT"/>
                <a:cs typeface="Arial MT"/>
              </a:rPr>
              <a:t>sequências analisadas.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Jussara Severo</dc:creator>
  <dc:subject>SILUBESA 2004</dc:subject>
  <dc:title>Apresentação do PowerPoint</dc:title>
  <dcterms:created xsi:type="dcterms:W3CDTF">2024-10-14T19:23:38Z</dcterms:created>
  <dcterms:modified xsi:type="dcterms:W3CDTF">2024-10-14T19:23:38Z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2024-08-23T00:00:00Z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2024-10-14T00:00:00Z</vt:filetime>
  </property>
  <property fmtid="{D5CDD505-2E9C-101B-9397-08002B2CF9AE}" pid="5" name="Producer">
    <vt:lpwstr>Microsoft® PowerPoint® LTSC</vt:lpwstr>
  </property>
</Properties>
</file>