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4290000" cy="41910000"/>
  <p:notesSz cx="6858000" cy="9028113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200">
          <p15:clr>
            <a:srgbClr val="A4A3A4"/>
          </p15:clr>
        </p15:guide>
        <p15:guide id="2" pos="10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098"/>
    <a:srgbClr val="BE0FD4"/>
    <a:srgbClr val="B87B00"/>
    <a:srgbClr val="996600"/>
    <a:srgbClr val="663300"/>
    <a:srgbClr val="FF33CC"/>
    <a:srgbClr val="FF9900"/>
    <a:srgbClr val="333399"/>
    <a:srgbClr val="0000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6E618-415F-49BF-B9D2-6FF101ED52B6}" v="4" dt="2024-08-13T21:44:40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 autoAdjust="0"/>
    <p:restoredTop sz="96081" autoAdjust="0"/>
  </p:normalViewPr>
  <p:slideViewPr>
    <p:cSldViewPr>
      <p:cViewPr>
        <p:scale>
          <a:sx n="25" d="100"/>
          <a:sy n="25" d="100"/>
        </p:scale>
        <p:origin x="700" y="12"/>
      </p:cViewPr>
      <p:guideLst>
        <p:guide orient="horz" pos="13200"/>
        <p:guide pos="1080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Campos" userId="6a827ff7ddab3035" providerId="LiveId" clId="{32A6E618-415F-49BF-B9D2-6FF101ED52B6}"/>
    <pc:docChg chg="modSld">
      <pc:chgData name="Fernanda Campos" userId="6a827ff7ddab3035" providerId="LiveId" clId="{32A6E618-415F-49BF-B9D2-6FF101ED52B6}" dt="2024-08-13T21:44:40.912" v="15" actId="1076"/>
      <pc:docMkLst>
        <pc:docMk/>
      </pc:docMkLst>
      <pc:sldChg chg="modSp mod">
        <pc:chgData name="Fernanda Campos" userId="6a827ff7ddab3035" providerId="LiveId" clId="{32A6E618-415F-49BF-B9D2-6FF101ED52B6}" dt="2024-08-13T21:44:40.912" v="15" actId="1076"/>
        <pc:sldMkLst>
          <pc:docMk/>
          <pc:sldMk cId="0" sldId="256"/>
        </pc:sldMkLst>
        <pc:spChg chg="mod">
          <ac:chgData name="Fernanda Campos" userId="6a827ff7ddab3035" providerId="LiveId" clId="{32A6E618-415F-49BF-B9D2-6FF101ED52B6}" dt="2024-08-13T21:44:25.737" v="14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Fernanda Campos" userId="6a827ff7ddab3035" providerId="LiveId" clId="{32A6E618-415F-49BF-B9D2-6FF101ED52B6}" dt="2024-08-13T21:43:40.315" v="10" actId="20577"/>
          <ac:spMkLst>
            <pc:docMk/>
            <pc:sldMk cId="0" sldId="256"/>
            <ac:spMk id="5" creationId="{359E5869-884E-E775-46B1-640843BD0AFE}"/>
          </ac:spMkLst>
        </pc:spChg>
        <pc:spChg chg="mod">
          <ac:chgData name="Fernanda Campos" userId="6a827ff7ddab3035" providerId="LiveId" clId="{32A6E618-415F-49BF-B9D2-6FF101ED52B6}" dt="2024-08-13T21:43:49.841" v="11" actId="1076"/>
          <ac:spMkLst>
            <pc:docMk/>
            <pc:sldMk cId="0" sldId="256"/>
            <ac:spMk id="10" creationId="{F655CF3B-E9A5-ADFB-0BFC-A1CFFBF4EE44}"/>
          </ac:spMkLst>
        </pc:spChg>
        <pc:spChg chg="mod">
          <ac:chgData name="Fernanda Campos" userId="6a827ff7ddab3035" providerId="LiveId" clId="{32A6E618-415F-49BF-B9D2-6FF101ED52B6}" dt="2024-08-13T21:44:25.737" v="14" actId="14100"/>
          <ac:spMkLst>
            <pc:docMk/>
            <pc:sldMk cId="0" sldId="256"/>
            <ac:spMk id="21" creationId="{A89EDDBB-E3D0-C0B9-04C3-A513B20F51CF}"/>
          </ac:spMkLst>
        </pc:spChg>
        <pc:spChg chg="mod">
          <ac:chgData name="Fernanda Campos" userId="6a827ff7ddab3035" providerId="LiveId" clId="{32A6E618-415F-49BF-B9D2-6FF101ED52B6}" dt="2024-08-13T21:44:02.582" v="12" actId="14100"/>
          <ac:spMkLst>
            <pc:docMk/>
            <pc:sldMk cId="0" sldId="256"/>
            <ac:spMk id="22" creationId="{22F1DE52-4F29-2F36-DF43-E04D233F369E}"/>
          </ac:spMkLst>
        </pc:spChg>
        <pc:spChg chg="mod">
          <ac:chgData name="Fernanda Campos" userId="6a827ff7ddab3035" providerId="LiveId" clId="{32A6E618-415F-49BF-B9D2-6FF101ED52B6}" dt="2024-08-13T21:44:40.912" v="15" actId="1076"/>
          <ac:spMkLst>
            <pc:docMk/>
            <pc:sldMk cId="0" sldId="256"/>
            <ac:spMk id="51" creationId="{00000000-0000-0000-0000-000000000000}"/>
          </ac:spMkLst>
        </pc:spChg>
        <pc:picChg chg="mod">
          <ac:chgData name="Fernanda Campos" userId="6a827ff7ddab3035" providerId="LiveId" clId="{32A6E618-415F-49BF-B9D2-6FF101ED52B6}" dt="2024-08-13T21:43:49.841" v="11" actId="1076"/>
          <ac:picMkLst>
            <pc:docMk/>
            <pc:sldMk cId="0" sldId="256"/>
            <ac:picMk id="9" creationId="{DB6E8E3F-DC1A-CD3E-09C2-9454E4BFEF4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CBDF5F9-58A5-41D1-A787-8FB4A1CA72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81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72A8DA-C10C-474E-B193-AA88E1107893}" type="datetimeFigureOut">
              <a:rPr lang="pt-BR"/>
              <a:pPr>
                <a:defRPr/>
              </a:pPr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44700" y="677863"/>
            <a:ext cx="2768600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287838"/>
            <a:ext cx="5486400" cy="4062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F67101-E1B1-41D5-8292-7AF6D234A9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857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5DEFFF-59D7-4C14-A52A-2CFA63F16CC6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71750" y="13019088"/>
            <a:ext cx="29146500" cy="898366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43500" y="23749000"/>
            <a:ext cx="24003000" cy="10710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32EBB-F585-4684-B22D-E9F802F1E2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525A7-EDB2-43DA-930C-84A6732ADE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4433213" y="3724275"/>
            <a:ext cx="7286625" cy="335280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0163" y="3724275"/>
            <a:ext cx="21710650" cy="335280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8EB1-0D01-4790-9C22-5B0B7182DD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A56F-DBDA-40F5-8504-C08AF3E3B0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8275" y="26930350"/>
            <a:ext cx="29146500" cy="83248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08275" y="17762538"/>
            <a:ext cx="29146500" cy="9167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23957-7843-4001-A1C3-4B9E6BD495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0163" y="12104688"/>
            <a:ext cx="14498637" cy="2514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221200" y="12104688"/>
            <a:ext cx="14498638" cy="2514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534CE-5A64-44CA-8CFF-A3ED995CF2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4500" y="1677988"/>
            <a:ext cx="30861000" cy="6985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4500" y="9380538"/>
            <a:ext cx="15151100" cy="3910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14500" y="13290550"/>
            <a:ext cx="15151100" cy="241474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7419638" y="9380538"/>
            <a:ext cx="15155862" cy="3910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7419638" y="13290550"/>
            <a:ext cx="15155862" cy="241474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D463F-5D25-4225-BDAD-841A777351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F9EB6-E2D8-4DF5-B51A-4540EA40C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B600C-1FEE-4BFD-AEC0-04B7D836F8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4500" y="1668463"/>
            <a:ext cx="11280775" cy="7100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06438" y="1668463"/>
            <a:ext cx="19169062" cy="3576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4500" y="8769350"/>
            <a:ext cx="11280775" cy="2866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39775-0A67-4DAD-A404-AA26B603B4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1475" y="29337000"/>
            <a:ext cx="20574000" cy="3463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721475" y="3744913"/>
            <a:ext cx="20574000" cy="2514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21475" y="32800925"/>
            <a:ext cx="20574000" cy="4918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0B635-52B0-41B2-BA6C-17618E219F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70163" y="3724275"/>
            <a:ext cx="29149675" cy="69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0163" y="12104688"/>
            <a:ext cx="29149675" cy="2514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70163" y="38185725"/>
            <a:ext cx="7146925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l">
              <a:defRPr sz="81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715750" y="38185725"/>
            <a:ext cx="10858500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>
              <a:defRPr sz="81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4572913" y="38185725"/>
            <a:ext cx="7146925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r">
              <a:defRPr sz="8100">
                <a:latin typeface="Times New Roman" pitchFamily="18" charset="0"/>
              </a:defRPr>
            </a:lvl1pPr>
          </a:lstStyle>
          <a:p>
            <a:pPr>
              <a:defRPr/>
            </a:pPr>
            <a:fld id="{30A853AF-F839-4B6B-8248-8DEF9C0D79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2pPr>
      <a:lvl3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3pPr>
      <a:lvl4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4pPr>
      <a:lvl5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5pPr>
      <a:lvl6pPr marL="457200" algn="ctr" defTabSz="5349875" rtl="0" fontAlgn="base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6pPr>
      <a:lvl7pPr marL="914400" algn="ctr" defTabSz="5349875" rtl="0" fontAlgn="base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7pPr>
      <a:lvl8pPr marL="1371600" algn="ctr" defTabSz="5349875" rtl="0" fontAlgn="base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8pPr>
      <a:lvl9pPr marL="1828800" algn="ctr" defTabSz="5349875" rtl="0" fontAlgn="base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9pPr>
    </p:titleStyle>
    <p:bodyStyle>
      <a:lvl1pPr marL="2005013" indent="-2005013" algn="l" defTabSz="5349875" rtl="0" eaLnBrk="0" fontAlgn="base" hangingPunct="0">
        <a:spcBef>
          <a:spcPct val="20000"/>
        </a:spcBef>
        <a:spcAft>
          <a:spcPct val="0"/>
        </a:spcAft>
        <a:buChar char="•"/>
        <a:defRPr sz="18800">
          <a:solidFill>
            <a:schemeClr val="tx1"/>
          </a:solidFill>
          <a:latin typeface="+mn-lt"/>
          <a:ea typeface="+mn-ea"/>
          <a:cs typeface="+mn-cs"/>
        </a:defRPr>
      </a:lvl1pPr>
      <a:lvl2pPr marL="4348163" indent="-1670050" algn="l" defTabSz="5349875" rtl="0" eaLnBrk="0" fontAlgn="base" hangingPunct="0">
        <a:spcBef>
          <a:spcPct val="20000"/>
        </a:spcBef>
        <a:spcAft>
          <a:spcPct val="0"/>
        </a:spcAft>
        <a:buChar char="–"/>
        <a:defRPr sz="16300">
          <a:solidFill>
            <a:schemeClr val="tx1"/>
          </a:solidFill>
          <a:latin typeface="+mn-lt"/>
        </a:defRPr>
      </a:lvl2pPr>
      <a:lvl3pPr marL="6689725" indent="-1339850" algn="l" defTabSz="5349875" rtl="0" eaLnBrk="0" fontAlgn="base" hangingPunct="0">
        <a:spcBef>
          <a:spcPct val="20000"/>
        </a:spcBef>
        <a:spcAft>
          <a:spcPct val="0"/>
        </a:spcAft>
        <a:buChar char="•"/>
        <a:defRPr sz="14000">
          <a:solidFill>
            <a:schemeClr val="tx1"/>
          </a:solidFill>
          <a:latin typeface="+mn-lt"/>
        </a:defRPr>
      </a:lvl3pPr>
      <a:lvl4pPr marL="9364663" indent="-1336675" algn="l" defTabSz="5349875" rtl="0" eaLnBrk="0" fontAlgn="base" hangingPunct="0">
        <a:spcBef>
          <a:spcPct val="20000"/>
        </a:spcBef>
        <a:spcAft>
          <a:spcPct val="0"/>
        </a:spcAft>
        <a:buChar char="–"/>
        <a:defRPr sz="11700">
          <a:solidFill>
            <a:schemeClr val="tx1"/>
          </a:solidFill>
          <a:latin typeface="+mn-lt"/>
        </a:defRPr>
      </a:lvl4pPr>
      <a:lvl5pPr marL="12041188" indent="-1336675" algn="l" defTabSz="5349875" rtl="0" eaLnBrk="0" fontAlgn="base" hangingPunct="0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5pPr>
      <a:lvl6pPr marL="12498388" indent="-1336675" algn="l" defTabSz="5349875" rtl="0" fontAlgn="base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6pPr>
      <a:lvl7pPr marL="12955588" indent="-1336675" algn="l" defTabSz="5349875" rtl="0" fontAlgn="base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7pPr>
      <a:lvl8pPr marL="13412788" indent="-1336675" algn="l" defTabSz="5349875" rtl="0" fontAlgn="base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8pPr>
      <a:lvl9pPr marL="13869988" indent="-1336675" algn="l" defTabSz="5349875" rtl="0" fontAlgn="base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409"/>
          <p:cNvSpPr txBox="1">
            <a:spLocks noChangeArrowheads="1"/>
          </p:cNvSpPr>
          <p:nvPr/>
        </p:nvSpPr>
        <p:spPr bwMode="auto">
          <a:xfrm>
            <a:off x="825219" y="12701066"/>
            <a:ext cx="10500296" cy="118039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102178" tIns="51088" rIns="102178" bIns="51088" anchor="ctr">
            <a:spAutoFit/>
          </a:bodyPr>
          <a:lstStyle/>
          <a:p>
            <a:pPr algn="just" defTabSz="1020763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Área de conhecimento/Subárea :09 Multidisciplinar</a:t>
            </a:r>
          </a:p>
          <a:p>
            <a:pPr algn="just" defTabSz="1020763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ODS vinculado(s) : ODS02 e ODS12</a:t>
            </a:r>
          </a:p>
        </p:txBody>
      </p:sp>
      <p:sp>
        <p:nvSpPr>
          <p:cNvPr id="1030" name="Rectangle 3166"/>
          <p:cNvSpPr>
            <a:spLocks noChangeArrowheads="1"/>
          </p:cNvSpPr>
          <p:nvPr/>
        </p:nvSpPr>
        <p:spPr bwMode="auto">
          <a:xfrm>
            <a:off x="23233950" y="24624277"/>
            <a:ext cx="10431630" cy="952500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102178" tIns="51088" rIns="102178" bIns="51088" anchor="ctr"/>
          <a:lstStyle/>
          <a:p>
            <a:pPr algn="l" defTabSz="1020763"/>
            <a:r>
              <a:rPr lang="pt-BR" sz="4300" b="1" dirty="0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1033" name="Text Box 3201"/>
          <p:cNvSpPr txBox="1">
            <a:spLocks noChangeArrowheads="1"/>
          </p:cNvSpPr>
          <p:nvPr/>
        </p:nvSpPr>
        <p:spPr bwMode="auto">
          <a:xfrm>
            <a:off x="11518557" y="24691326"/>
            <a:ext cx="11363099" cy="1121589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lIns="102178" tIns="51088" rIns="102178" bIns="51088" anchor="ctr"/>
          <a:lstStyle/>
          <a:p>
            <a:pPr algn="l" defTabSz="1020763"/>
            <a:r>
              <a:rPr lang="pt-BR" sz="43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034" name="Text Box 3393"/>
          <p:cNvSpPr txBox="1">
            <a:spLocks noChangeArrowheads="1"/>
          </p:cNvSpPr>
          <p:nvPr/>
        </p:nvSpPr>
        <p:spPr bwMode="auto">
          <a:xfrm>
            <a:off x="887411" y="14371970"/>
            <a:ext cx="10096428" cy="952500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102178" tIns="51088" rIns="102178" bIns="51088" anchor="ctr"/>
          <a:lstStyle/>
          <a:p>
            <a:pPr algn="l" defTabSz="1020763"/>
            <a:r>
              <a:rPr lang="pt-BR" sz="43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035" name="Text Box 3414"/>
          <p:cNvSpPr txBox="1">
            <a:spLocks noChangeArrowheads="1"/>
          </p:cNvSpPr>
          <p:nvPr/>
        </p:nvSpPr>
        <p:spPr bwMode="auto">
          <a:xfrm>
            <a:off x="887411" y="7906419"/>
            <a:ext cx="31829375" cy="308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63" tIns="43432" rIns="86863" bIns="43432">
            <a:spAutoFit/>
          </a:bodyPr>
          <a:lstStyle/>
          <a:p>
            <a:pPr defTabSz="692150"/>
            <a:endParaRPr lang="pt-BR" sz="4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92150"/>
            <a:r>
              <a:rPr lang="pt-BR" sz="4100" b="1" dirty="0">
                <a:latin typeface="Arial" panose="020B0604020202020204" pitchFamily="34" charset="0"/>
                <a:cs typeface="Arial" panose="020B0604020202020204" pitchFamily="34" charset="0"/>
              </a:rPr>
              <a:t>Lucas José Araújo de Oliveira (IFPA), Emanuel Ramos da Costa (PPNBC/UFPA); Anderson de Jesus Falcão da Silva (PPBCM/IFPA);  </a:t>
            </a:r>
            <a:r>
              <a:rPr lang="pt-BR" sz="4100" b="1" dirty="0" err="1">
                <a:latin typeface="Arial" panose="020B0604020202020204" pitchFamily="34" charset="0"/>
                <a:cs typeface="Arial" panose="020B0604020202020204" pitchFamily="34" charset="0"/>
              </a:rPr>
              <a:t>Jhon</a:t>
            </a:r>
            <a:r>
              <a:rPr lang="pt-BR" sz="4100" b="1" dirty="0">
                <a:latin typeface="Arial" panose="020B0604020202020204" pitchFamily="34" charset="0"/>
                <a:cs typeface="Arial" panose="020B0604020202020204" pitchFamily="34" charset="0"/>
              </a:rPr>
              <a:t> Carlos do Nascimento Costa (PPBCM/IFPA),Nara </a:t>
            </a:r>
            <a:r>
              <a:rPr lang="pt-BR" sz="4100" b="1" dirty="0" err="1">
                <a:latin typeface="Arial" panose="020B0604020202020204" pitchFamily="34" charset="0"/>
                <a:cs typeface="Arial" panose="020B0604020202020204" pitchFamily="34" charset="0"/>
              </a:rPr>
              <a:t>Gyzely</a:t>
            </a:r>
            <a:r>
              <a:rPr lang="pt-BR" sz="4100" b="1" dirty="0">
                <a:latin typeface="Arial" panose="020B0604020202020204" pitchFamily="34" charset="0"/>
                <a:cs typeface="Arial" panose="020B0604020202020204" pitchFamily="34" charset="0"/>
              </a:rPr>
              <a:t> de Morais Magalhães (PPBCM/IFPA) Cristovam Guerreiro Diniz</a:t>
            </a:r>
            <a:r>
              <a:rPr lang="pt-BR" sz="4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100" b="1" dirty="0">
                <a:latin typeface="Arial" panose="020B0604020202020204" pitchFamily="34" charset="0"/>
                <a:cs typeface="Arial" panose="020B0604020202020204" pitchFamily="34" charset="0"/>
              </a:rPr>
              <a:t>(PPBCM/IFPA)</a:t>
            </a:r>
          </a:p>
          <a:p>
            <a:pPr defTabSz="692150"/>
            <a:r>
              <a:rPr lang="pt-BR" sz="3100" b="1" dirty="0">
                <a:latin typeface="Arial" panose="020B0604020202020204" pitchFamily="34" charset="0"/>
                <a:cs typeface="Arial" panose="020B0604020202020204" pitchFamily="34" charset="0"/>
              </a:rPr>
              <a:t>jose261996.lj@gmail.com</a:t>
            </a:r>
          </a:p>
        </p:txBody>
      </p:sp>
      <p:sp>
        <p:nvSpPr>
          <p:cNvPr id="1036" name="Text Box 3415"/>
          <p:cNvSpPr txBox="1">
            <a:spLocks noChangeArrowheads="1"/>
          </p:cNvSpPr>
          <p:nvPr/>
        </p:nvSpPr>
        <p:spPr bwMode="auto">
          <a:xfrm>
            <a:off x="887413" y="10548553"/>
            <a:ext cx="10085009" cy="1317309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102178" tIns="51088" rIns="102178" bIns="51088" anchor="ctr"/>
          <a:lstStyle/>
          <a:p>
            <a:pPr algn="l" defTabSz="1020763"/>
            <a:r>
              <a:rPr lang="pt-BR" sz="4300" b="1" dirty="0">
                <a:latin typeface="Arial" panose="020B0604020202020204" pitchFamily="34" charset="0"/>
                <a:cs typeface="Arial" panose="020B0604020202020204" pitchFamily="34" charset="0"/>
              </a:rPr>
              <a:t>Área temática e ODS</a:t>
            </a:r>
          </a:p>
        </p:txBody>
      </p:sp>
      <p:sp>
        <p:nvSpPr>
          <p:cNvPr id="1039" name="Text Box 3434"/>
          <p:cNvSpPr txBox="1">
            <a:spLocks noChangeArrowheads="1"/>
          </p:cNvSpPr>
          <p:nvPr/>
        </p:nvSpPr>
        <p:spPr bwMode="auto">
          <a:xfrm>
            <a:off x="1614577" y="5291128"/>
            <a:ext cx="31715208" cy="360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918" tIns="45960" rIns="91918" bIns="45960">
            <a:spAutoFit/>
          </a:bodyPr>
          <a:lstStyle/>
          <a:p>
            <a:pPr defTabSz="692150">
              <a:spcBef>
                <a:spcPct val="50000"/>
              </a:spcBef>
            </a:pPr>
            <a:r>
              <a:rPr lang="pt-BR" sz="7600" b="1" dirty="0">
                <a:latin typeface="Arial" panose="020B0604020202020204" pitchFamily="34" charset="0"/>
                <a:cs typeface="Arial" panose="020B0604020202020204" pitchFamily="34" charset="0"/>
              </a:rPr>
              <a:t>DESENVOLVIMENTO E IMPLEMENTAÇÃO DE UM SISTEMA SUSTENTÁVEL DE CULTIVO DE PEIXES EM TANQUES CIRCULARES NA REGIÃO BRAGANTINA</a:t>
            </a:r>
          </a:p>
        </p:txBody>
      </p:sp>
      <p:sp>
        <p:nvSpPr>
          <p:cNvPr id="1041" name="Text Box 3646"/>
          <p:cNvSpPr txBox="1">
            <a:spLocks noChangeArrowheads="1"/>
          </p:cNvSpPr>
          <p:nvPr/>
        </p:nvSpPr>
        <p:spPr bwMode="auto">
          <a:xfrm>
            <a:off x="472127" y="15391644"/>
            <a:ext cx="10500295" cy="1005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863" tIns="43432" rIns="86863" bIns="43432">
            <a:spAutoFit/>
          </a:bodyPr>
          <a:lstStyle/>
          <a:p>
            <a:pPr lvl="1" algn="just" defTabSz="692150">
              <a:spcBef>
                <a:spcPct val="50000"/>
              </a:spcBef>
            </a:pPr>
            <a:r>
              <a:rPr lang="pt-PT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aquicultura se apresenta devido a demanda da população  por alimento mediante o crescimento demográfico. Esta prática consiste no cultivo de organismos aquáticos em condições controladas. Entretanto, além de gerar volumes expressivos de efluentes, seu funcionamento depende da utilização da água.(Silva </a:t>
            </a:r>
            <a:r>
              <a:rPr lang="pt-PT" sz="35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pt-PT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.,2013; Ferri </a:t>
            </a:r>
            <a:r>
              <a:rPr lang="pt-PT" sz="35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</a:t>
            </a:r>
            <a:r>
              <a:rPr lang="pt-PT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l, 2018).</a:t>
            </a:r>
          </a:p>
          <a:p>
            <a:pPr lvl="1" algn="just" defTabSz="692150">
              <a:spcBef>
                <a:spcPct val="50000"/>
              </a:spcBef>
            </a:pPr>
            <a:r>
              <a:rPr lang="pt-PT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Considerando que a água é um recurso limitado, é de suma importancia implementar técnicas de cultivo que promovam o uso sustentável dos recursos hídricos para manter a qualidade ambiental. 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 contexto, visando o desenvolvimento econômico da região Bragantina de forma sustentável, nossos esforços consistem na implantação de um sistema sustentável de cultivo de peixes em tanques circulares.</a:t>
            </a:r>
            <a:endParaRPr lang="pt-PT" sz="3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Text Box 3660"/>
          <p:cNvSpPr txBox="1">
            <a:spLocks noChangeArrowheads="1"/>
          </p:cNvSpPr>
          <p:nvPr/>
        </p:nvSpPr>
        <p:spPr bwMode="auto">
          <a:xfrm>
            <a:off x="23281743" y="31667499"/>
            <a:ext cx="10383837" cy="952500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102178" tIns="51088" rIns="102178" bIns="51088" anchor="ctr"/>
          <a:lstStyle/>
          <a:p>
            <a:pPr algn="l" defTabSz="1020763"/>
            <a:r>
              <a:rPr lang="pt-BR" sz="4300" b="1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1044" name="Text Box 3661"/>
          <p:cNvSpPr txBox="1">
            <a:spLocks noChangeArrowheads="1"/>
          </p:cNvSpPr>
          <p:nvPr/>
        </p:nvSpPr>
        <p:spPr bwMode="auto">
          <a:xfrm>
            <a:off x="23281743" y="32856884"/>
            <a:ext cx="10380809" cy="500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62" tIns="48381" rIns="96762" bIns="48381">
            <a:spAutoFit/>
          </a:bodyPr>
          <a:lstStyle/>
          <a:p>
            <a:pPr algn="just" defTabSz="655638">
              <a:spcBef>
                <a:spcPct val="50000"/>
              </a:spcBef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FERRI, LS; SOUZA, W de; BRAZ FILHO, M dos S P. Tendências e tecnologias sustentáveis na aquicultura: recirculação,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aquaponia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bioflocos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2018. </a:t>
            </a: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PEREIRA, Patrick Douglas Corrêa; HENRIQUE,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Ediely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Pereira; PORFÍRIO, Danillo Monteiro; CRISPIM, Caio César de Sousa; CAMPOS, Maitê Thaís Barros; DE OLIVEIRA, Renata Melo; SILVA, Isabella Mesquita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Sfair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GUERREIRO, Luma Cristina Ferreira; DA SILVA, Tiago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Werley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Pires; DA SILVA, Anderson de Jesus Falcão. Environmental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enrichment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learning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telencephalic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proliferation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induced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differential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gene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Colossoma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macropomum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Frontiers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Pharmacology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v. 11, p. 840, 2020.   </a:t>
            </a:r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SILVA, Mariana Silveira Guerra Moura; LOSEKANN, Me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Hisano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Hamilton. Aquicultura: manejo e aproveitamento de efluentes. 2013.   </a:t>
            </a:r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7052634" y="1172020"/>
            <a:ext cx="184731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3177"/>
          <p:cNvSpPr txBox="1">
            <a:spLocks noChangeArrowheads="1"/>
          </p:cNvSpPr>
          <p:nvPr/>
        </p:nvSpPr>
        <p:spPr bwMode="auto">
          <a:xfrm>
            <a:off x="788093" y="25316751"/>
            <a:ext cx="10195746" cy="1240304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102178" tIns="51088" rIns="102178" bIns="51088" anchor="ctr"/>
          <a:lstStyle/>
          <a:p>
            <a:pPr algn="l" defTabSz="1020763"/>
            <a:r>
              <a:rPr lang="pt-BR" sz="4300" b="1" dirty="0">
                <a:latin typeface="Arial" panose="020B0604020202020204" pitchFamily="34" charset="0"/>
                <a:cs typeface="Arial" panose="020B0604020202020204" pitchFamily="34" charset="0"/>
              </a:rPr>
              <a:t>MATERIAL E MÉTODOS</a:t>
            </a:r>
          </a:p>
        </p:txBody>
      </p:sp>
      <p:sp>
        <p:nvSpPr>
          <p:cNvPr id="51" name="CaixaDeTexto 37"/>
          <p:cNvSpPr txBox="1">
            <a:spLocks noChangeArrowheads="1"/>
          </p:cNvSpPr>
          <p:nvPr/>
        </p:nvSpPr>
        <p:spPr bwMode="auto">
          <a:xfrm>
            <a:off x="23537854" y="25658792"/>
            <a:ext cx="9784381" cy="600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086" tIns="41043" rIns="82086" bIns="41043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A implementação do 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recirculação de água (RAS) 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é uma alternativa de produção viável, tanto no âmbito econômico quanto ambiental, pois pode garantir a alta produtividade e a sustentabilidade durante o todo o processo. Além de esse sistema proporcionar a economia de água devido a reutilização desse recurso em mais de um ciclo de produção e o aumento de peso pela indução da prática de exercício físico voluntário, respectivamente.</a:t>
            </a:r>
          </a:p>
        </p:txBody>
      </p:sp>
      <p:sp>
        <p:nvSpPr>
          <p:cNvPr id="3" name="Text Box 3661">
            <a:extLst>
              <a:ext uri="{FF2B5EF4-FFF2-40B4-BE49-F238E27FC236}">
                <a16:creationId xmlns:a16="http://schemas.microsoft.com/office/drawing/2014/main" id="{70B5D5B5-62C6-1025-F6A6-7EB8520E3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8400" y="37859619"/>
            <a:ext cx="7576713" cy="52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62" tIns="48381" rIns="96762" bIns="48381">
            <a:spAutoFit/>
          </a:bodyPr>
          <a:lstStyle/>
          <a:p>
            <a:pPr algn="l" defTabSz="655638">
              <a:spcBef>
                <a:spcPts val="0"/>
              </a:spcBef>
            </a:pPr>
            <a:r>
              <a:rPr lang="pt-B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Selo ODS:</a:t>
            </a:r>
          </a:p>
        </p:txBody>
      </p:sp>
      <p:sp>
        <p:nvSpPr>
          <p:cNvPr id="7" name="Text Box 3661">
            <a:extLst>
              <a:ext uri="{FF2B5EF4-FFF2-40B4-BE49-F238E27FC236}">
                <a16:creationId xmlns:a16="http://schemas.microsoft.com/office/drawing/2014/main" id="{0E269F34-AF91-4878-1295-1AECD1AC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63409" y="37879934"/>
            <a:ext cx="7576713" cy="52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62" tIns="48381" rIns="96762" bIns="48381">
            <a:spAutoFit/>
          </a:bodyPr>
          <a:lstStyle/>
          <a:p>
            <a:pPr defTabSz="655638">
              <a:spcBef>
                <a:spcPts val="0"/>
              </a:spcBef>
            </a:pPr>
            <a:r>
              <a:rPr lang="pt-B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Organização: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A7F6E-D8DB-3DE0-D11B-3B940DFAF9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77" y="38630251"/>
            <a:ext cx="7576713" cy="19717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9E5869-884E-E775-46B1-640843BD0AFE}"/>
              </a:ext>
            </a:extLst>
          </p:cNvPr>
          <p:cNvSpPr txBox="1"/>
          <p:nvPr/>
        </p:nvSpPr>
        <p:spPr>
          <a:xfrm>
            <a:off x="788093" y="26562292"/>
            <a:ext cx="1018432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Características gerais dos tanques circulares</a:t>
            </a:r>
          </a:p>
          <a:p>
            <a:pPr algn="just"/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De modo geral, o tanque circular (TC) possui formato </a:t>
            </a:r>
            <a:r>
              <a:rPr 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semicônico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(Ver figura 1A, B e C), no qual, posteriormente, são projetadas estruturas que auxiliam nos mecanismos de nivelamento, escoamento, recirculação de água e filtragem de resíduos (</a:t>
            </a:r>
            <a:r>
              <a:rPr 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Timmons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., 1998). </a:t>
            </a:r>
          </a:p>
          <a:p>
            <a:endParaRPr lang="pt-BR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B6E8E3F-DC1A-CD3E-09C2-9454E4BFE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92" y="31124281"/>
            <a:ext cx="10111565" cy="287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655CF3B-E9A5-ADFB-0BFC-A1CFFBF4EE44}"/>
              </a:ext>
            </a:extLst>
          </p:cNvPr>
          <p:cNvSpPr txBox="1"/>
          <p:nvPr/>
        </p:nvSpPr>
        <p:spPr>
          <a:xfrm>
            <a:off x="656131" y="34125452"/>
            <a:ext cx="1049547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Figura 1 - Modelo 3D do tanque circular na vista superior (A) e na vista lateral (B), acrescido da ilustração transparente (C)</a:t>
            </a:r>
            <a:endParaRPr lang="pt-BR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m 22" descr="Uma imagem contendo Texto&#10;&#10;Descrição gerada automaticamente">
            <a:extLst>
              <a:ext uri="{FF2B5EF4-FFF2-40B4-BE49-F238E27FC236}">
                <a16:creationId xmlns:a16="http://schemas.microsoft.com/office/drawing/2014/main" id="{E2B117B6-A8A1-8651-E8FC-5B5E91C28A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9941" y="-1"/>
            <a:ext cx="5871936" cy="4975675"/>
          </a:xfrm>
          <a:prstGeom prst="rect">
            <a:avLst/>
          </a:prstGeom>
        </p:spPr>
      </p:pic>
      <p:pic>
        <p:nvPicPr>
          <p:cNvPr id="25" name="Imagem 24" descr="Ícone&#10;&#10;Descrição gerada automaticamente com confiança baixa">
            <a:extLst>
              <a:ext uri="{FF2B5EF4-FFF2-40B4-BE49-F238E27FC236}">
                <a16:creationId xmlns:a16="http://schemas.microsoft.com/office/drawing/2014/main" id="{34886C91-DAB8-C817-F849-A67A28A8BB3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996" y="38609936"/>
            <a:ext cx="2765989" cy="2324656"/>
          </a:xfrm>
          <a:prstGeom prst="rect">
            <a:avLst/>
          </a:prstGeom>
        </p:spPr>
      </p:pic>
      <p:pic>
        <p:nvPicPr>
          <p:cNvPr id="27" name="Imagem 26" descr="Uma imagem contendo Ícone&#10;&#10;Descrição gerada automaticamente">
            <a:extLst>
              <a:ext uri="{FF2B5EF4-FFF2-40B4-BE49-F238E27FC236}">
                <a16:creationId xmlns:a16="http://schemas.microsoft.com/office/drawing/2014/main" id="{DBB7FFB4-C03F-2337-85E0-27A433F696B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"/>
          <a:stretch/>
        </p:blipFill>
        <p:spPr>
          <a:xfrm>
            <a:off x="30080389" y="38609936"/>
            <a:ext cx="2765988" cy="2324656"/>
          </a:xfrm>
          <a:prstGeom prst="rect">
            <a:avLst/>
          </a:prstGeom>
        </p:spPr>
      </p:pic>
      <p:pic>
        <p:nvPicPr>
          <p:cNvPr id="29" name="Picture 2" descr="Uma imagem contendo ao ar livre, homem, neve, terra&#10;&#10;Descrição gerada automaticamente">
            <a:extLst>
              <a:ext uri="{FF2B5EF4-FFF2-40B4-BE49-F238E27FC236}">
                <a16:creationId xmlns:a16="http://schemas.microsoft.com/office/drawing/2014/main" id="{3EF08530-71B1-BD52-1717-06B6FB31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734" y="11188323"/>
            <a:ext cx="11576779" cy="440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CCB8D0C7-678B-B6AD-72C5-CFB9AE45ECDC}"/>
              </a:ext>
            </a:extLst>
          </p:cNvPr>
          <p:cNvSpPr txBox="1"/>
          <p:nvPr/>
        </p:nvSpPr>
        <p:spPr>
          <a:xfrm>
            <a:off x="11629020" y="15750528"/>
            <a:ext cx="1092849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Figura 2 - Tanque circular escavado recoberto com a lona plástica e a tela galvanizada (A), seguido do revestimento com cimento (B)</a:t>
            </a:r>
          </a:p>
        </p:txBody>
      </p:sp>
      <p:pic>
        <p:nvPicPr>
          <p:cNvPr id="1028" name="Picture 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B968621E-7445-EF2B-B684-C603BFC9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919" y="19860650"/>
            <a:ext cx="10905163" cy="391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DAD6AB6C-470D-C9DE-C50F-DB92E9F45B4F}"/>
              </a:ext>
            </a:extLst>
          </p:cNvPr>
          <p:cNvSpPr txBox="1"/>
          <p:nvPr/>
        </p:nvSpPr>
        <p:spPr>
          <a:xfrm>
            <a:off x="11359279" y="23891260"/>
            <a:ext cx="1090516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Figura 3 - Bomba do Tipo </a:t>
            </a:r>
            <a:r>
              <a:rPr lang="pt-BR" sz="29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Airlift</a:t>
            </a:r>
            <a:endParaRPr lang="pt-BR" sz="29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dirty="0"/>
            </a:b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E36911D-E890-E2BD-D27F-031481AFDF6A}"/>
              </a:ext>
            </a:extLst>
          </p:cNvPr>
          <p:cNvSpPr txBox="1"/>
          <p:nvPr/>
        </p:nvSpPr>
        <p:spPr>
          <a:xfrm>
            <a:off x="11656594" y="17284718"/>
            <a:ext cx="111546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airlift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, conectado a um cano que vai do centro até a parte externa do tanque, está instalado verticalmente no compartimento externo do tanque que por sua vez está conectado ao filtro biológico.</a:t>
            </a:r>
          </a:p>
        </p:txBody>
      </p:sp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11448102" y="26041998"/>
            <a:ext cx="11363099" cy="439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086" tIns="41043" rIns="82086" bIns="41043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Locais de implementação dos </a:t>
            </a:r>
            <a:r>
              <a:rPr lang="pt-BR" altLang="pt-BR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TCs</a:t>
            </a:r>
            <a:r>
              <a:rPr lang="pt-BR" alt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 com o sistema de recirculação de água</a:t>
            </a:r>
          </a:p>
          <a:p>
            <a:pPr algn="just" eaLnBrk="1" hangingPunct="1"/>
            <a:r>
              <a:rPr lang="pt-BR" alt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Local 1: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Centro de Pesquisa e Aplicação na Amazônia Brasileira-CPAM do Instituto Federal de Ciência e Tecnologia do Pará (IFPA) - campus Bragança.</a:t>
            </a:r>
          </a:p>
          <a:p>
            <a:pPr algn="just" eaLnBrk="1" hangingPunct="1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O tanque circular no CPAM tem 7 metros de largura, com uma profundidade de 1,60 metros no centro e 1,40 metros nas bordas. </a:t>
            </a:r>
            <a:endParaRPr lang="pt-BR" alt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21">
            <a:extLst>
              <a:ext uri="{FF2B5EF4-FFF2-40B4-BE49-F238E27FC236}">
                <a16:creationId xmlns:a16="http://schemas.microsoft.com/office/drawing/2014/main" id="{1A9E6F7A-C5A3-F4EF-B75D-54C3882F8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1040" y="16225370"/>
            <a:ext cx="10466863" cy="816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086" tIns="41043" rIns="82086" bIns="41043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marL="528638" algn="just" eaLnBrk="1" hangingPunct="1"/>
            <a:r>
              <a:rPr lang="pt-BR" alt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Economia de água</a:t>
            </a:r>
          </a:p>
          <a:p>
            <a:pPr marL="528638" algn="just" eaLnBrk="1" hangingPunct="1"/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O TC não necessita de adição contínua de água durante o ciclo de produção, a qual pode ser reutilizada uma ou mais vezes. A água não é descartada diretamente no meio ambiente e isso garante maior controle e segurança quanto ao risco de introduzir espécies invasoras nos ecossistemas naturais</a:t>
            </a:r>
          </a:p>
          <a:p>
            <a:pPr marL="528638" algn="just" eaLnBrk="1" hangingPunct="1"/>
            <a:r>
              <a:rPr lang="pt-BR" alt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Aumento do crescimento através do exercício</a:t>
            </a:r>
          </a:p>
          <a:p>
            <a:pPr marL="528638" algn="just" eaLnBrk="1" hangingPunct="1"/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Pereira et al. (2020), analisaram o efeito do exercício físico sobre o desenvolvimento do tambaqui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Colossoma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macropomum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e constaram relação direta com o aumento significativo de peso e comprimento quando comparados a indivíduos com estilo de vida sedentário. </a:t>
            </a:r>
          </a:p>
        </p:txBody>
      </p:sp>
      <p:pic>
        <p:nvPicPr>
          <p:cNvPr id="14" name="Picture 12" descr="Uma imagem contendo ao ar livre, grama, rocha, foto&#10;&#10;Descrição gerada automaticamente">
            <a:extLst>
              <a:ext uri="{FF2B5EF4-FFF2-40B4-BE49-F238E27FC236}">
                <a16:creationId xmlns:a16="http://schemas.microsoft.com/office/drawing/2014/main" id="{002E5EE9-8C16-97CA-8D43-07FF41F7F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020" y="30536853"/>
            <a:ext cx="10905163" cy="416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8FE1599-6D1F-AD7B-B3FC-E2F607F4DB62}"/>
              </a:ext>
            </a:extLst>
          </p:cNvPr>
          <p:cNvSpPr txBox="1"/>
          <p:nvPr/>
        </p:nvSpPr>
        <p:spPr>
          <a:xfrm>
            <a:off x="11538764" y="34806240"/>
            <a:ext cx="1090516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Figura 4 - Tanque circular com sistema de recirculação de água construído (A), juntamente,  com o </a:t>
            </a:r>
            <a:r>
              <a:rPr lang="pt-BR" sz="29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airlift</a:t>
            </a:r>
            <a:r>
              <a:rPr lang="pt-BR" sz="2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(B) e o filtro biológico (C) instalados</a:t>
            </a:r>
            <a:endParaRPr lang="pt-BR" dirty="0"/>
          </a:p>
        </p:txBody>
      </p:sp>
      <p:pic>
        <p:nvPicPr>
          <p:cNvPr id="17" name="Imagem 16" descr="Uma imagem contendo ao ar livre, grama, terra, montanha&#10;&#10;Descrição gerada automaticamente">
            <a:extLst>
              <a:ext uri="{FF2B5EF4-FFF2-40B4-BE49-F238E27FC236}">
                <a16:creationId xmlns:a16="http://schemas.microsoft.com/office/drawing/2014/main" id="{80651383-8D8D-1B43-65AB-D34653CFA5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363" y="10890348"/>
            <a:ext cx="7762595" cy="436646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E6D79A7-BF86-AA9C-B285-79EAADCB8ABD}"/>
              </a:ext>
            </a:extLst>
          </p:cNvPr>
          <p:cNvSpPr txBox="1"/>
          <p:nvPr/>
        </p:nvSpPr>
        <p:spPr>
          <a:xfrm>
            <a:off x="23765440" y="15258085"/>
            <a:ext cx="93458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Figura 5 - Construção do tanque circular no Sítio Maria Paula 1</a:t>
            </a:r>
            <a:endParaRPr lang="pt-BR" dirty="0"/>
          </a:p>
        </p:txBody>
      </p:sp>
      <p:sp>
        <p:nvSpPr>
          <p:cNvPr id="21" name="Text Box 2409">
            <a:extLst>
              <a:ext uri="{FF2B5EF4-FFF2-40B4-BE49-F238E27FC236}">
                <a16:creationId xmlns:a16="http://schemas.microsoft.com/office/drawing/2014/main" id="{A89EDDBB-E3D0-C0B9-04C3-A513B20F5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0919" y="36340497"/>
            <a:ext cx="11058676" cy="28731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102178" tIns="51088" rIns="102178" bIns="51088" anchor="ctr">
            <a:spAutoFit/>
          </a:bodyPr>
          <a:lstStyle/>
          <a:p>
            <a:pPr marL="101600" algn="just" eaLnBrk="1" hangingPunct="1"/>
            <a:r>
              <a:rPr lang="pt-BR" alt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Local 2:</a:t>
            </a:r>
            <a:r>
              <a:rPr lang="pt-BR" alt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Sítio Maria Paula 1, no Monte Negro, zona rural de Bragança-PA (S1° 07.328' W46° 49.764’) (em construção). As medidas de largura, comprimento do centro e das bordas são as seguintes: 40m, 1,80m e 1,5m, respectivamente.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2F1DE52-4F29-2F36-DF43-E04D233F369E}"/>
              </a:ext>
            </a:extLst>
          </p:cNvPr>
          <p:cNvSpPr txBox="1"/>
          <p:nvPr/>
        </p:nvSpPr>
        <p:spPr>
          <a:xfrm>
            <a:off x="656130" y="35679275"/>
            <a:ext cx="1035212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O processo de revestimento envolveu a aplicação de três camadas: lona plástica, tela galvanizada de 2 polegadas e cimento.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339966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CAB8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5677</TotalTime>
  <Words>905</Words>
  <Application>Microsoft Office PowerPoint</Application>
  <PresentationFormat>Personalizar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tahoma, verdana, arial</vt:lpstr>
      <vt:lpstr>Times New Roman</vt:lpstr>
      <vt:lpstr>Estrutura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SILUBESA 2004</dc:subject>
  <dc:creator>Jussara Severo</dc:creator>
  <cp:lastModifiedBy>Fernanda Campos</cp:lastModifiedBy>
  <cp:revision>440</cp:revision>
  <cp:lastPrinted>2024-06-05T18:48:43Z</cp:lastPrinted>
  <dcterms:created xsi:type="dcterms:W3CDTF">2003-06-01T18:10:39Z</dcterms:created>
  <dcterms:modified xsi:type="dcterms:W3CDTF">2024-08-13T21:44:51Z</dcterms:modified>
</cp:coreProperties>
</file>