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5113000" cy="20104100"/>
  <p:notesSz cx="151130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3475" y="6232271"/>
            <a:ext cx="1284605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6950" y="11258296"/>
            <a:ext cx="1057910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55650" y="4623943"/>
            <a:ext cx="657415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783195" y="4623943"/>
            <a:ext cx="657415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"/>
            <a:ext cx="15109099" cy="199566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93877" y="12163683"/>
            <a:ext cx="4534059" cy="4211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650" y="804164"/>
            <a:ext cx="1360170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50" y="4623943"/>
            <a:ext cx="1360170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138420" y="18696814"/>
            <a:ext cx="483616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55650" y="18696814"/>
            <a:ext cx="347599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81360" y="18696814"/>
            <a:ext cx="347599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hyperlink" Target="mailto:yaleigama@gmail.com" TargetMode="External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jpg"/><Relationship Id="rId24" Type="http://schemas.openxmlformats.org/officeDocument/2006/relationships/image" Target="../media/image24.jpg"/><Relationship Id="rId25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93877" y="12163683"/>
            <a:ext cx="4534535" cy="42164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550"/>
              </a:spcBef>
            </a:pPr>
            <a:r>
              <a:rPr dirty="0" sz="1850" spc="-10" b="1">
                <a:latin typeface="Arial"/>
                <a:cs typeface="Arial"/>
              </a:rPr>
              <a:t>CONCLUSÕES</a:t>
            </a:r>
            <a:endParaRPr sz="185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7049" y="15253332"/>
            <a:ext cx="4751233" cy="4964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057049" y="15253332"/>
            <a:ext cx="4751705" cy="49657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865"/>
              </a:spcBef>
            </a:pPr>
            <a:r>
              <a:rPr dirty="0" sz="1850" b="1">
                <a:latin typeface="Arial"/>
                <a:cs typeface="Arial"/>
              </a:rPr>
              <a:t>RESULTADOS</a:t>
            </a:r>
            <a:r>
              <a:rPr dirty="0" sz="1850" spc="-5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E</a:t>
            </a:r>
            <a:r>
              <a:rPr dirty="0" sz="1850" spc="-35" b="1">
                <a:latin typeface="Arial"/>
                <a:cs typeface="Arial"/>
              </a:rPr>
              <a:t> </a:t>
            </a:r>
            <a:r>
              <a:rPr dirty="0" sz="1850" spc="-10" b="1">
                <a:latin typeface="Arial"/>
                <a:cs typeface="Arial"/>
              </a:rPr>
              <a:t>DISCUSSÃO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65927" y="7047101"/>
            <a:ext cx="4603115" cy="556260"/>
            <a:chOff x="265927" y="7047101"/>
            <a:chExt cx="4603115" cy="55626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433" y="7051533"/>
              <a:ext cx="4505280" cy="47645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927" y="7047101"/>
              <a:ext cx="1970107" cy="55623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242" y="7072595"/>
              <a:ext cx="4449849" cy="421116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392242" y="7072595"/>
            <a:ext cx="4450080" cy="421640"/>
          </a:xfrm>
          <a:prstGeom prst="rect">
            <a:avLst/>
          </a:prstGeom>
          <a:ln w="4432">
            <a:solidFill>
              <a:srgbClr val="A8C5B4"/>
            </a:solidFill>
          </a:ln>
        </p:spPr>
        <p:txBody>
          <a:bodyPr wrap="square" lIns="0" tIns="65404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515"/>
              </a:spcBef>
            </a:pPr>
            <a:r>
              <a:rPr dirty="0" sz="1850" spc="-10" b="1">
                <a:latin typeface="Arial"/>
                <a:cs typeface="Arial"/>
              </a:rPr>
              <a:t>INTRODUÇÃO</a:t>
            </a:r>
            <a:endParaRPr sz="185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026" y="5292803"/>
            <a:ext cx="4711344" cy="580702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390026" y="5292803"/>
            <a:ext cx="4711700" cy="581025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170"/>
              </a:spcBef>
            </a:pPr>
            <a:r>
              <a:rPr dirty="0" sz="1850" b="1">
                <a:latin typeface="Arial"/>
                <a:cs typeface="Arial"/>
              </a:rPr>
              <a:t>Área</a:t>
            </a:r>
            <a:r>
              <a:rPr dirty="0" sz="1850" spc="120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temática</a:t>
            </a:r>
            <a:r>
              <a:rPr dirty="0" sz="1850" spc="80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e</a:t>
            </a:r>
            <a:r>
              <a:rPr dirty="0" sz="1850" spc="80" b="1">
                <a:latin typeface="Arial"/>
                <a:cs typeface="Arial"/>
              </a:rPr>
              <a:t> </a:t>
            </a:r>
            <a:r>
              <a:rPr dirty="0" sz="1850" spc="-25" b="1">
                <a:latin typeface="Arial"/>
                <a:cs typeface="Arial"/>
              </a:rPr>
              <a:t>ODS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50688" y="2614394"/>
            <a:ext cx="13619480" cy="2504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61770" marR="1334135">
              <a:lnSpc>
                <a:spcPct val="100600"/>
              </a:lnSpc>
              <a:spcBef>
                <a:spcPts val="100"/>
              </a:spcBef>
            </a:pPr>
            <a:r>
              <a:rPr dirty="0" sz="3500" b="1">
                <a:latin typeface="Arial"/>
                <a:cs typeface="Arial"/>
              </a:rPr>
              <a:t>CARACTERIZAÇÃO</a:t>
            </a:r>
            <a:r>
              <a:rPr dirty="0" sz="3500" spc="15" b="1">
                <a:latin typeface="Arial"/>
                <a:cs typeface="Arial"/>
              </a:rPr>
              <a:t> </a:t>
            </a:r>
            <a:r>
              <a:rPr dirty="0" sz="3500" b="1">
                <a:latin typeface="Arial"/>
                <a:cs typeface="Arial"/>
              </a:rPr>
              <a:t>DO</a:t>
            </a:r>
            <a:r>
              <a:rPr dirty="0" sz="3500" spc="20" b="1">
                <a:latin typeface="Arial"/>
                <a:cs typeface="Arial"/>
              </a:rPr>
              <a:t> </a:t>
            </a:r>
            <a:r>
              <a:rPr dirty="0" sz="3500" spc="-40" b="1">
                <a:latin typeface="Arial"/>
                <a:cs typeface="Arial"/>
              </a:rPr>
              <a:t>METAVIROMA</a:t>
            </a:r>
            <a:r>
              <a:rPr dirty="0" sz="3500" spc="-100" b="1">
                <a:latin typeface="Arial"/>
                <a:cs typeface="Arial"/>
              </a:rPr>
              <a:t> </a:t>
            </a:r>
            <a:r>
              <a:rPr dirty="0" sz="3500" b="1">
                <a:latin typeface="Arial"/>
                <a:cs typeface="Arial"/>
              </a:rPr>
              <a:t>OBTIDO</a:t>
            </a:r>
            <a:r>
              <a:rPr dirty="0" sz="3500" spc="20" b="1">
                <a:latin typeface="Arial"/>
                <a:cs typeface="Arial"/>
              </a:rPr>
              <a:t> </a:t>
            </a:r>
            <a:r>
              <a:rPr dirty="0" sz="3500" spc="-25" b="1">
                <a:latin typeface="Arial"/>
                <a:cs typeface="Arial"/>
              </a:rPr>
              <a:t>DO </a:t>
            </a:r>
            <a:r>
              <a:rPr dirty="0" sz="3500" b="1">
                <a:latin typeface="Arial"/>
                <a:cs typeface="Arial"/>
              </a:rPr>
              <a:t>NEUROTRANSCRIPTOMA</a:t>
            </a:r>
            <a:r>
              <a:rPr dirty="0" sz="3500" spc="-100" b="1">
                <a:latin typeface="Arial"/>
                <a:cs typeface="Arial"/>
              </a:rPr>
              <a:t> </a:t>
            </a:r>
            <a:r>
              <a:rPr dirty="0" sz="3500" b="1">
                <a:latin typeface="Arial"/>
                <a:cs typeface="Arial"/>
              </a:rPr>
              <a:t>DA</a:t>
            </a:r>
            <a:r>
              <a:rPr dirty="0" sz="3500" spc="-85" b="1">
                <a:latin typeface="Arial"/>
                <a:cs typeface="Arial"/>
              </a:rPr>
              <a:t> </a:t>
            </a:r>
            <a:r>
              <a:rPr dirty="0" sz="3500" b="1">
                <a:latin typeface="Arial"/>
                <a:cs typeface="Arial"/>
              </a:rPr>
              <a:t>ESPÉCIE</a:t>
            </a:r>
            <a:r>
              <a:rPr dirty="0" sz="3500" spc="10" b="1">
                <a:latin typeface="Arial"/>
                <a:cs typeface="Arial"/>
              </a:rPr>
              <a:t> </a:t>
            </a:r>
            <a:r>
              <a:rPr dirty="0" sz="3500" b="1">
                <a:latin typeface="Arial"/>
                <a:cs typeface="Arial"/>
              </a:rPr>
              <a:t>DE</a:t>
            </a:r>
            <a:r>
              <a:rPr dirty="0" sz="3500" spc="15" b="1">
                <a:latin typeface="Arial"/>
                <a:cs typeface="Arial"/>
              </a:rPr>
              <a:t> </a:t>
            </a:r>
            <a:r>
              <a:rPr dirty="0" sz="3500" spc="-10" b="1">
                <a:latin typeface="Arial"/>
                <a:cs typeface="Arial"/>
              </a:rPr>
              <a:t>PEIXE</a:t>
            </a:r>
            <a:endParaRPr sz="3500">
              <a:latin typeface="Arial"/>
              <a:cs typeface="Arial"/>
            </a:endParaRPr>
          </a:p>
          <a:p>
            <a:pPr algn="ctr" marL="125095">
              <a:lnSpc>
                <a:spcPct val="100000"/>
              </a:lnSpc>
              <a:spcBef>
                <a:spcPts val="60"/>
              </a:spcBef>
            </a:pPr>
            <a:r>
              <a:rPr dirty="0" sz="3500" b="1" i="1">
                <a:latin typeface="Arial"/>
                <a:cs typeface="Arial"/>
              </a:rPr>
              <a:t>Colossoma</a:t>
            </a:r>
            <a:r>
              <a:rPr dirty="0" sz="3500" spc="40" b="1" i="1">
                <a:latin typeface="Arial"/>
                <a:cs typeface="Arial"/>
              </a:rPr>
              <a:t> </a:t>
            </a:r>
            <a:r>
              <a:rPr dirty="0" sz="3500" b="1" i="1">
                <a:latin typeface="Arial"/>
                <a:cs typeface="Arial"/>
              </a:rPr>
              <a:t>macropomum</a:t>
            </a:r>
            <a:r>
              <a:rPr dirty="0" sz="3500" spc="50" b="1" i="1">
                <a:latin typeface="Arial"/>
                <a:cs typeface="Arial"/>
              </a:rPr>
              <a:t> </a:t>
            </a:r>
            <a:r>
              <a:rPr dirty="0" sz="3500" spc="-10" b="1">
                <a:latin typeface="Arial"/>
                <a:cs typeface="Arial"/>
              </a:rPr>
              <a:t>(TAMBAQUI)</a:t>
            </a:r>
            <a:endParaRPr sz="3500">
              <a:latin typeface="Arial"/>
              <a:cs typeface="Arial"/>
            </a:endParaRPr>
          </a:p>
          <a:p>
            <a:pPr algn="ctr" marL="12065" marR="5080">
              <a:lnSpc>
                <a:spcPct val="101000"/>
              </a:lnSpc>
              <a:spcBef>
                <a:spcPts val="475"/>
              </a:spcBef>
            </a:pPr>
            <a:r>
              <a:rPr dirty="0" sz="1900" b="1">
                <a:latin typeface="Arial"/>
                <a:cs typeface="Arial"/>
              </a:rPr>
              <a:t>Yarlei</a:t>
            </a:r>
            <a:r>
              <a:rPr dirty="0" sz="1900" spc="-6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da</a:t>
            </a:r>
            <a:r>
              <a:rPr dirty="0" sz="1900" spc="-4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Gama</a:t>
            </a:r>
            <a:r>
              <a:rPr dirty="0" sz="1900" spc="-3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Furtado</a:t>
            </a:r>
            <a:r>
              <a:rPr dirty="0" sz="1900" spc="-70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(IFPA),</a:t>
            </a:r>
            <a:r>
              <a:rPr dirty="0" sz="1900" spc="-5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Patrick</a:t>
            </a:r>
            <a:r>
              <a:rPr dirty="0" sz="1900" spc="-3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Douglas</a:t>
            </a:r>
            <a:r>
              <a:rPr dirty="0" sz="1900" spc="-6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Corrêa</a:t>
            </a:r>
            <a:r>
              <a:rPr dirty="0" sz="1900" spc="-7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Pereira</a:t>
            </a:r>
            <a:r>
              <a:rPr dirty="0" sz="1900" spc="-3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(McGill);</a:t>
            </a:r>
            <a:r>
              <a:rPr dirty="0" sz="1900" spc="-6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Mauro</a:t>
            </a:r>
            <a:r>
              <a:rPr dirty="0" sz="1900" spc="-13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André</a:t>
            </a:r>
            <a:r>
              <a:rPr dirty="0" sz="1900" spc="-7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Damasceno</a:t>
            </a:r>
            <a:r>
              <a:rPr dirty="0" sz="1900" spc="-7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de</a:t>
            </a:r>
            <a:r>
              <a:rPr dirty="0" sz="1900" spc="-3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Melo</a:t>
            </a:r>
            <a:r>
              <a:rPr dirty="0" sz="1900" spc="-70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(IFPA);</a:t>
            </a:r>
            <a:r>
              <a:rPr dirty="0" sz="1900" spc="-30" b="1">
                <a:latin typeface="Arial"/>
                <a:cs typeface="Arial"/>
              </a:rPr>
              <a:t> </a:t>
            </a:r>
            <a:r>
              <a:rPr dirty="0" sz="1900" spc="-20" b="1">
                <a:latin typeface="Arial"/>
                <a:cs typeface="Arial"/>
              </a:rPr>
              <a:t>Nara </a:t>
            </a:r>
            <a:r>
              <a:rPr dirty="0" sz="1900" b="1">
                <a:latin typeface="Arial"/>
                <a:cs typeface="Arial"/>
              </a:rPr>
              <a:t>Gyzely</a:t>
            </a:r>
            <a:r>
              <a:rPr dirty="0" sz="1900" spc="-7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de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Morais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Magalhães</a:t>
            </a:r>
            <a:r>
              <a:rPr dirty="0" sz="1900" spc="-70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(IFPA),</a:t>
            </a:r>
            <a:r>
              <a:rPr dirty="0" sz="1900" spc="-6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Cristovam</a:t>
            </a:r>
            <a:r>
              <a:rPr dirty="0" sz="1900" spc="-5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Guerreiro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Diniz</a:t>
            </a:r>
            <a:r>
              <a:rPr dirty="0" sz="1900" spc="-70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(IFPA)</a:t>
            </a:r>
            <a:endParaRPr sz="1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400" b="1">
                <a:latin typeface="Arial"/>
                <a:cs typeface="Arial"/>
              </a:rPr>
              <a:t>Autor</a:t>
            </a:r>
            <a:r>
              <a:rPr dirty="0" sz="1400" spc="19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correspondente:</a:t>
            </a:r>
            <a:r>
              <a:rPr dirty="0" sz="1400" spc="200" b="1">
                <a:latin typeface="Arial"/>
                <a:cs typeface="Arial"/>
              </a:rPr>
              <a:t> </a:t>
            </a:r>
            <a:r>
              <a:rPr dirty="0" sz="1400" spc="-10">
                <a:latin typeface="Arial MT"/>
                <a:cs typeface="Arial MT"/>
                <a:hlinkClick r:id="rId7"/>
              </a:rPr>
              <a:t>yaleigama@gmail.com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06283" y="7613945"/>
            <a:ext cx="4373880" cy="171068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2000"/>
              </a:lnSpc>
              <a:spcBef>
                <a:spcPts val="85"/>
              </a:spcBef>
            </a:pPr>
            <a:r>
              <a:rPr dirty="0" sz="1550">
                <a:latin typeface="Arial MT"/>
                <a:cs typeface="Arial MT"/>
              </a:rPr>
              <a:t>Grande</a:t>
            </a:r>
            <a:r>
              <a:rPr dirty="0" sz="1550" spc="21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parte</a:t>
            </a:r>
            <a:r>
              <a:rPr dirty="0" sz="1550" spc="21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do</a:t>
            </a:r>
            <a:r>
              <a:rPr dirty="0" sz="1550" spc="21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nosso</a:t>
            </a:r>
            <a:r>
              <a:rPr dirty="0" sz="1550" spc="204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conhecimento</a:t>
            </a:r>
            <a:r>
              <a:rPr dirty="0" sz="1550" spc="210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atual </a:t>
            </a:r>
            <a:r>
              <a:rPr dirty="0" sz="1550">
                <a:latin typeface="Arial MT"/>
                <a:cs typeface="Arial MT"/>
              </a:rPr>
              <a:t>sobre</a:t>
            </a:r>
            <a:r>
              <a:rPr dirty="0" sz="1550" spc="10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os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vírus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que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infectam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peixes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baseia-se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no </a:t>
            </a:r>
            <a:r>
              <a:rPr dirty="0" sz="1550">
                <a:latin typeface="Arial MT"/>
                <a:cs typeface="Arial MT"/>
              </a:rPr>
              <a:t>estudo</a:t>
            </a:r>
            <a:r>
              <a:rPr dirty="0" sz="1550" spc="8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9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vírus</a:t>
            </a:r>
            <a:r>
              <a:rPr dirty="0" sz="1550" spc="9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patogênicos</a:t>
            </a:r>
            <a:r>
              <a:rPr dirty="0" sz="1550" spc="10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em</a:t>
            </a:r>
            <a:r>
              <a:rPr dirty="0" sz="1550" spc="100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hospedeiros </a:t>
            </a:r>
            <a:r>
              <a:rPr dirty="0" sz="1550">
                <a:latin typeface="Arial MT"/>
                <a:cs typeface="Arial MT"/>
              </a:rPr>
              <a:t>sintomáticos.</a:t>
            </a:r>
            <a:r>
              <a:rPr dirty="0" sz="1550" spc="1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No</a:t>
            </a:r>
            <a:r>
              <a:rPr dirty="0" sz="1550" spc="1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entanto,</a:t>
            </a:r>
            <a:r>
              <a:rPr dirty="0" sz="1550" spc="1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</a:t>
            </a:r>
            <a:r>
              <a:rPr dirty="0" sz="1550" spc="1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recente</a:t>
            </a:r>
            <a:r>
              <a:rPr dirty="0" sz="1550" spc="1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aumento</a:t>
            </a:r>
            <a:r>
              <a:rPr dirty="0" sz="1550" spc="18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do </a:t>
            </a:r>
            <a:r>
              <a:rPr dirty="0" sz="1550">
                <a:latin typeface="Arial MT"/>
                <a:cs typeface="Arial MT"/>
              </a:rPr>
              <a:t>sequenciamento</a:t>
            </a:r>
            <a:r>
              <a:rPr dirty="0" sz="1550" spc="390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metagenômico</a:t>
            </a:r>
            <a:r>
              <a:rPr dirty="0" sz="1550" spc="390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390">
                <a:latin typeface="Arial MT"/>
                <a:cs typeface="Arial MT"/>
              </a:rPr>
              <a:t>   </a:t>
            </a:r>
            <a:r>
              <a:rPr dirty="0" sz="1550" spc="-20">
                <a:latin typeface="Arial MT"/>
                <a:cs typeface="Arial MT"/>
              </a:rPr>
              <a:t>nova </a:t>
            </a:r>
            <a:r>
              <a:rPr dirty="0" sz="1550">
                <a:latin typeface="Arial MT"/>
                <a:cs typeface="Arial MT"/>
              </a:rPr>
              <a:t>geração</a:t>
            </a:r>
            <a:r>
              <a:rPr dirty="0" sz="1550" spc="2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(mNGS)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levou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à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descoberta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que</a:t>
            </a:r>
            <a:r>
              <a:rPr dirty="0" sz="1550" spc="229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os </a:t>
            </a:r>
            <a:r>
              <a:rPr dirty="0" sz="1550">
                <a:latin typeface="Arial MT"/>
                <a:cs typeface="Arial MT"/>
              </a:rPr>
              <a:t>peixes</a:t>
            </a:r>
            <a:r>
              <a:rPr dirty="0" sz="1550" spc="4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abrigam</a:t>
            </a:r>
            <a:r>
              <a:rPr dirty="0" sz="1550" spc="4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um</a:t>
            </a:r>
            <a:r>
              <a:rPr dirty="0" sz="1550" spc="409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número</a:t>
            </a:r>
            <a:r>
              <a:rPr dirty="0" sz="1550" spc="4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maior</a:t>
            </a:r>
            <a:r>
              <a:rPr dirty="0" sz="1550" spc="4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4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vírus</a:t>
            </a:r>
            <a:r>
              <a:rPr dirty="0" sz="1550" spc="38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do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6283" y="9303500"/>
            <a:ext cx="4374515" cy="7480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5080">
              <a:lnSpc>
                <a:spcPct val="102299"/>
              </a:lnSpc>
              <a:spcBef>
                <a:spcPts val="75"/>
              </a:spcBef>
            </a:pPr>
            <a:r>
              <a:rPr dirty="0" sz="1550">
                <a:latin typeface="Arial MT"/>
                <a:cs typeface="Arial MT"/>
              </a:rPr>
              <a:t>que</a:t>
            </a:r>
            <a:r>
              <a:rPr dirty="0" sz="1550" spc="31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qualquer</a:t>
            </a:r>
            <a:r>
              <a:rPr dirty="0" sz="1550" spc="31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outra</a:t>
            </a:r>
            <a:r>
              <a:rPr dirty="0" sz="1550" spc="32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classe</a:t>
            </a:r>
            <a:r>
              <a:rPr dirty="0" sz="1550" spc="31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320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vertebrados </a:t>
            </a:r>
            <a:r>
              <a:rPr dirty="0" sz="1550">
                <a:latin typeface="Arial MT"/>
                <a:cs typeface="Arial MT"/>
              </a:rPr>
              <a:t>(Geoghegan</a:t>
            </a:r>
            <a:r>
              <a:rPr dirty="0" sz="1550" spc="110">
                <a:latin typeface="Arial MT"/>
                <a:cs typeface="Arial MT"/>
              </a:rPr>
              <a:t> 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105" i="1">
                <a:latin typeface="Arial"/>
                <a:cs typeface="Arial"/>
              </a:rPr>
              <a:t>  </a:t>
            </a:r>
            <a:r>
              <a:rPr dirty="0" sz="1550" i="1">
                <a:latin typeface="Arial"/>
                <a:cs typeface="Arial"/>
              </a:rPr>
              <a:t>al</a:t>
            </a:r>
            <a:r>
              <a:rPr dirty="0" sz="1550">
                <a:latin typeface="Arial MT"/>
                <a:cs typeface="Arial MT"/>
              </a:rPr>
              <a:t>.,</a:t>
            </a:r>
            <a:r>
              <a:rPr dirty="0" sz="1550" spc="10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2018;</a:t>
            </a:r>
            <a:r>
              <a:rPr dirty="0" sz="1550" spc="10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Silva</a:t>
            </a:r>
            <a:r>
              <a:rPr dirty="0" sz="1550" spc="100">
                <a:latin typeface="Arial MT"/>
                <a:cs typeface="Arial MT"/>
              </a:rPr>
              <a:t> 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110" i="1">
                <a:latin typeface="Arial"/>
                <a:cs typeface="Arial"/>
              </a:rPr>
              <a:t>  </a:t>
            </a:r>
            <a:r>
              <a:rPr dirty="0" sz="1550" i="1">
                <a:latin typeface="Arial"/>
                <a:cs typeface="Arial"/>
              </a:rPr>
              <a:t>al</a:t>
            </a:r>
            <a:r>
              <a:rPr dirty="0" sz="1550">
                <a:latin typeface="Arial MT"/>
                <a:cs typeface="Arial MT"/>
              </a:rPr>
              <a:t>.,</a:t>
            </a:r>
            <a:r>
              <a:rPr dirty="0" sz="1550" spc="105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2020; </a:t>
            </a:r>
            <a:r>
              <a:rPr dirty="0" sz="1550">
                <a:latin typeface="Arial MT"/>
                <a:cs typeface="Arial MT"/>
              </a:rPr>
              <a:t>Perry</a:t>
            </a:r>
            <a:r>
              <a:rPr dirty="0" sz="1550" spc="415">
                <a:latin typeface="Arial MT"/>
                <a:cs typeface="Arial MT"/>
              </a:rPr>
              <a:t>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434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al</a:t>
            </a:r>
            <a:r>
              <a:rPr dirty="0" sz="1550">
                <a:latin typeface="Arial MT"/>
                <a:cs typeface="Arial MT"/>
              </a:rPr>
              <a:t>.,</a:t>
            </a:r>
            <a:r>
              <a:rPr dirty="0" sz="1550" spc="4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2022).</a:t>
            </a:r>
            <a:r>
              <a:rPr dirty="0" sz="1550" spc="4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3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maioria</a:t>
            </a:r>
            <a:r>
              <a:rPr dirty="0" sz="1550" spc="4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das</a:t>
            </a:r>
            <a:r>
              <a:rPr dirty="0" sz="1550" spc="4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famílias</a:t>
            </a:r>
            <a:r>
              <a:rPr dirty="0" sz="1550" spc="44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de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06283" y="10026231"/>
            <a:ext cx="4374515" cy="29165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2000"/>
              </a:lnSpc>
              <a:spcBef>
                <a:spcPts val="80"/>
              </a:spcBef>
            </a:pPr>
            <a:r>
              <a:rPr dirty="0" sz="1550">
                <a:latin typeface="Arial MT"/>
                <a:cs typeface="Arial MT"/>
              </a:rPr>
              <a:t>vírus</a:t>
            </a:r>
            <a:r>
              <a:rPr dirty="0" sz="1550" spc="27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RNA</a:t>
            </a:r>
            <a:r>
              <a:rPr dirty="0" sz="1550" spc="23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que</a:t>
            </a:r>
            <a:r>
              <a:rPr dirty="0" sz="1550" spc="27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antes</a:t>
            </a:r>
            <a:r>
              <a:rPr dirty="0" sz="1550" spc="28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se</a:t>
            </a:r>
            <a:r>
              <a:rPr dirty="0" sz="1550" spc="27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pensava</a:t>
            </a:r>
            <a:r>
              <a:rPr dirty="0" sz="1550" spc="275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infectar </a:t>
            </a:r>
            <a:r>
              <a:rPr dirty="0" sz="1550">
                <a:latin typeface="Arial MT"/>
                <a:cs typeface="Arial MT"/>
              </a:rPr>
              <a:t>mamíferos</a:t>
            </a:r>
            <a:r>
              <a:rPr dirty="0" sz="1550" spc="6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foram</a:t>
            </a:r>
            <a:r>
              <a:rPr dirty="0" sz="1550" spc="7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descritas</a:t>
            </a:r>
            <a:r>
              <a:rPr dirty="0" sz="1550" spc="6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em</a:t>
            </a:r>
            <a:r>
              <a:rPr dirty="0" sz="1550" spc="7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peixes</a:t>
            </a:r>
            <a:r>
              <a:rPr dirty="0" sz="1550" spc="70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ósseos </a:t>
            </a:r>
            <a:r>
              <a:rPr dirty="0" sz="1550">
                <a:latin typeface="Arial MT"/>
                <a:cs typeface="Arial MT"/>
              </a:rPr>
              <a:t>(Geoghegan</a:t>
            </a:r>
            <a:r>
              <a:rPr dirty="0" sz="1550" spc="70">
                <a:latin typeface="Arial MT"/>
                <a:cs typeface="Arial MT"/>
              </a:rPr>
              <a:t> 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65" i="1">
                <a:latin typeface="Arial"/>
                <a:cs typeface="Arial"/>
              </a:rPr>
              <a:t>  </a:t>
            </a:r>
            <a:r>
              <a:rPr dirty="0" sz="1550" i="1">
                <a:latin typeface="Arial"/>
                <a:cs typeface="Arial"/>
              </a:rPr>
              <a:t>al</a:t>
            </a:r>
            <a:r>
              <a:rPr dirty="0" sz="1550">
                <a:latin typeface="Arial MT"/>
                <a:cs typeface="Arial MT"/>
              </a:rPr>
              <a:t>.,</a:t>
            </a:r>
            <a:r>
              <a:rPr dirty="0" sz="1550" spc="6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2018).</a:t>
            </a:r>
            <a:r>
              <a:rPr dirty="0" sz="1550" spc="6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Por</a:t>
            </a:r>
            <a:r>
              <a:rPr dirty="0" sz="1550" spc="7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exemplo,</a:t>
            </a:r>
            <a:r>
              <a:rPr dirty="0" sz="1550" spc="65">
                <a:latin typeface="Arial MT"/>
                <a:cs typeface="Arial MT"/>
              </a:rPr>
              <a:t>  </a:t>
            </a:r>
            <a:r>
              <a:rPr dirty="0" sz="1550" spc="-25">
                <a:latin typeface="Arial MT"/>
                <a:cs typeface="Arial MT"/>
              </a:rPr>
              <a:t>uma </a:t>
            </a:r>
            <a:r>
              <a:rPr dirty="0" sz="1550">
                <a:latin typeface="Arial MT"/>
                <a:cs typeface="Arial MT"/>
              </a:rPr>
              <a:t>pesquisa</a:t>
            </a:r>
            <a:r>
              <a:rPr dirty="0" sz="1550" spc="2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com</a:t>
            </a:r>
            <a:r>
              <a:rPr dirty="0" sz="1550" spc="2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salmão</a:t>
            </a:r>
            <a:r>
              <a:rPr dirty="0" sz="1550" spc="2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chinook</a:t>
            </a:r>
            <a:r>
              <a:rPr dirty="0" sz="1550" spc="254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morto/moribundo </a:t>
            </a:r>
            <a:r>
              <a:rPr dirty="0" sz="1550">
                <a:latin typeface="Arial MT"/>
                <a:cs typeface="Arial MT"/>
              </a:rPr>
              <a:t>(</a:t>
            </a:r>
            <a:r>
              <a:rPr dirty="0" sz="1550" i="1">
                <a:latin typeface="Arial"/>
                <a:cs typeface="Arial"/>
              </a:rPr>
              <a:t>Oncorhynchus</a:t>
            </a:r>
            <a:r>
              <a:rPr dirty="0" sz="1550" spc="29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tshawytscha</a:t>
            </a:r>
            <a:r>
              <a:rPr dirty="0" sz="1550">
                <a:latin typeface="Arial MT"/>
                <a:cs typeface="Arial MT"/>
              </a:rPr>
              <a:t>)</a:t>
            </a:r>
            <a:r>
              <a:rPr dirty="0" sz="1550" spc="2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revelou</a:t>
            </a:r>
            <a:r>
              <a:rPr dirty="0" sz="1550" spc="2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</a:t>
            </a:r>
            <a:r>
              <a:rPr dirty="0" sz="1550" spc="27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primeiro </a:t>
            </a:r>
            <a:r>
              <a:rPr dirty="0" sz="1550">
                <a:latin typeface="Arial MT"/>
                <a:cs typeface="Arial MT"/>
              </a:rPr>
              <a:t>coronavírus</a:t>
            </a:r>
            <a:r>
              <a:rPr dirty="0" sz="1550" spc="1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(Coronaviridae)</a:t>
            </a:r>
            <a:r>
              <a:rPr dirty="0" sz="1550" spc="1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associado</a:t>
            </a:r>
            <a:r>
              <a:rPr dirty="0" sz="1550" spc="1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17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peixes, </a:t>
            </a:r>
            <a:r>
              <a:rPr dirty="0" sz="1550">
                <a:latin typeface="Arial MT"/>
                <a:cs typeface="Arial MT"/>
              </a:rPr>
              <a:t>o</a:t>
            </a:r>
            <a:r>
              <a:rPr dirty="0" sz="1550" spc="2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nidovírus</a:t>
            </a:r>
            <a:r>
              <a:rPr dirty="0" sz="1550" spc="2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do</a:t>
            </a:r>
            <a:r>
              <a:rPr dirty="0" sz="1550" spc="2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salmão</a:t>
            </a:r>
            <a:r>
              <a:rPr dirty="0" sz="1550" spc="2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do</a:t>
            </a:r>
            <a:r>
              <a:rPr dirty="0" sz="1550" spc="2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Pacífico</a:t>
            </a:r>
            <a:r>
              <a:rPr dirty="0" sz="1550" spc="2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(Mordecai</a:t>
            </a:r>
            <a:r>
              <a:rPr dirty="0" sz="1550" spc="254">
                <a:latin typeface="Arial MT"/>
                <a:cs typeface="Arial MT"/>
              </a:rPr>
              <a:t> </a:t>
            </a:r>
            <a:r>
              <a:rPr dirty="0" sz="1550" spc="-25" i="1">
                <a:latin typeface="Arial"/>
                <a:cs typeface="Arial"/>
              </a:rPr>
              <a:t>et </a:t>
            </a:r>
            <a:r>
              <a:rPr dirty="0" sz="1550" i="1">
                <a:latin typeface="Arial"/>
                <a:cs typeface="Arial"/>
              </a:rPr>
              <a:t>al</a:t>
            </a:r>
            <a:r>
              <a:rPr dirty="0" sz="1550">
                <a:latin typeface="Arial MT"/>
                <a:cs typeface="Arial MT"/>
              </a:rPr>
              <a:t>.,</a:t>
            </a:r>
            <a:r>
              <a:rPr dirty="0" sz="1550" spc="4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2019).</a:t>
            </a:r>
            <a:r>
              <a:rPr dirty="0" sz="1550" spc="4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Embora</a:t>
            </a:r>
            <a:r>
              <a:rPr dirty="0" sz="1550" spc="4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estes</a:t>
            </a:r>
            <a:r>
              <a:rPr dirty="0" sz="1550" spc="4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vírus</a:t>
            </a:r>
            <a:r>
              <a:rPr dirty="0" sz="1550" spc="4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retenham</a:t>
            </a:r>
            <a:r>
              <a:rPr dirty="0" sz="1550" spc="47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uma </a:t>
            </a:r>
            <a:r>
              <a:rPr dirty="0" sz="1550">
                <a:latin typeface="Arial MT"/>
                <a:cs typeface="Arial MT"/>
              </a:rPr>
              <a:t>série</a:t>
            </a:r>
            <a:r>
              <a:rPr dirty="0" sz="1550" spc="254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254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características-chave</a:t>
            </a:r>
            <a:r>
              <a:rPr dirty="0" sz="1550" spc="250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260">
                <a:latin typeface="Arial MT"/>
                <a:cs typeface="Arial MT"/>
              </a:rPr>
              <a:t>   </a:t>
            </a:r>
            <a:r>
              <a:rPr dirty="0" sz="1550" spc="-10">
                <a:latin typeface="Arial MT"/>
                <a:cs typeface="Arial MT"/>
              </a:rPr>
              <a:t>outros </a:t>
            </a:r>
            <a:r>
              <a:rPr dirty="0" sz="1550">
                <a:latin typeface="Arial MT"/>
                <a:cs typeface="Arial MT"/>
              </a:rPr>
              <a:t>filovírus,</a:t>
            </a:r>
            <a:r>
              <a:rPr dirty="0" sz="1550" spc="4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eles</a:t>
            </a:r>
            <a:r>
              <a:rPr dirty="0" sz="1550" spc="4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são</a:t>
            </a:r>
            <a:r>
              <a:rPr dirty="0" sz="1550" spc="459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geneticamente</a:t>
            </a:r>
            <a:r>
              <a:rPr dirty="0" sz="1550" spc="4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distintos</a:t>
            </a:r>
            <a:r>
              <a:rPr dirty="0" sz="1550" spc="484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dos </a:t>
            </a:r>
            <a:r>
              <a:rPr dirty="0" sz="1550">
                <a:latin typeface="Arial MT"/>
                <a:cs typeface="Arial MT"/>
              </a:rPr>
              <a:t>ebolavírus</a:t>
            </a:r>
            <a:r>
              <a:rPr dirty="0" sz="1550" spc="3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3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dos</a:t>
            </a:r>
            <a:r>
              <a:rPr dirty="0" sz="1550" spc="3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marburgvírus</a:t>
            </a:r>
            <a:r>
              <a:rPr dirty="0" sz="1550" spc="3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(conhecidos</a:t>
            </a:r>
            <a:r>
              <a:rPr dirty="0" sz="1550" spc="32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por </a:t>
            </a:r>
            <a:r>
              <a:rPr dirty="0" sz="1550">
                <a:latin typeface="Arial MT"/>
                <a:cs typeface="Arial MT"/>
              </a:rPr>
              <a:t>causarem</a:t>
            </a:r>
            <a:r>
              <a:rPr dirty="0" sz="1550" spc="3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doenças</a:t>
            </a:r>
            <a:r>
              <a:rPr dirty="0" sz="1550" spc="3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letais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em</a:t>
            </a:r>
            <a:r>
              <a:rPr dirty="0" sz="1550" spc="3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humanos)</a:t>
            </a:r>
            <a:r>
              <a:rPr dirty="0" sz="1550" spc="37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(Hume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06283" y="12921262"/>
            <a:ext cx="3118485" cy="504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  <a:tabLst>
                <a:tab pos="454025" algn="l"/>
                <a:tab pos="996950" algn="l"/>
                <a:tab pos="1443355" algn="l"/>
                <a:tab pos="1840230" algn="l"/>
                <a:tab pos="2092325" algn="l"/>
                <a:tab pos="2371090" algn="l"/>
              </a:tabLst>
            </a:pPr>
            <a:r>
              <a:rPr dirty="0" sz="1550" spc="-25" i="1">
                <a:latin typeface="Arial"/>
                <a:cs typeface="Arial"/>
              </a:rPr>
              <a:t>et</a:t>
            </a:r>
            <a:r>
              <a:rPr dirty="0" sz="1550" i="1">
                <a:latin typeface="Arial"/>
                <a:cs typeface="Arial"/>
              </a:rPr>
              <a:t>	</a:t>
            </a:r>
            <a:r>
              <a:rPr dirty="0" sz="1550" spc="-20" i="1">
                <a:latin typeface="Arial"/>
                <a:cs typeface="Arial"/>
              </a:rPr>
              <a:t>al</a:t>
            </a:r>
            <a:r>
              <a:rPr dirty="0" sz="1550" spc="-20">
                <a:latin typeface="Arial MT"/>
                <a:cs typeface="Arial MT"/>
              </a:rPr>
              <a:t>.,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2019).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Da</a:t>
            </a:r>
            <a:r>
              <a:rPr dirty="0" sz="1550">
                <a:latin typeface="Arial MT"/>
                <a:cs typeface="Arial MT"/>
              </a:rPr>
              <a:t>		</a:t>
            </a:r>
            <a:r>
              <a:rPr dirty="0" sz="1550" spc="-20">
                <a:latin typeface="Arial MT"/>
                <a:cs typeface="Arial MT"/>
              </a:rPr>
              <a:t>mesma </a:t>
            </a:r>
            <a:r>
              <a:rPr dirty="0" sz="1550" spc="-10">
                <a:latin typeface="Arial MT"/>
                <a:cs typeface="Arial MT"/>
              </a:rPr>
              <a:t>hepadnavírus,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0">
                <a:latin typeface="Arial MT"/>
                <a:cs typeface="Arial MT"/>
              </a:rPr>
              <a:t>antes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conhecidos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659637" y="12921262"/>
            <a:ext cx="1119505" cy="504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8735">
              <a:lnSpc>
                <a:spcPct val="101400"/>
              </a:lnSpc>
              <a:spcBef>
                <a:spcPts val="95"/>
              </a:spcBef>
              <a:tabLst>
                <a:tab pos="828675" algn="l"/>
                <a:tab pos="895985" algn="l"/>
              </a:tabLst>
            </a:pPr>
            <a:r>
              <a:rPr dirty="0" sz="1550" spc="-10">
                <a:latin typeface="Arial MT"/>
                <a:cs typeface="Arial MT"/>
              </a:rPr>
              <a:t>forma,</a:t>
            </a:r>
            <a:r>
              <a:rPr dirty="0" sz="1550">
                <a:latin typeface="Arial MT"/>
                <a:cs typeface="Arial MT"/>
              </a:rPr>
              <a:t>		</a:t>
            </a:r>
            <a:r>
              <a:rPr dirty="0" sz="1550" spc="-25">
                <a:latin typeface="Arial MT"/>
                <a:cs typeface="Arial MT"/>
              </a:rPr>
              <a:t>os </a:t>
            </a:r>
            <a:r>
              <a:rPr dirty="0" sz="1550" spc="-10">
                <a:latin typeface="Arial MT"/>
                <a:cs typeface="Arial MT"/>
              </a:rPr>
              <a:t>apenas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em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06283" y="13404482"/>
            <a:ext cx="4373880" cy="1830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400"/>
              </a:lnSpc>
              <a:spcBef>
                <a:spcPts val="95"/>
              </a:spcBef>
            </a:pPr>
            <a:r>
              <a:rPr dirty="0" sz="1550">
                <a:latin typeface="Arial MT"/>
                <a:cs typeface="Arial MT"/>
              </a:rPr>
              <a:t>mamíferos</a:t>
            </a:r>
            <a:r>
              <a:rPr dirty="0" sz="1550" spc="4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48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aves,</a:t>
            </a:r>
            <a:r>
              <a:rPr dirty="0" sz="1550" spc="4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infectam</a:t>
            </a:r>
            <a:r>
              <a:rPr dirty="0" sz="1550" spc="4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anfíbios</a:t>
            </a:r>
            <a:r>
              <a:rPr dirty="0" sz="1550" spc="4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48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peixes </a:t>
            </a:r>
            <a:r>
              <a:rPr dirty="0" sz="1550">
                <a:latin typeface="Arial MT"/>
                <a:cs typeface="Arial MT"/>
              </a:rPr>
              <a:t>(Dill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al</a:t>
            </a:r>
            <a:r>
              <a:rPr dirty="0" sz="1550">
                <a:latin typeface="Arial MT"/>
                <a:cs typeface="Arial MT"/>
              </a:rPr>
              <a:t>.,</a:t>
            </a:r>
            <a:r>
              <a:rPr dirty="0" sz="1550" spc="3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2016).</a:t>
            </a:r>
            <a:endParaRPr sz="1550">
              <a:latin typeface="Arial MT"/>
              <a:cs typeface="Arial MT"/>
            </a:endParaRPr>
          </a:p>
          <a:p>
            <a:pPr algn="just" marL="12700" marR="5080">
              <a:lnSpc>
                <a:spcPct val="101800"/>
              </a:lnSpc>
              <a:spcBef>
                <a:spcPts val="970"/>
              </a:spcBef>
            </a:pPr>
            <a:r>
              <a:rPr dirty="0" sz="1550">
                <a:latin typeface="Arial MT"/>
                <a:cs typeface="Arial MT"/>
              </a:rPr>
              <a:t>Os</a:t>
            </a:r>
            <a:r>
              <a:rPr dirty="0" sz="1550" spc="4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viromas</a:t>
            </a:r>
            <a:r>
              <a:rPr dirty="0" sz="1550" spc="4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encontrados</a:t>
            </a:r>
            <a:r>
              <a:rPr dirty="0" sz="1550" spc="43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em</a:t>
            </a:r>
            <a:r>
              <a:rPr dirty="0" sz="1550" spc="4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peixes</a:t>
            </a:r>
            <a:r>
              <a:rPr dirty="0" sz="1550" spc="45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selvagens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12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água</a:t>
            </a:r>
            <a:r>
              <a:rPr dirty="0" sz="1550" spc="13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doce</a:t>
            </a:r>
            <a:r>
              <a:rPr dirty="0" sz="1550" spc="12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são</a:t>
            </a:r>
            <a:r>
              <a:rPr dirty="0" sz="1550" spc="12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comparativamente</a:t>
            </a:r>
            <a:r>
              <a:rPr dirty="0" sz="1550" spc="120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menos </a:t>
            </a:r>
            <a:r>
              <a:rPr dirty="0" sz="1550">
                <a:latin typeface="Arial MT"/>
                <a:cs typeface="Arial MT"/>
              </a:rPr>
              <a:t>estudados</a:t>
            </a:r>
            <a:r>
              <a:rPr dirty="0" sz="1550" spc="16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do</a:t>
            </a:r>
            <a:r>
              <a:rPr dirty="0" sz="1550" spc="16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que</a:t>
            </a:r>
            <a:r>
              <a:rPr dirty="0" sz="1550" spc="16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os</a:t>
            </a:r>
            <a:r>
              <a:rPr dirty="0" sz="1550" spc="16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16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seus</a:t>
            </a:r>
            <a:r>
              <a:rPr dirty="0" sz="1550" spc="160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equivalentes </a:t>
            </a:r>
            <a:r>
              <a:rPr dirty="0" sz="1550">
                <a:latin typeface="Arial MT"/>
                <a:cs typeface="Arial MT"/>
              </a:rPr>
              <a:t>marinhos.</a:t>
            </a:r>
            <a:r>
              <a:rPr dirty="0" sz="1550" spc="1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Na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maioria</a:t>
            </a:r>
            <a:r>
              <a:rPr dirty="0" sz="1550" spc="1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dos</a:t>
            </a:r>
            <a:r>
              <a:rPr dirty="0" sz="1550" spc="1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casos,</a:t>
            </a:r>
            <a:r>
              <a:rPr dirty="0" sz="1550" spc="1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esses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estudos </a:t>
            </a:r>
            <a:r>
              <a:rPr dirty="0" sz="1550">
                <a:latin typeface="Arial MT"/>
                <a:cs typeface="Arial MT"/>
              </a:rPr>
              <a:t>foram</a:t>
            </a:r>
            <a:r>
              <a:rPr dirty="0" sz="1550" spc="8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conduzidos</a:t>
            </a:r>
            <a:r>
              <a:rPr dirty="0" sz="1550" spc="9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em</a:t>
            </a:r>
            <a:r>
              <a:rPr dirty="0" sz="1550" spc="9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resposta</a:t>
            </a:r>
            <a:r>
              <a:rPr dirty="0" sz="1550" spc="7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8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eventos</a:t>
            </a:r>
            <a:r>
              <a:rPr dirty="0" sz="1550" spc="85">
                <a:latin typeface="Arial MT"/>
                <a:cs typeface="Arial MT"/>
              </a:rPr>
              <a:t>  </a:t>
            </a:r>
            <a:r>
              <a:rPr dirty="0" sz="1550" spc="-25">
                <a:latin typeface="Arial MT"/>
                <a:cs typeface="Arial MT"/>
              </a:rPr>
              <a:t>de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06283" y="15213555"/>
            <a:ext cx="4373880" cy="21939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2099"/>
              </a:lnSpc>
              <a:spcBef>
                <a:spcPts val="80"/>
              </a:spcBef>
            </a:pPr>
            <a:r>
              <a:rPr dirty="0" sz="1550">
                <a:latin typeface="Arial MT"/>
                <a:cs typeface="Arial MT"/>
              </a:rPr>
              <a:t>mortalidade</a:t>
            </a:r>
            <a:r>
              <a:rPr dirty="0" sz="1550" spc="40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(Sibley</a:t>
            </a:r>
            <a:r>
              <a:rPr dirty="0" sz="1550" spc="405">
                <a:latin typeface="Arial MT"/>
                <a:cs typeface="Arial MT"/>
              </a:rPr>
              <a:t> 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395" i="1">
                <a:latin typeface="Arial"/>
                <a:cs typeface="Arial"/>
              </a:rPr>
              <a:t>  </a:t>
            </a:r>
            <a:r>
              <a:rPr dirty="0" sz="1550" i="1">
                <a:latin typeface="Arial"/>
                <a:cs typeface="Arial"/>
              </a:rPr>
              <a:t>al</a:t>
            </a:r>
            <a:r>
              <a:rPr dirty="0" sz="1550">
                <a:latin typeface="Arial MT"/>
                <a:cs typeface="Arial MT"/>
              </a:rPr>
              <a:t>.,</a:t>
            </a:r>
            <a:r>
              <a:rPr dirty="0" sz="1550" spc="39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2016)</a:t>
            </a:r>
            <a:r>
              <a:rPr dirty="0" sz="1550" spc="39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ou</a:t>
            </a:r>
            <a:r>
              <a:rPr dirty="0" sz="1550" spc="395">
                <a:latin typeface="Arial MT"/>
                <a:cs typeface="Arial MT"/>
              </a:rPr>
              <a:t>  </a:t>
            </a:r>
            <a:r>
              <a:rPr dirty="0" sz="1550" spc="-25">
                <a:latin typeface="Arial MT"/>
                <a:cs typeface="Arial MT"/>
              </a:rPr>
              <a:t>em </a:t>
            </a:r>
            <a:r>
              <a:rPr dirty="0" sz="1550">
                <a:latin typeface="Arial MT"/>
                <a:cs typeface="Arial MT"/>
              </a:rPr>
              <a:t>ambientes</a:t>
            </a:r>
            <a:r>
              <a:rPr dirty="0" sz="1550" spc="23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229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aquicultura</a:t>
            </a:r>
            <a:r>
              <a:rPr dirty="0" sz="1550" spc="23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(Hierweger</a:t>
            </a:r>
            <a:r>
              <a:rPr dirty="0" sz="1550" spc="229">
                <a:latin typeface="Arial MT"/>
                <a:cs typeface="Arial MT"/>
              </a:rPr>
              <a:t> 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229" i="1">
                <a:latin typeface="Arial"/>
                <a:cs typeface="Arial"/>
              </a:rPr>
              <a:t>  </a:t>
            </a:r>
            <a:r>
              <a:rPr dirty="0" sz="1550" spc="-20" i="1">
                <a:latin typeface="Arial"/>
                <a:cs typeface="Arial"/>
              </a:rPr>
              <a:t>al</a:t>
            </a:r>
            <a:r>
              <a:rPr dirty="0" sz="1550" spc="-20">
                <a:latin typeface="Arial MT"/>
                <a:cs typeface="Arial MT"/>
              </a:rPr>
              <a:t>., </a:t>
            </a:r>
            <a:r>
              <a:rPr dirty="0" sz="1550">
                <a:latin typeface="Arial MT"/>
                <a:cs typeface="Arial MT"/>
              </a:rPr>
              <a:t>2021).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falta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10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dados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sobre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viromas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peixes </a:t>
            </a:r>
            <a:r>
              <a:rPr dirty="0" sz="1550">
                <a:latin typeface="Arial MT"/>
                <a:cs typeface="Arial MT"/>
              </a:rPr>
              <a:t>selvagens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água</a:t>
            </a:r>
            <a:r>
              <a:rPr dirty="0" sz="1550" spc="1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doce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representa</a:t>
            </a:r>
            <a:r>
              <a:rPr dirty="0" sz="1550" spc="1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uma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lacuna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22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conhecimento</a:t>
            </a:r>
            <a:r>
              <a:rPr dirty="0" sz="1550" spc="21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potencialmente</a:t>
            </a:r>
            <a:r>
              <a:rPr dirty="0" sz="1550" spc="215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substancial. </a:t>
            </a:r>
            <a:r>
              <a:rPr dirty="0" sz="1550">
                <a:latin typeface="Arial MT"/>
                <a:cs typeface="Arial MT"/>
              </a:rPr>
              <a:t>Lundberg</a:t>
            </a:r>
            <a:r>
              <a:rPr dirty="0" sz="1550" spc="470">
                <a:latin typeface="Arial MT"/>
                <a:cs typeface="Arial MT"/>
              </a:rPr>
              <a:t>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475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al</a:t>
            </a:r>
            <a:r>
              <a:rPr dirty="0" sz="1550">
                <a:latin typeface="Arial MT"/>
                <a:cs typeface="Arial MT"/>
              </a:rPr>
              <a:t>.</a:t>
            </a:r>
            <a:r>
              <a:rPr dirty="0" sz="1550" spc="4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(2000)</a:t>
            </a:r>
            <a:r>
              <a:rPr dirty="0" sz="1550" spc="4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estimaram</a:t>
            </a:r>
            <a:r>
              <a:rPr dirty="0" sz="1550" spc="4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que</a:t>
            </a:r>
            <a:r>
              <a:rPr dirty="0" sz="1550" spc="48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10.000 </a:t>
            </a:r>
            <a:r>
              <a:rPr dirty="0" sz="1550">
                <a:latin typeface="Arial MT"/>
                <a:cs typeface="Arial MT"/>
              </a:rPr>
              <a:t>espécies</a:t>
            </a:r>
            <a:r>
              <a:rPr dirty="0" sz="1550" spc="1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1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peixes</a:t>
            </a:r>
            <a:r>
              <a:rPr dirty="0" sz="1550" spc="1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residem</a:t>
            </a:r>
            <a:r>
              <a:rPr dirty="0" sz="1550" spc="1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em</a:t>
            </a:r>
            <a:r>
              <a:rPr dirty="0" sz="1550" spc="1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corpos</a:t>
            </a:r>
            <a:r>
              <a:rPr dirty="0" sz="1550" spc="1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17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água </a:t>
            </a:r>
            <a:r>
              <a:rPr dirty="0" sz="1550">
                <a:latin typeface="Arial MT"/>
                <a:cs typeface="Arial MT"/>
              </a:rPr>
              <a:t>doce,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constituindo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40%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todas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as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espécies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de </a:t>
            </a:r>
            <a:r>
              <a:rPr dirty="0" sz="1550">
                <a:latin typeface="Arial MT"/>
                <a:cs typeface="Arial MT"/>
              </a:rPr>
              <a:t>peixes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(Lundberg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al</a:t>
            </a:r>
            <a:r>
              <a:rPr dirty="0" sz="1550">
                <a:latin typeface="Arial MT"/>
                <a:cs typeface="Arial MT"/>
              </a:rPr>
              <a:t>.,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2000).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89445" y="16454626"/>
            <a:ext cx="4542923" cy="416684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10189445" y="16454626"/>
            <a:ext cx="4543425" cy="41719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550"/>
              </a:spcBef>
            </a:pPr>
            <a:r>
              <a:rPr dirty="0" sz="1850" spc="-10" b="1">
                <a:latin typeface="Arial"/>
                <a:cs typeface="Arial"/>
              </a:rPr>
              <a:t>REFERÊNCIAS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0062278" y="8250663"/>
            <a:ext cx="4796790" cy="43688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170"/>
              </a:spcBef>
            </a:pPr>
            <a:r>
              <a:rPr dirty="0" sz="1350" b="1">
                <a:latin typeface="Arial"/>
                <a:cs typeface="Arial"/>
              </a:rPr>
              <a:t>Figura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1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–</a:t>
            </a:r>
            <a:r>
              <a:rPr dirty="0" sz="1350" spc="-10" b="1">
                <a:latin typeface="Arial"/>
                <a:cs typeface="Arial"/>
              </a:rPr>
              <a:t> RAWGraphs</a:t>
            </a:r>
            <a:r>
              <a:rPr dirty="0" sz="1350" spc="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2.0:</a:t>
            </a:r>
            <a:r>
              <a:rPr dirty="0" sz="1350" spc="-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Alluvial</a:t>
            </a:r>
            <a:r>
              <a:rPr dirty="0" sz="1350" spc="-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Diagram.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Correlação</a:t>
            </a:r>
            <a:r>
              <a:rPr dirty="0" sz="1350" spc="10" b="1">
                <a:latin typeface="Arial"/>
                <a:cs typeface="Arial"/>
              </a:rPr>
              <a:t> </a:t>
            </a:r>
            <a:r>
              <a:rPr dirty="0" sz="1350" spc="-50" b="1">
                <a:latin typeface="Arial"/>
                <a:cs typeface="Arial"/>
              </a:rPr>
              <a:t>e </a:t>
            </a:r>
            <a:r>
              <a:rPr dirty="0" sz="1350" spc="-10" b="1">
                <a:latin typeface="Arial"/>
                <a:cs typeface="Arial"/>
              </a:rPr>
              <a:t>proporção.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55940" y="8679481"/>
            <a:ext cx="4259267" cy="545239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5455940" y="8679481"/>
            <a:ext cx="4259580" cy="545465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030"/>
              </a:spcBef>
            </a:pPr>
            <a:r>
              <a:rPr dirty="0" sz="1850" b="1">
                <a:latin typeface="Arial"/>
                <a:cs typeface="Arial"/>
              </a:rPr>
              <a:t>MATERIAL</a:t>
            </a:r>
            <a:r>
              <a:rPr dirty="0" sz="1850" spc="10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E</a:t>
            </a:r>
            <a:r>
              <a:rPr dirty="0" sz="1850" spc="85" b="1">
                <a:latin typeface="Arial"/>
                <a:cs typeface="Arial"/>
              </a:rPr>
              <a:t> </a:t>
            </a:r>
            <a:r>
              <a:rPr dirty="0" sz="1850" spc="-10" b="1">
                <a:latin typeface="Arial"/>
                <a:cs typeface="Arial"/>
              </a:rPr>
              <a:t>MÉTODOS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205997" y="12671586"/>
            <a:ext cx="4508500" cy="171068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2000"/>
              </a:lnSpc>
              <a:spcBef>
                <a:spcPts val="85"/>
              </a:spcBef>
            </a:pPr>
            <a:r>
              <a:rPr dirty="0" sz="1550">
                <a:latin typeface="Arial MT"/>
                <a:cs typeface="Arial MT"/>
              </a:rPr>
              <a:t>Foi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evidenciado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nesta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pesquisa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que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ir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fundo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nas </a:t>
            </a:r>
            <a:r>
              <a:rPr dirty="0" sz="1550">
                <a:latin typeface="Arial MT"/>
                <a:cs typeface="Arial MT"/>
              </a:rPr>
              <a:t>características</a:t>
            </a:r>
            <a:r>
              <a:rPr dirty="0" sz="1550" spc="2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2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estudos</a:t>
            </a:r>
            <a:r>
              <a:rPr dirty="0" sz="1550" spc="2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direcionados</a:t>
            </a:r>
            <a:r>
              <a:rPr dirty="0" sz="1550" spc="2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29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respeito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2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cada</a:t>
            </a:r>
            <a:r>
              <a:rPr dirty="0" sz="1550" spc="2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um</a:t>
            </a:r>
            <a:r>
              <a:rPr dirty="0" sz="1550" spc="2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dos</a:t>
            </a:r>
            <a:r>
              <a:rPr dirty="0" sz="1550" spc="2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vírus</a:t>
            </a:r>
            <a:r>
              <a:rPr dirty="0" sz="1550" spc="2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é</a:t>
            </a:r>
            <a:r>
              <a:rPr dirty="0" sz="1550" spc="2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2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extrema</a:t>
            </a:r>
            <a:r>
              <a:rPr dirty="0" sz="1550" spc="27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importância </a:t>
            </a:r>
            <a:r>
              <a:rPr dirty="0" sz="1550">
                <a:latin typeface="Arial MT"/>
                <a:cs typeface="Arial MT"/>
              </a:rPr>
              <a:t>para</a:t>
            </a:r>
            <a:r>
              <a:rPr dirty="0" sz="1550" spc="1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compreender</a:t>
            </a:r>
            <a:r>
              <a:rPr dirty="0" sz="1550" spc="1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1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natureza</a:t>
            </a:r>
            <a:r>
              <a:rPr dirty="0" sz="1550" spc="1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dos</a:t>
            </a:r>
            <a:r>
              <a:rPr dirty="0" sz="1550" spc="1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mesmos.</a:t>
            </a:r>
            <a:r>
              <a:rPr dirty="0" sz="1550" spc="16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Além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5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ter</a:t>
            </a:r>
            <a:r>
              <a:rPr dirty="0" sz="1550" spc="5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um</a:t>
            </a:r>
            <a:r>
              <a:rPr dirty="0" sz="1550" spc="6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conhecimento</a:t>
            </a:r>
            <a:r>
              <a:rPr dirty="0" sz="1550" spc="6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eficaz</a:t>
            </a:r>
            <a:r>
              <a:rPr dirty="0" sz="1550" spc="5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em</a:t>
            </a:r>
            <a:r>
              <a:rPr dirty="0" sz="1550" spc="6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relação</a:t>
            </a:r>
            <a:r>
              <a:rPr dirty="0" sz="1550" spc="60">
                <a:latin typeface="Arial MT"/>
                <a:cs typeface="Arial MT"/>
              </a:rPr>
              <a:t>  </a:t>
            </a:r>
            <a:r>
              <a:rPr dirty="0" sz="1550" spc="-25">
                <a:latin typeface="Arial MT"/>
                <a:cs typeface="Arial MT"/>
              </a:rPr>
              <a:t>os </a:t>
            </a:r>
            <a:r>
              <a:rPr dirty="0" sz="1550">
                <a:latin typeface="Arial MT"/>
                <a:cs typeface="Arial MT"/>
              </a:rPr>
              <a:t>vírus</a:t>
            </a:r>
            <a:r>
              <a:rPr dirty="0" sz="1550" spc="4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4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interesse,</a:t>
            </a:r>
            <a:r>
              <a:rPr dirty="0" sz="1550" spc="4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aprender</a:t>
            </a:r>
            <a:r>
              <a:rPr dirty="0" sz="1550" spc="4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sobre</a:t>
            </a:r>
            <a:r>
              <a:rPr dirty="0" sz="1550" spc="4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as</a:t>
            </a:r>
            <a:r>
              <a:rPr dirty="0" sz="1550" spc="459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espécies </a:t>
            </a:r>
            <a:r>
              <a:rPr dirty="0" sz="1550">
                <a:latin typeface="Arial MT"/>
                <a:cs typeface="Arial MT"/>
              </a:rPr>
              <a:t>pertencentes</a:t>
            </a:r>
            <a:r>
              <a:rPr dirty="0" sz="1550" spc="5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4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mesma</a:t>
            </a:r>
            <a:r>
              <a:rPr dirty="0" sz="1550" spc="6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família,</a:t>
            </a:r>
            <a:r>
              <a:rPr dirty="0" sz="1550" spc="5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gênero</a:t>
            </a:r>
            <a:r>
              <a:rPr dirty="0" sz="1550" spc="5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45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quais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0205997" y="14361081"/>
            <a:ext cx="4505960" cy="264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95020" algn="l"/>
                <a:tab pos="1254125" algn="l"/>
                <a:tab pos="1656714" algn="l"/>
                <a:tab pos="2997200" algn="l"/>
                <a:tab pos="3288665" algn="l"/>
                <a:tab pos="4215765" algn="l"/>
              </a:tabLst>
            </a:pPr>
            <a:r>
              <a:rPr dirty="0" sz="1550" spc="-10">
                <a:latin typeface="Arial MT"/>
                <a:cs typeface="Arial MT"/>
              </a:rPr>
              <a:t>devem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ser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de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preocupação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50">
                <a:latin typeface="Arial MT"/>
                <a:cs typeface="Arial MT"/>
              </a:rPr>
              <a:t>á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infecção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em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205997" y="14600268"/>
            <a:ext cx="4507865" cy="50927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60"/>
              </a:spcBef>
            </a:pPr>
            <a:r>
              <a:rPr dirty="0" sz="1550">
                <a:latin typeface="Arial MT"/>
                <a:cs typeface="Arial MT"/>
              </a:rPr>
              <a:t>humanos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ou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até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mesmo</a:t>
            </a:r>
            <a:r>
              <a:rPr dirty="0" sz="1550" spc="1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nos</a:t>
            </a:r>
            <a:r>
              <a:rPr dirty="0" sz="1550" spc="1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animais</a:t>
            </a:r>
            <a:r>
              <a:rPr dirty="0" sz="1550" spc="16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domésticos. </a:t>
            </a:r>
            <a:r>
              <a:rPr dirty="0" sz="1550">
                <a:latin typeface="Arial MT"/>
                <a:cs typeface="Arial MT"/>
              </a:rPr>
              <a:t>O</a:t>
            </a:r>
            <a:r>
              <a:rPr dirty="0" sz="1550" spc="3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estudo</a:t>
            </a:r>
            <a:r>
              <a:rPr dirty="0" sz="1550" spc="3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dos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hospedeiros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nos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ajuda</a:t>
            </a:r>
            <a:r>
              <a:rPr dirty="0" sz="1550" spc="3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também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 spc="-50">
                <a:latin typeface="Arial MT"/>
                <a:cs typeface="Arial MT"/>
              </a:rPr>
              <a:t>a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205997" y="15083547"/>
            <a:ext cx="4509135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70965" algn="l"/>
                <a:tab pos="2037714" algn="l"/>
                <a:tab pos="2648585" algn="l"/>
                <a:tab pos="3270250" algn="l"/>
                <a:tab pos="3679825" algn="l"/>
              </a:tabLst>
            </a:pPr>
            <a:r>
              <a:rPr dirty="0" sz="1550" spc="-10">
                <a:latin typeface="Arial MT"/>
                <a:cs typeface="Arial MT"/>
              </a:rPr>
              <a:t>compreender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0">
                <a:latin typeface="Arial MT"/>
                <a:cs typeface="Arial MT"/>
              </a:rPr>
              <a:t>como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0">
                <a:latin typeface="Arial MT"/>
                <a:cs typeface="Arial MT"/>
              </a:rPr>
              <a:t>vírus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0">
                <a:latin typeface="Arial MT"/>
                <a:cs typeface="Arial MT"/>
              </a:rPr>
              <a:t>pode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ter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infectado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205997" y="15322999"/>
            <a:ext cx="4507865" cy="99250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70"/>
              </a:spcBef>
            </a:pPr>
            <a:r>
              <a:rPr dirty="0" sz="1550">
                <a:latin typeface="Arial MT"/>
                <a:cs typeface="Arial MT"/>
              </a:rPr>
              <a:t>outros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animais.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Portanto,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novas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investigações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dos </a:t>
            </a:r>
            <a:r>
              <a:rPr dirty="0" sz="1550">
                <a:latin typeface="Arial MT"/>
                <a:cs typeface="Arial MT"/>
              </a:rPr>
              <a:t>vírus</a:t>
            </a:r>
            <a:r>
              <a:rPr dirty="0" sz="1550" spc="6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considerados</a:t>
            </a:r>
            <a:r>
              <a:rPr dirty="0" sz="1550" spc="7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significativos</a:t>
            </a:r>
            <a:r>
              <a:rPr dirty="0" sz="1550" spc="7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poderão</a:t>
            </a:r>
            <a:r>
              <a:rPr dirty="0" sz="1550" spc="70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trazer </a:t>
            </a:r>
            <a:r>
              <a:rPr dirty="0" sz="1550">
                <a:latin typeface="Arial MT"/>
                <a:cs typeface="Arial MT"/>
              </a:rPr>
              <a:t>estratégias</a:t>
            </a:r>
            <a:r>
              <a:rPr dirty="0" sz="1550" spc="4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3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abordagens</a:t>
            </a:r>
            <a:r>
              <a:rPr dirty="0" sz="1550" spc="409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para</a:t>
            </a:r>
            <a:r>
              <a:rPr dirty="0" sz="1550" spc="4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que</a:t>
            </a:r>
            <a:r>
              <a:rPr dirty="0" sz="1550" spc="409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haja</a:t>
            </a:r>
            <a:r>
              <a:rPr dirty="0" sz="1550" spc="409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melhor </a:t>
            </a:r>
            <a:r>
              <a:rPr dirty="0" sz="1550">
                <a:latin typeface="Arial MT"/>
                <a:cs typeface="Arial MT"/>
              </a:rPr>
              <a:t>compreensão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poder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evitar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possíveis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epidemias.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090443" y="15790735"/>
            <a:ext cx="4697095" cy="9880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2000"/>
              </a:lnSpc>
              <a:spcBef>
                <a:spcPts val="85"/>
              </a:spcBef>
            </a:pPr>
            <a:r>
              <a:rPr dirty="0" sz="1550">
                <a:latin typeface="Arial MT"/>
                <a:cs typeface="Arial MT"/>
              </a:rPr>
              <a:t>Foram</a:t>
            </a:r>
            <a:r>
              <a:rPr dirty="0" sz="1550" spc="8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encontrados</a:t>
            </a:r>
            <a:r>
              <a:rPr dirty="0" sz="1550" spc="6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303</a:t>
            </a:r>
            <a:r>
              <a:rPr dirty="0" sz="1550" spc="8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vírus</a:t>
            </a:r>
            <a:r>
              <a:rPr dirty="0" sz="1550" spc="7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no</a:t>
            </a:r>
            <a:r>
              <a:rPr dirty="0" sz="1550" spc="8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metaviroma</a:t>
            </a:r>
            <a:r>
              <a:rPr dirty="0" sz="1550" spc="70">
                <a:latin typeface="Arial MT"/>
                <a:cs typeface="Arial MT"/>
              </a:rPr>
              <a:t>  </a:t>
            </a:r>
            <a:r>
              <a:rPr dirty="0" sz="1550" spc="-25">
                <a:latin typeface="Arial MT"/>
                <a:cs typeface="Arial MT"/>
              </a:rPr>
              <a:t>da </a:t>
            </a:r>
            <a:r>
              <a:rPr dirty="0" sz="1550">
                <a:latin typeface="Arial MT"/>
                <a:cs typeface="Arial MT"/>
              </a:rPr>
              <a:t>espécie</a:t>
            </a:r>
            <a:r>
              <a:rPr dirty="0" sz="1550" spc="40">
                <a:latin typeface="Arial MT"/>
                <a:cs typeface="Arial MT"/>
              </a:rPr>
              <a:t>  </a:t>
            </a:r>
            <a:r>
              <a:rPr dirty="0" sz="1550" i="1">
                <a:latin typeface="Arial"/>
                <a:cs typeface="Arial"/>
              </a:rPr>
              <a:t>C.</a:t>
            </a:r>
            <a:r>
              <a:rPr dirty="0" sz="1550" spc="40" i="1">
                <a:latin typeface="Arial"/>
                <a:cs typeface="Arial"/>
              </a:rPr>
              <a:t>  </a:t>
            </a:r>
            <a:r>
              <a:rPr dirty="0" sz="1550" i="1">
                <a:latin typeface="Arial"/>
                <a:cs typeface="Arial"/>
              </a:rPr>
              <a:t>macropomum</a:t>
            </a:r>
            <a:r>
              <a:rPr dirty="0" sz="1550">
                <a:latin typeface="Arial MT"/>
                <a:cs typeface="Arial MT"/>
              </a:rPr>
              <a:t>,</a:t>
            </a:r>
            <a:r>
              <a:rPr dirty="0" sz="1550" spc="4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incluindo</a:t>
            </a:r>
            <a:r>
              <a:rPr dirty="0" sz="1550" spc="45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bacteriófagos. </a:t>
            </a:r>
            <a:r>
              <a:rPr dirty="0" sz="1550">
                <a:latin typeface="Arial MT"/>
                <a:cs typeface="Arial MT"/>
              </a:rPr>
              <a:t>Foram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detectados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11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vírus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interesse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distribuídos </a:t>
            </a:r>
            <a:r>
              <a:rPr dirty="0" sz="1550">
                <a:latin typeface="Arial MT"/>
                <a:cs typeface="Arial MT"/>
              </a:rPr>
              <a:t>em</a:t>
            </a:r>
            <a:r>
              <a:rPr dirty="0" sz="1550" spc="400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6</a:t>
            </a:r>
            <a:r>
              <a:rPr dirty="0" sz="1550" spc="400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famílias,</a:t>
            </a:r>
            <a:r>
              <a:rPr dirty="0" sz="1550" spc="405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sendo</a:t>
            </a:r>
            <a:r>
              <a:rPr dirty="0" sz="1550" spc="400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elas:</a:t>
            </a:r>
            <a:r>
              <a:rPr dirty="0" sz="1550" spc="400">
                <a:latin typeface="Arial MT"/>
                <a:cs typeface="Arial MT"/>
              </a:rPr>
              <a:t>   </a:t>
            </a:r>
            <a:r>
              <a:rPr dirty="0" sz="1550" spc="-10">
                <a:latin typeface="Arial MT"/>
                <a:cs typeface="Arial MT"/>
              </a:rPr>
              <a:t>Poxviridae,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549384" y="16757558"/>
            <a:ext cx="2238375" cy="504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17220">
              <a:lnSpc>
                <a:spcPct val="101299"/>
              </a:lnSpc>
              <a:spcBef>
                <a:spcPts val="95"/>
              </a:spcBef>
              <a:tabLst>
                <a:tab pos="2113915" algn="l"/>
              </a:tabLst>
            </a:pPr>
            <a:r>
              <a:rPr dirty="0" sz="1550" spc="-10">
                <a:latin typeface="Arial MT"/>
                <a:cs typeface="Arial MT"/>
              </a:rPr>
              <a:t>Alloherpesviridae, Pandoraviridade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50">
                <a:latin typeface="Arial MT"/>
                <a:cs typeface="Arial MT"/>
              </a:rPr>
              <a:t>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090443" y="16757558"/>
            <a:ext cx="1844039" cy="743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299"/>
              </a:lnSpc>
              <a:spcBef>
                <a:spcPts val="95"/>
              </a:spcBef>
            </a:pPr>
            <a:r>
              <a:rPr dirty="0" sz="1550" spc="-10">
                <a:latin typeface="Arial MT"/>
                <a:cs typeface="Arial MT"/>
              </a:rPr>
              <a:t>Orthoherpesviridae, Polydnaviriformidae, Picornaviridae.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325055" y="17766338"/>
            <a:ext cx="741045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b="1" i="1">
                <a:latin typeface="Arial"/>
                <a:cs typeface="Arial"/>
              </a:rPr>
              <a:t>Selo</a:t>
            </a:r>
            <a:r>
              <a:rPr dirty="0" sz="1200" spc="65" b="1" i="1">
                <a:latin typeface="Arial"/>
                <a:cs typeface="Arial"/>
              </a:rPr>
              <a:t> </a:t>
            </a:r>
            <a:r>
              <a:rPr dirty="0" sz="1200" spc="-25" b="1" i="1">
                <a:latin typeface="Arial"/>
                <a:cs typeface="Arial"/>
              </a:rPr>
              <a:t>ODS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07890" y="17871025"/>
            <a:ext cx="101600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10" b="1" i="1">
                <a:latin typeface="Arial"/>
                <a:cs typeface="Arial"/>
              </a:rPr>
              <a:t>Organização: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398890" y="119667"/>
            <a:ext cx="12724765" cy="19185890"/>
            <a:chOff x="398890" y="119667"/>
            <a:chExt cx="12724765" cy="19185890"/>
          </a:xfrm>
        </p:grpSpPr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890" y="18218911"/>
              <a:ext cx="4175057" cy="108604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06894" y="119667"/>
              <a:ext cx="2016614" cy="2163228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6677019" y="10689743"/>
              <a:ext cx="758190" cy="695960"/>
            </a:xfrm>
            <a:custGeom>
              <a:avLst/>
              <a:gdLst/>
              <a:ahLst/>
              <a:cxnLst/>
              <a:rect l="l" t="t" r="r" b="b"/>
              <a:pathLst>
                <a:path w="758190" h="695959">
                  <a:moveTo>
                    <a:pt x="0" y="348010"/>
                  </a:moveTo>
                  <a:lnTo>
                    <a:pt x="3458" y="300792"/>
                  </a:lnTo>
                  <a:lnTo>
                    <a:pt x="13532" y="255503"/>
                  </a:lnTo>
                  <a:lnTo>
                    <a:pt x="29770" y="212558"/>
                  </a:lnTo>
                  <a:lnTo>
                    <a:pt x="51723" y="172373"/>
                  </a:lnTo>
                  <a:lnTo>
                    <a:pt x="78938" y="135361"/>
                  </a:lnTo>
                  <a:lnTo>
                    <a:pt x="110965" y="101938"/>
                  </a:lnTo>
                  <a:lnTo>
                    <a:pt x="147353" y="72519"/>
                  </a:lnTo>
                  <a:lnTo>
                    <a:pt x="187650" y="47518"/>
                  </a:lnTo>
                  <a:lnTo>
                    <a:pt x="231406" y="27351"/>
                  </a:lnTo>
                  <a:lnTo>
                    <a:pt x="278170" y="12432"/>
                  </a:lnTo>
                  <a:lnTo>
                    <a:pt x="327490" y="3177"/>
                  </a:lnTo>
                  <a:lnTo>
                    <a:pt x="378916" y="0"/>
                  </a:lnTo>
                  <a:lnTo>
                    <a:pt x="430344" y="3177"/>
                  </a:lnTo>
                  <a:lnTo>
                    <a:pt x="479667" y="12432"/>
                  </a:lnTo>
                  <a:lnTo>
                    <a:pt x="526436" y="27351"/>
                  </a:lnTo>
                  <a:lnTo>
                    <a:pt x="570198" y="47518"/>
                  </a:lnTo>
                  <a:lnTo>
                    <a:pt x="610502" y="72519"/>
                  </a:lnTo>
                  <a:lnTo>
                    <a:pt x="646897" y="101938"/>
                  </a:lnTo>
                  <a:lnTo>
                    <a:pt x="678931" y="135361"/>
                  </a:lnTo>
                  <a:lnTo>
                    <a:pt x="706153" y="172373"/>
                  </a:lnTo>
                  <a:lnTo>
                    <a:pt x="728112" y="212558"/>
                  </a:lnTo>
                  <a:lnTo>
                    <a:pt x="744356" y="255503"/>
                  </a:lnTo>
                  <a:lnTo>
                    <a:pt x="754433" y="300792"/>
                  </a:lnTo>
                  <a:lnTo>
                    <a:pt x="757892" y="348010"/>
                  </a:lnTo>
                  <a:lnTo>
                    <a:pt x="754433" y="395226"/>
                  </a:lnTo>
                  <a:lnTo>
                    <a:pt x="744356" y="440512"/>
                  </a:lnTo>
                  <a:lnTo>
                    <a:pt x="728112" y="483452"/>
                  </a:lnTo>
                  <a:lnTo>
                    <a:pt x="706153" y="523631"/>
                  </a:lnTo>
                  <a:lnTo>
                    <a:pt x="678931" y="560636"/>
                  </a:lnTo>
                  <a:lnTo>
                    <a:pt x="646897" y="594051"/>
                  </a:lnTo>
                  <a:lnTo>
                    <a:pt x="610502" y="623463"/>
                  </a:lnTo>
                  <a:lnTo>
                    <a:pt x="570198" y="648457"/>
                  </a:lnTo>
                  <a:lnTo>
                    <a:pt x="526436" y="668618"/>
                  </a:lnTo>
                  <a:lnTo>
                    <a:pt x="479667" y="683532"/>
                  </a:lnTo>
                  <a:lnTo>
                    <a:pt x="430344" y="692784"/>
                  </a:lnTo>
                  <a:lnTo>
                    <a:pt x="378916" y="695961"/>
                  </a:lnTo>
                  <a:lnTo>
                    <a:pt x="327490" y="692784"/>
                  </a:lnTo>
                  <a:lnTo>
                    <a:pt x="278170" y="683532"/>
                  </a:lnTo>
                  <a:lnTo>
                    <a:pt x="231406" y="668618"/>
                  </a:lnTo>
                  <a:lnTo>
                    <a:pt x="187650" y="648457"/>
                  </a:lnTo>
                  <a:lnTo>
                    <a:pt x="147353" y="623463"/>
                  </a:lnTo>
                  <a:lnTo>
                    <a:pt x="110965" y="594051"/>
                  </a:lnTo>
                  <a:lnTo>
                    <a:pt x="78938" y="560636"/>
                  </a:lnTo>
                  <a:lnTo>
                    <a:pt x="51723" y="523631"/>
                  </a:lnTo>
                  <a:lnTo>
                    <a:pt x="29770" y="483452"/>
                  </a:lnTo>
                  <a:lnTo>
                    <a:pt x="13532" y="440512"/>
                  </a:lnTo>
                  <a:lnTo>
                    <a:pt x="3458" y="395226"/>
                  </a:lnTo>
                  <a:lnTo>
                    <a:pt x="0" y="348010"/>
                  </a:lnTo>
                  <a:close/>
                </a:path>
                <a:path w="758190" h="695959">
                  <a:moveTo>
                    <a:pt x="57617" y="348010"/>
                  </a:moveTo>
                  <a:lnTo>
                    <a:pt x="61100" y="302473"/>
                  </a:lnTo>
                  <a:lnTo>
                    <a:pt x="71219" y="259012"/>
                  </a:lnTo>
                  <a:lnTo>
                    <a:pt x="87477" y="218104"/>
                  </a:lnTo>
                  <a:lnTo>
                    <a:pt x="109377" y="180224"/>
                  </a:lnTo>
                  <a:lnTo>
                    <a:pt x="136422" y="145850"/>
                  </a:lnTo>
                  <a:lnTo>
                    <a:pt x="168115" y="115458"/>
                  </a:lnTo>
                  <a:lnTo>
                    <a:pt x="203960" y="89523"/>
                  </a:lnTo>
                  <a:lnTo>
                    <a:pt x="243459" y="68522"/>
                  </a:lnTo>
                  <a:lnTo>
                    <a:pt x="286116" y="52932"/>
                  </a:lnTo>
                  <a:lnTo>
                    <a:pt x="331434" y="43229"/>
                  </a:lnTo>
                  <a:lnTo>
                    <a:pt x="378916" y="39889"/>
                  </a:lnTo>
                  <a:lnTo>
                    <a:pt x="426400" y="43229"/>
                  </a:lnTo>
                  <a:lnTo>
                    <a:pt x="471722" y="52932"/>
                  </a:lnTo>
                  <a:lnTo>
                    <a:pt x="514385" y="68522"/>
                  </a:lnTo>
                  <a:lnTo>
                    <a:pt x="553891" y="89523"/>
                  </a:lnTo>
                  <a:lnTo>
                    <a:pt x="589743" y="115458"/>
                  </a:lnTo>
                  <a:lnTo>
                    <a:pt x="621444" y="145850"/>
                  </a:lnTo>
                  <a:lnTo>
                    <a:pt x="648497" y="180224"/>
                  </a:lnTo>
                  <a:lnTo>
                    <a:pt x="670404" y="218104"/>
                  </a:lnTo>
                  <a:lnTo>
                    <a:pt x="686667" y="259012"/>
                  </a:lnTo>
                  <a:lnTo>
                    <a:pt x="696790" y="302473"/>
                  </a:lnTo>
                  <a:lnTo>
                    <a:pt x="700275" y="348010"/>
                  </a:lnTo>
                  <a:lnTo>
                    <a:pt x="696790" y="393532"/>
                  </a:lnTo>
                  <a:lnTo>
                    <a:pt x="686667" y="436981"/>
                  </a:lnTo>
                  <a:lnTo>
                    <a:pt x="670404" y="477879"/>
                  </a:lnTo>
                  <a:lnTo>
                    <a:pt x="648497" y="515751"/>
                  </a:lnTo>
                  <a:lnTo>
                    <a:pt x="621444" y="550119"/>
                  </a:lnTo>
                  <a:lnTo>
                    <a:pt x="589743" y="580508"/>
                  </a:lnTo>
                  <a:lnTo>
                    <a:pt x="553891" y="606440"/>
                  </a:lnTo>
                  <a:lnTo>
                    <a:pt x="514385" y="627439"/>
                  </a:lnTo>
                  <a:lnTo>
                    <a:pt x="471722" y="643028"/>
                  </a:lnTo>
                  <a:lnTo>
                    <a:pt x="426400" y="652731"/>
                  </a:lnTo>
                  <a:lnTo>
                    <a:pt x="378916" y="656072"/>
                  </a:lnTo>
                  <a:lnTo>
                    <a:pt x="331434" y="652731"/>
                  </a:lnTo>
                  <a:lnTo>
                    <a:pt x="286116" y="643028"/>
                  </a:lnTo>
                  <a:lnTo>
                    <a:pt x="243459" y="627439"/>
                  </a:lnTo>
                  <a:lnTo>
                    <a:pt x="203960" y="606440"/>
                  </a:lnTo>
                  <a:lnTo>
                    <a:pt x="168115" y="580508"/>
                  </a:lnTo>
                  <a:lnTo>
                    <a:pt x="136422" y="550119"/>
                  </a:lnTo>
                  <a:lnTo>
                    <a:pt x="109377" y="515751"/>
                  </a:lnTo>
                  <a:lnTo>
                    <a:pt x="87477" y="477879"/>
                  </a:lnTo>
                  <a:lnTo>
                    <a:pt x="71219" y="436981"/>
                  </a:lnTo>
                  <a:lnTo>
                    <a:pt x="61100" y="393532"/>
                  </a:lnTo>
                  <a:lnTo>
                    <a:pt x="57617" y="348010"/>
                  </a:lnTo>
                  <a:close/>
                </a:path>
              </a:pathLst>
            </a:custGeom>
            <a:ln w="4432">
              <a:solidFill>
                <a:srgbClr val="03A8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52058" y="10833816"/>
              <a:ext cx="491965" cy="465372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7435922" y="10869810"/>
            <a:ext cx="365125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10">
                <a:solidFill>
                  <a:srgbClr val="03A878"/>
                </a:solidFill>
                <a:latin typeface="Tahoma"/>
                <a:cs typeface="Tahoma"/>
              </a:rPr>
              <a:t>.....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425694" y="10871376"/>
            <a:ext cx="231775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5">
                <a:solidFill>
                  <a:srgbClr val="00AC79"/>
                </a:solidFill>
                <a:latin typeface="Tahoma"/>
                <a:cs typeface="Tahoma"/>
              </a:rPr>
              <a:t>...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6262586" y="10554475"/>
            <a:ext cx="1867535" cy="1844675"/>
            <a:chOff x="6262586" y="10554475"/>
            <a:chExt cx="1867535" cy="1844675"/>
          </a:xfrm>
        </p:grpSpPr>
        <p:sp>
          <p:nvSpPr>
            <p:cNvPr id="43" name="object 43" descr=""/>
            <p:cNvSpPr/>
            <p:nvPr/>
          </p:nvSpPr>
          <p:spPr>
            <a:xfrm>
              <a:off x="7809701" y="10554475"/>
              <a:ext cx="320040" cy="1134745"/>
            </a:xfrm>
            <a:custGeom>
              <a:avLst/>
              <a:gdLst/>
              <a:ahLst/>
              <a:cxnLst/>
              <a:rect l="l" t="t" r="r" b="b"/>
              <a:pathLst>
                <a:path w="320040" h="1134745">
                  <a:moveTo>
                    <a:pt x="295820" y="0"/>
                  </a:moveTo>
                  <a:lnTo>
                    <a:pt x="249624" y="8363"/>
                  </a:lnTo>
                  <a:lnTo>
                    <a:pt x="188172" y="41242"/>
                  </a:lnTo>
                  <a:lnTo>
                    <a:pt x="133035" y="96364"/>
                  </a:lnTo>
                  <a:lnTo>
                    <a:pt x="108265" y="131348"/>
                  </a:lnTo>
                  <a:lnTo>
                    <a:pt x="85590" y="170793"/>
                  </a:lnTo>
                  <a:lnTo>
                    <a:pt x="65183" y="214330"/>
                  </a:lnTo>
                  <a:lnTo>
                    <a:pt x="47216" y="261594"/>
                  </a:lnTo>
                  <a:lnTo>
                    <a:pt x="31860" y="312218"/>
                  </a:lnTo>
                  <a:lnTo>
                    <a:pt x="19288" y="365834"/>
                  </a:lnTo>
                  <a:lnTo>
                    <a:pt x="9673" y="422075"/>
                  </a:lnTo>
                  <a:lnTo>
                    <a:pt x="3186" y="480576"/>
                  </a:lnTo>
                  <a:lnTo>
                    <a:pt x="0" y="540968"/>
                  </a:lnTo>
                  <a:lnTo>
                    <a:pt x="286" y="602886"/>
                  </a:lnTo>
                  <a:lnTo>
                    <a:pt x="4102" y="664378"/>
                  </a:lnTo>
                  <a:lnTo>
                    <a:pt x="11262" y="723547"/>
                  </a:lnTo>
                  <a:lnTo>
                    <a:pt x="21569" y="780067"/>
                  </a:lnTo>
                  <a:lnTo>
                    <a:pt x="34830" y="833615"/>
                  </a:lnTo>
                  <a:lnTo>
                    <a:pt x="50849" y="883867"/>
                  </a:lnTo>
                  <a:lnTo>
                    <a:pt x="69432" y="930499"/>
                  </a:lnTo>
                  <a:lnTo>
                    <a:pt x="90383" y="973186"/>
                  </a:lnTo>
                  <a:lnTo>
                    <a:pt x="113507" y="1011605"/>
                  </a:lnTo>
                  <a:lnTo>
                    <a:pt x="138611" y="1045432"/>
                  </a:lnTo>
                  <a:lnTo>
                    <a:pt x="165498" y="1074341"/>
                  </a:lnTo>
                  <a:lnTo>
                    <a:pt x="223844" y="1116114"/>
                  </a:lnTo>
                  <a:lnTo>
                    <a:pt x="286988" y="1134331"/>
                  </a:lnTo>
                  <a:lnTo>
                    <a:pt x="319871" y="1133795"/>
                  </a:lnTo>
                  <a:lnTo>
                    <a:pt x="317921" y="1075705"/>
                  </a:lnTo>
                  <a:lnTo>
                    <a:pt x="311893" y="1076591"/>
                  </a:lnTo>
                  <a:lnTo>
                    <a:pt x="305807" y="1076946"/>
                  </a:lnTo>
                  <a:lnTo>
                    <a:pt x="239787" y="1060618"/>
                  </a:lnTo>
                  <a:lnTo>
                    <a:pt x="185423" y="1015847"/>
                  </a:lnTo>
                  <a:lnTo>
                    <a:pt x="160875" y="983972"/>
                  </a:lnTo>
                  <a:lnTo>
                    <a:pt x="138385" y="946411"/>
                  </a:lnTo>
                  <a:lnTo>
                    <a:pt x="118180" y="903644"/>
                  </a:lnTo>
                  <a:lnTo>
                    <a:pt x="100489" y="856151"/>
                  </a:lnTo>
                  <a:lnTo>
                    <a:pt x="85537" y="804411"/>
                  </a:lnTo>
                  <a:lnTo>
                    <a:pt x="73551" y="748906"/>
                  </a:lnTo>
                  <a:lnTo>
                    <a:pt x="64760" y="690114"/>
                  </a:lnTo>
                  <a:lnTo>
                    <a:pt x="59389" y="628517"/>
                  </a:lnTo>
                  <a:lnTo>
                    <a:pt x="57667" y="564593"/>
                  </a:lnTo>
                  <a:lnTo>
                    <a:pt x="59738" y="500713"/>
                  </a:lnTo>
                  <a:lnTo>
                    <a:pt x="65445" y="439245"/>
                  </a:lnTo>
                  <a:lnTo>
                    <a:pt x="74557" y="380663"/>
                  </a:lnTo>
                  <a:lnTo>
                    <a:pt x="86845" y="325442"/>
                  </a:lnTo>
                  <a:lnTo>
                    <a:pt x="102080" y="274058"/>
                  </a:lnTo>
                  <a:lnTo>
                    <a:pt x="120032" y="226985"/>
                  </a:lnTo>
                  <a:lnTo>
                    <a:pt x="140471" y="184699"/>
                  </a:lnTo>
                  <a:lnTo>
                    <a:pt x="163169" y="147674"/>
                  </a:lnTo>
                  <a:lnTo>
                    <a:pt x="187895" y="116385"/>
                  </a:lnTo>
                  <a:lnTo>
                    <a:pt x="242516" y="72915"/>
                  </a:lnTo>
                  <a:lnTo>
                    <a:pt x="302497" y="58090"/>
                  </a:lnTo>
                  <a:lnTo>
                    <a:pt x="302616" y="118"/>
                  </a:lnTo>
                  <a:lnTo>
                    <a:pt x="295820" y="0"/>
                  </a:lnTo>
                  <a:close/>
                </a:path>
              </a:pathLst>
            </a:custGeom>
            <a:solidFill>
              <a:srgbClr val="03A8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62586" y="12274492"/>
              <a:ext cx="119667" cy="124099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5227721" y="10884082"/>
            <a:ext cx="975994" cy="42735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 indent="46355">
              <a:lnSpc>
                <a:spcPct val="100800"/>
              </a:lnSpc>
              <a:spcBef>
                <a:spcPts val="115"/>
              </a:spcBef>
            </a:pPr>
            <a:r>
              <a:rPr dirty="0" sz="1300" b="1">
                <a:latin typeface="Arial"/>
                <a:cs typeface="Arial"/>
              </a:rPr>
              <a:t>Perfusão</a:t>
            </a:r>
            <a:r>
              <a:rPr dirty="0" sz="1300" spc="10" b="1">
                <a:latin typeface="Arial"/>
                <a:cs typeface="Arial"/>
              </a:rPr>
              <a:t> </a:t>
            </a:r>
            <a:r>
              <a:rPr dirty="0" sz="1300" spc="-60" b="1">
                <a:latin typeface="Arial"/>
                <a:cs typeface="Arial"/>
              </a:rPr>
              <a:t>e </a:t>
            </a:r>
            <a:r>
              <a:rPr dirty="0" sz="1300" spc="-10" b="1">
                <a:latin typeface="Arial"/>
                <a:cs typeface="Arial"/>
              </a:rPr>
              <a:t>craniotomia</a:t>
            </a:r>
            <a:endParaRPr sz="13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7996260" y="10680234"/>
            <a:ext cx="1887855" cy="8655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61290" indent="-148590">
              <a:lnSpc>
                <a:spcPct val="100000"/>
              </a:lnSpc>
              <a:spcBef>
                <a:spcPts val="114"/>
              </a:spcBef>
              <a:buClr>
                <a:srgbClr val="03A878"/>
              </a:buClr>
              <a:buChar char="•"/>
              <a:tabLst>
                <a:tab pos="161290" algn="l"/>
              </a:tabLst>
            </a:pPr>
            <a:r>
              <a:rPr dirty="0" sz="1100" spc="-10">
                <a:latin typeface="Arial MT"/>
                <a:cs typeface="Arial MT"/>
              </a:rPr>
              <a:t>RNA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later®;</a:t>
            </a:r>
            <a:endParaRPr sz="1100">
              <a:latin typeface="Arial MT"/>
              <a:cs typeface="Arial MT"/>
            </a:endParaRPr>
          </a:p>
          <a:p>
            <a:pPr marL="161290" indent="-148590">
              <a:lnSpc>
                <a:spcPts val="1305"/>
              </a:lnSpc>
              <a:spcBef>
                <a:spcPts val="5"/>
              </a:spcBef>
              <a:buClr>
                <a:srgbClr val="03A878"/>
              </a:buClr>
              <a:buChar char="•"/>
              <a:tabLst>
                <a:tab pos="161290" algn="l"/>
              </a:tabLst>
            </a:pPr>
            <a:r>
              <a:rPr dirty="0" sz="1100">
                <a:latin typeface="Arial MT"/>
                <a:cs typeface="Arial MT"/>
              </a:rPr>
              <a:t>Separação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telencéfalo;</a:t>
            </a:r>
            <a:endParaRPr sz="1100">
              <a:latin typeface="Arial MT"/>
              <a:cs typeface="Arial MT"/>
            </a:endParaRPr>
          </a:p>
          <a:p>
            <a:pPr marL="161290" indent="-148590">
              <a:lnSpc>
                <a:spcPts val="1305"/>
              </a:lnSpc>
              <a:buClr>
                <a:srgbClr val="03A878"/>
              </a:buClr>
              <a:buChar char="•"/>
              <a:tabLst>
                <a:tab pos="161290" algn="l"/>
              </a:tabLst>
            </a:pPr>
            <a:r>
              <a:rPr dirty="0" sz="1100">
                <a:latin typeface="Arial MT"/>
                <a:cs typeface="Arial MT"/>
              </a:rPr>
              <a:t>15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20 </a:t>
            </a:r>
            <a:r>
              <a:rPr dirty="0" sz="1100" spc="-10">
                <a:latin typeface="Arial MT"/>
                <a:cs typeface="Arial MT"/>
              </a:rPr>
              <a:t>minutos;</a:t>
            </a:r>
            <a:endParaRPr sz="1100">
              <a:latin typeface="Arial MT"/>
              <a:cs typeface="Arial MT"/>
            </a:endParaRPr>
          </a:p>
          <a:p>
            <a:pPr marL="160655" marR="5080" indent="-148590">
              <a:lnSpc>
                <a:spcPct val="100000"/>
              </a:lnSpc>
              <a:spcBef>
                <a:spcPts val="5"/>
              </a:spcBef>
              <a:buClr>
                <a:srgbClr val="03A878"/>
              </a:buClr>
              <a:buChar char="•"/>
              <a:tabLst>
                <a:tab pos="163830" algn="l"/>
              </a:tabLst>
            </a:pPr>
            <a:r>
              <a:rPr dirty="0" sz="1100">
                <a:latin typeface="Arial MT"/>
                <a:cs typeface="Arial MT"/>
              </a:rPr>
              <a:t>12</a:t>
            </a:r>
            <a:r>
              <a:rPr dirty="0" sz="1100" spc="2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horas</a:t>
            </a:r>
            <a:r>
              <a:rPr dirty="0" sz="1100" spc="2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-20C°</a:t>
            </a:r>
            <a:r>
              <a:rPr dirty="0" sz="1100" spc="28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antes. </a:t>
            </a:r>
            <a:r>
              <a:rPr dirty="0" sz="1100" spc="-10">
                <a:latin typeface="Arial MT"/>
                <a:cs typeface="Arial MT"/>
              </a:rPr>
              <a:t>	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sequenciamento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411334" y="12114498"/>
            <a:ext cx="231775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5">
                <a:solidFill>
                  <a:srgbClr val="2C2CB8"/>
                </a:solidFill>
                <a:latin typeface="Tahoma"/>
                <a:cs typeface="Tahoma"/>
              </a:rPr>
              <a:t>...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6346796" y="12141528"/>
            <a:ext cx="944244" cy="1431925"/>
            <a:chOff x="6346796" y="12141528"/>
            <a:chExt cx="944244" cy="1431925"/>
          </a:xfrm>
        </p:grpSpPr>
        <p:pic>
          <p:nvPicPr>
            <p:cNvPr id="49" name="object 4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46796" y="13449181"/>
              <a:ext cx="119667" cy="124158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34330" y="12141528"/>
              <a:ext cx="456508" cy="456508"/>
            </a:xfrm>
            <a:prstGeom prst="rect">
              <a:avLst/>
            </a:prstGeom>
          </p:spPr>
        </p:pic>
      </p:grpSp>
      <p:sp>
        <p:nvSpPr>
          <p:cNvPr id="51" name="object 51" descr=""/>
          <p:cNvSpPr txBox="1"/>
          <p:nvPr/>
        </p:nvSpPr>
        <p:spPr>
          <a:xfrm>
            <a:off x="10212379" y="8895567"/>
            <a:ext cx="4566920" cy="504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5"/>
              </a:spcBef>
            </a:pPr>
            <a:r>
              <a:rPr dirty="0" sz="1550">
                <a:latin typeface="Arial MT"/>
                <a:cs typeface="Arial MT"/>
              </a:rPr>
              <a:t>Seis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famílias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foram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detectadas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entre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elas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esta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 spc="-50">
                <a:latin typeface="Arial MT"/>
                <a:cs typeface="Arial MT"/>
              </a:rPr>
              <a:t>a </a:t>
            </a:r>
            <a:r>
              <a:rPr dirty="0" sz="1550">
                <a:latin typeface="Arial MT"/>
                <a:cs typeface="Arial MT"/>
              </a:rPr>
              <a:t>Poxviridae,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uma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família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vírus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popular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que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pode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0212379" y="9378787"/>
            <a:ext cx="4567555" cy="504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5"/>
              </a:spcBef>
              <a:tabLst>
                <a:tab pos="676275" algn="l"/>
                <a:tab pos="773430" algn="l"/>
                <a:tab pos="1689735" algn="l"/>
                <a:tab pos="2121535" algn="l"/>
                <a:tab pos="2451100" algn="l"/>
                <a:tab pos="2796540" algn="l"/>
                <a:tab pos="3055620" algn="l"/>
                <a:tab pos="3460750" algn="l"/>
                <a:tab pos="3493135" algn="l"/>
              </a:tabLst>
            </a:pPr>
            <a:r>
              <a:rPr dirty="0" sz="1550" spc="-10">
                <a:latin typeface="Arial MT"/>
                <a:cs typeface="Arial MT"/>
              </a:rPr>
              <a:t>causar</a:t>
            </a:r>
            <a:r>
              <a:rPr dirty="0" sz="1550">
                <a:latin typeface="Arial MT"/>
                <a:cs typeface="Arial MT"/>
              </a:rPr>
              <a:t>		</a:t>
            </a:r>
            <a:r>
              <a:rPr dirty="0" sz="1550" spc="-10">
                <a:latin typeface="Arial MT"/>
                <a:cs typeface="Arial MT"/>
              </a:rPr>
              <a:t>doenças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graves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0">
                <a:latin typeface="Arial MT"/>
                <a:cs typeface="Arial MT"/>
              </a:rPr>
              <a:t>tanto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em</a:t>
            </a:r>
            <a:r>
              <a:rPr dirty="0" sz="1550">
                <a:latin typeface="Arial MT"/>
                <a:cs typeface="Arial MT"/>
              </a:rPr>
              <a:t>		</a:t>
            </a:r>
            <a:r>
              <a:rPr dirty="0" sz="1550" spc="-10">
                <a:latin typeface="Arial MT"/>
                <a:cs typeface="Arial MT"/>
              </a:rPr>
              <a:t>vertebrados </a:t>
            </a:r>
            <a:r>
              <a:rPr dirty="0" sz="1550" spc="-20">
                <a:latin typeface="Arial MT"/>
                <a:cs typeface="Arial MT"/>
              </a:rPr>
              <a:t>como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invertebrados,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0">
                <a:latin typeface="Arial MT"/>
                <a:cs typeface="Arial MT"/>
              </a:rPr>
              <a:t>tendo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0">
                <a:latin typeface="Arial MT"/>
                <a:cs typeface="Arial MT"/>
              </a:rPr>
              <a:t>como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hospedeiros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0212379" y="9861917"/>
            <a:ext cx="4565015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>
                <a:latin typeface="Arial MT"/>
                <a:cs typeface="Arial MT"/>
              </a:rPr>
              <a:t>animais</a:t>
            </a:r>
            <a:r>
              <a:rPr dirty="0" sz="1550" spc="9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que</a:t>
            </a:r>
            <a:r>
              <a:rPr dirty="0" sz="1550" spc="9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fazem</a:t>
            </a:r>
            <a:r>
              <a:rPr dirty="0" sz="1550" spc="8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parte</a:t>
            </a:r>
            <a:r>
              <a:rPr dirty="0" sz="1550" spc="9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do</a:t>
            </a:r>
            <a:r>
              <a:rPr dirty="0" sz="1550" spc="8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consumo</a:t>
            </a:r>
            <a:r>
              <a:rPr dirty="0" sz="1550" spc="85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humano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0212379" y="10101577"/>
            <a:ext cx="1444625" cy="504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5"/>
              </a:spcBef>
              <a:tabLst>
                <a:tab pos="678180" algn="l"/>
                <a:tab pos="1176020" algn="l"/>
              </a:tabLst>
            </a:pPr>
            <a:r>
              <a:rPr dirty="0" sz="1550" spc="-20">
                <a:latin typeface="Arial MT"/>
                <a:cs typeface="Arial MT"/>
              </a:rPr>
              <a:t>como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0">
                <a:latin typeface="Arial MT"/>
                <a:cs typeface="Arial MT"/>
              </a:rPr>
              <a:t>boi.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Os </a:t>
            </a:r>
            <a:r>
              <a:rPr dirty="0" sz="1550" spc="-10">
                <a:latin typeface="Arial MT"/>
                <a:cs typeface="Arial MT"/>
              </a:rPr>
              <a:t>transmissores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1664046" y="10101577"/>
            <a:ext cx="3116580" cy="504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43510">
              <a:lnSpc>
                <a:spcPct val="101299"/>
              </a:lnSpc>
              <a:spcBef>
                <a:spcPts val="95"/>
              </a:spcBef>
              <a:tabLst>
                <a:tab pos="436245" algn="l"/>
                <a:tab pos="553720" algn="l"/>
                <a:tab pos="1239520" algn="l"/>
                <a:tab pos="1353185" algn="l"/>
                <a:tab pos="2031364" algn="l"/>
                <a:tab pos="2566670" algn="l"/>
                <a:tab pos="2778760" algn="l"/>
              </a:tabLst>
            </a:pPr>
            <a:r>
              <a:rPr dirty="0" sz="1550" spc="-25">
                <a:latin typeface="Arial MT"/>
                <a:cs typeface="Arial MT"/>
              </a:rPr>
              <a:t>do</a:t>
            </a:r>
            <a:r>
              <a:rPr dirty="0" sz="1550">
                <a:latin typeface="Arial MT"/>
                <a:cs typeface="Arial MT"/>
              </a:rPr>
              <a:t>		</a:t>
            </a:r>
            <a:r>
              <a:rPr dirty="0" sz="1550" spc="-10">
                <a:latin typeface="Arial MT"/>
                <a:cs typeface="Arial MT"/>
              </a:rPr>
              <a:t>gênero</a:t>
            </a:r>
            <a:r>
              <a:rPr dirty="0" sz="1550">
                <a:latin typeface="Arial MT"/>
                <a:cs typeface="Arial MT"/>
              </a:rPr>
              <a:t>		</a:t>
            </a:r>
            <a:r>
              <a:rPr dirty="0" sz="1550" spc="-10" i="1">
                <a:latin typeface="Arial"/>
                <a:cs typeface="Arial"/>
              </a:rPr>
              <a:t>Orthopoxvirus</a:t>
            </a:r>
            <a:r>
              <a:rPr dirty="0" sz="1550" i="1">
                <a:latin typeface="Arial"/>
                <a:cs typeface="Arial"/>
              </a:rPr>
              <a:t>		</a:t>
            </a:r>
            <a:r>
              <a:rPr dirty="0" sz="1550" spc="-25">
                <a:latin typeface="Arial MT"/>
                <a:cs typeface="Arial MT"/>
              </a:rPr>
              <a:t>são da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varíola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bovina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que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0">
                <a:latin typeface="Arial MT"/>
                <a:cs typeface="Arial MT"/>
              </a:rPr>
              <a:t>causa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10212379" y="10584796"/>
            <a:ext cx="4567555" cy="504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  <a:tabLst>
                <a:tab pos="371475" algn="l"/>
                <a:tab pos="1132205" algn="l"/>
                <a:tab pos="2496185" algn="l"/>
                <a:tab pos="2966720" algn="l"/>
                <a:tab pos="3862704" algn="l"/>
              </a:tabLst>
            </a:pPr>
            <a:r>
              <a:rPr dirty="0" sz="1550">
                <a:latin typeface="Arial MT"/>
                <a:cs typeface="Arial MT"/>
              </a:rPr>
              <a:t>infecção</a:t>
            </a:r>
            <a:r>
              <a:rPr dirty="0" sz="1550" spc="2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em</a:t>
            </a:r>
            <a:r>
              <a:rPr dirty="0" sz="1550" spc="3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humanos</a:t>
            </a:r>
            <a:r>
              <a:rPr dirty="0" sz="1550" spc="2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(Silva</a:t>
            </a:r>
            <a:r>
              <a:rPr dirty="0" sz="1550" spc="285">
                <a:latin typeface="Arial MT"/>
                <a:cs typeface="Arial MT"/>
              </a:rPr>
              <a:t>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285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al</a:t>
            </a:r>
            <a:r>
              <a:rPr dirty="0" sz="1550">
                <a:latin typeface="Arial MT"/>
                <a:cs typeface="Arial MT"/>
              </a:rPr>
              <a:t>.,</a:t>
            </a:r>
            <a:r>
              <a:rPr dirty="0" sz="1550" spc="2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2008)</a:t>
            </a:r>
            <a:r>
              <a:rPr dirty="0" sz="1550" spc="2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28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vírus </a:t>
            </a:r>
            <a:r>
              <a:rPr dirty="0" sz="1550" spc="-25">
                <a:latin typeface="Arial MT"/>
                <a:cs typeface="Arial MT"/>
              </a:rPr>
              <a:t>do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gênero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 i="1">
                <a:latin typeface="Arial"/>
                <a:cs typeface="Arial"/>
              </a:rPr>
              <a:t>Parapoxvirus</a:t>
            </a:r>
            <a:r>
              <a:rPr dirty="0" sz="1550" spc="-10">
                <a:latin typeface="Arial MT"/>
                <a:cs typeface="Arial MT"/>
              </a:rPr>
              <a:t>,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que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infectam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animais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10212379" y="11067867"/>
            <a:ext cx="3488054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75994" algn="l"/>
                <a:tab pos="1236345" algn="l"/>
                <a:tab pos="2288540" algn="l"/>
                <a:tab pos="2727325" algn="l"/>
              </a:tabLst>
            </a:pPr>
            <a:r>
              <a:rPr dirty="0" sz="1550" spc="-10">
                <a:latin typeface="Arial MT"/>
                <a:cs typeface="Arial MT"/>
              </a:rPr>
              <a:t>agrícolas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50">
                <a:latin typeface="Arial MT"/>
                <a:cs typeface="Arial MT"/>
              </a:rPr>
              <a:t>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selvagens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por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diversas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3794361" y="11067867"/>
            <a:ext cx="986155" cy="744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29209">
              <a:lnSpc>
                <a:spcPct val="101400"/>
              </a:lnSpc>
              <a:spcBef>
                <a:spcPts val="95"/>
              </a:spcBef>
            </a:pPr>
            <a:r>
              <a:rPr dirty="0" sz="1550">
                <a:latin typeface="Arial MT"/>
                <a:cs typeface="Arial MT"/>
              </a:rPr>
              <a:t>partes</a:t>
            </a:r>
            <a:r>
              <a:rPr dirty="0" sz="1550" spc="185">
                <a:latin typeface="Arial MT"/>
                <a:cs typeface="Arial MT"/>
              </a:rPr>
              <a:t>  </a:t>
            </a:r>
            <a:r>
              <a:rPr dirty="0" sz="1550" spc="-25">
                <a:latin typeface="Arial MT"/>
                <a:cs typeface="Arial MT"/>
              </a:rPr>
              <a:t>do </a:t>
            </a:r>
            <a:r>
              <a:rPr dirty="0" sz="1550" spc="-10">
                <a:latin typeface="Arial MT"/>
                <a:cs typeface="Arial MT"/>
              </a:rPr>
              <a:t>zoonóticas Espinoza,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0212379" y="11307527"/>
            <a:ext cx="3520440" cy="7480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5"/>
              </a:spcBef>
              <a:tabLst>
                <a:tab pos="645795" algn="l"/>
                <a:tab pos="852169" algn="l"/>
                <a:tab pos="1090295" algn="l"/>
                <a:tab pos="1803400" algn="l"/>
                <a:tab pos="2081530" algn="l"/>
                <a:tab pos="2576195" algn="l"/>
                <a:tab pos="3004820" algn="l"/>
              </a:tabLst>
            </a:pPr>
            <a:r>
              <a:rPr dirty="0" sz="1550" spc="-10">
                <a:latin typeface="Arial MT"/>
                <a:cs typeface="Arial MT"/>
              </a:rPr>
              <a:t>mundo,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podendo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causar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infecções leves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em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humanos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(Delhon,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2022; 2022).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5479111" y="12225685"/>
            <a:ext cx="737235" cy="227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-10" b="1">
                <a:latin typeface="Arial"/>
                <a:cs typeface="Arial"/>
              </a:rPr>
              <a:t>Extração</a:t>
            </a:r>
            <a:endParaRPr sz="1300">
              <a:latin typeface="Arial"/>
              <a:cs typeface="Arial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5458309" y="5369372"/>
            <a:ext cx="4258945" cy="1477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400"/>
              </a:lnSpc>
              <a:spcBef>
                <a:spcPts val="95"/>
              </a:spcBef>
            </a:pPr>
            <a:r>
              <a:rPr dirty="0" sz="1550">
                <a:latin typeface="Arial MT"/>
                <a:cs typeface="Arial MT"/>
              </a:rPr>
              <a:t>Com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base</a:t>
            </a:r>
            <a:r>
              <a:rPr dirty="0" sz="1550" spc="3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nessas</a:t>
            </a:r>
            <a:r>
              <a:rPr dirty="0" sz="1550" spc="3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informações,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será</a:t>
            </a:r>
            <a:r>
              <a:rPr dirty="0" sz="1550" spc="36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possível </a:t>
            </a:r>
            <a:r>
              <a:rPr dirty="0" sz="1550">
                <a:latin typeface="Arial MT"/>
                <a:cs typeface="Arial MT"/>
              </a:rPr>
              <a:t>direcionar</a:t>
            </a:r>
            <a:r>
              <a:rPr dirty="0" sz="1550" spc="20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recursos</a:t>
            </a:r>
            <a:r>
              <a:rPr dirty="0" sz="1550" spc="204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204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implementar</a:t>
            </a:r>
            <a:r>
              <a:rPr dirty="0" sz="1550" spc="204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medidas </a:t>
            </a:r>
            <a:r>
              <a:rPr dirty="0" sz="1550">
                <a:latin typeface="Arial MT"/>
                <a:cs typeface="Arial MT"/>
              </a:rPr>
              <a:t>preventivas</a:t>
            </a:r>
            <a:r>
              <a:rPr dirty="0" sz="1550" spc="365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adequadas</a:t>
            </a:r>
            <a:r>
              <a:rPr dirty="0" sz="1550" spc="375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em</a:t>
            </a:r>
            <a:r>
              <a:rPr dirty="0" sz="1550" spc="375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casos</a:t>
            </a:r>
            <a:r>
              <a:rPr dirty="0" sz="1550" spc="365">
                <a:latin typeface="Arial MT"/>
                <a:cs typeface="Arial MT"/>
              </a:rPr>
              <a:t>   </a:t>
            </a:r>
            <a:r>
              <a:rPr dirty="0" sz="1550" spc="-25">
                <a:latin typeface="Arial MT"/>
                <a:cs typeface="Arial MT"/>
              </a:rPr>
              <a:t>de </a:t>
            </a:r>
            <a:r>
              <a:rPr dirty="0" sz="1550">
                <a:latin typeface="Arial MT"/>
                <a:cs typeface="Arial MT"/>
              </a:rPr>
              <a:t>transbordamento</a:t>
            </a:r>
            <a:r>
              <a:rPr dirty="0" sz="1550" spc="4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zoonótico</a:t>
            </a:r>
            <a:r>
              <a:rPr dirty="0" sz="1550" spc="3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ou</a:t>
            </a:r>
            <a:r>
              <a:rPr dirty="0" sz="1550" spc="39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interespecífico, </a:t>
            </a:r>
            <a:r>
              <a:rPr dirty="0" sz="1550">
                <a:latin typeface="Arial MT"/>
                <a:cs typeface="Arial MT"/>
              </a:rPr>
              <a:t>visando</a:t>
            </a:r>
            <a:r>
              <a:rPr dirty="0" sz="1550" spc="17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minimizar</a:t>
            </a:r>
            <a:r>
              <a:rPr dirty="0" sz="1550" spc="17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o</a:t>
            </a:r>
            <a:r>
              <a:rPr dirty="0" sz="1550" spc="17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impacto</a:t>
            </a:r>
            <a:r>
              <a:rPr dirty="0" sz="1550" spc="18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180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potenciais </a:t>
            </a:r>
            <a:r>
              <a:rPr dirty="0" sz="1550">
                <a:latin typeface="Arial MT"/>
                <a:cs typeface="Arial MT"/>
              </a:rPr>
              <a:t>epidemias</a:t>
            </a:r>
            <a:r>
              <a:rPr dirty="0" sz="1550" spc="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proteger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saúde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população</a:t>
            </a:r>
            <a:r>
              <a:rPr dirty="0" sz="1650" spc="-10">
                <a:latin typeface="Arial MT"/>
                <a:cs typeface="Arial MT"/>
              </a:rPr>
              <a:t>.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5458309" y="6823432"/>
            <a:ext cx="4258310" cy="504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  <a:tabLst>
                <a:tab pos="716280" algn="l"/>
                <a:tab pos="760730" algn="l"/>
                <a:tab pos="1096645" algn="l"/>
                <a:tab pos="1755775" algn="l"/>
                <a:tab pos="1800225" algn="l"/>
                <a:tab pos="2783205" algn="l"/>
                <a:tab pos="3017520" algn="l"/>
                <a:tab pos="3152775" algn="l"/>
                <a:tab pos="3967479" algn="l"/>
              </a:tabLst>
            </a:pPr>
            <a:r>
              <a:rPr dirty="0" sz="1550" spc="-10">
                <a:latin typeface="Arial MT"/>
                <a:cs typeface="Arial MT"/>
              </a:rPr>
              <a:t>Nesse</a:t>
            </a:r>
            <a:r>
              <a:rPr dirty="0" sz="1550">
                <a:latin typeface="Arial MT"/>
                <a:cs typeface="Arial MT"/>
              </a:rPr>
              <a:t>		</a:t>
            </a:r>
            <a:r>
              <a:rPr dirty="0" sz="1550" spc="-10">
                <a:latin typeface="Arial MT"/>
                <a:cs typeface="Arial MT"/>
              </a:rPr>
              <a:t>contexto,</a:t>
            </a:r>
            <a:r>
              <a:rPr dirty="0" sz="1550">
                <a:latin typeface="Arial MT"/>
                <a:cs typeface="Arial MT"/>
              </a:rPr>
              <a:t>	objetivou-</a:t>
            </a:r>
            <a:r>
              <a:rPr dirty="0" sz="1550" spc="-25">
                <a:latin typeface="Arial MT"/>
                <a:cs typeface="Arial MT"/>
              </a:rPr>
              <a:t>se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construir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um </a:t>
            </a:r>
            <a:r>
              <a:rPr dirty="0" sz="1550" spc="-10">
                <a:latin typeface="Arial MT"/>
                <a:cs typeface="Arial MT"/>
              </a:rPr>
              <a:t>banco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de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0">
                <a:latin typeface="Arial MT"/>
                <a:cs typeface="Arial MT"/>
              </a:rPr>
              <a:t>dados</a:t>
            </a:r>
            <a:r>
              <a:rPr dirty="0" sz="1550">
                <a:latin typeface="Arial MT"/>
                <a:cs typeface="Arial MT"/>
              </a:rPr>
              <a:t>		</a:t>
            </a:r>
            <a:r>
              <a:rPr dirty="0" sz="1550" spc="-10">
                <a:latin typeface="Arial MT"/>
                <a:cs typeface="Arial MT"/>
              </a:rPr>
              <a:t>contendo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as</a:t>
            </a:r>
            <a:r>
              <a:rPr dirty="0" sz="1550">
                <a:latin typeface="Arial MT"/>
                <a:cs typeface="Arial MT"/>
              </a:rPr>
              <a:t>		</a:t>
            </a:r>
            <a:r>
              <a:rPr dirty="0" sz="1550" spc="-10">
                <a:latin typeface="Arial MT"/>
                <a:cs typeface="Arial MT"/>
              </a:rPr>
              <a:t>informações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5458309" y="7306977"/>
            <a:ext cx="4260215" cy="12268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1800"/>
              </a:lnSpc>
              <a:spcBef>
                <a:spcPts val="85"/>
              </a:spcBef>
            </a:pPr>
            <a:r>
              <a:rPr dirty="0" sz="1550">
                <a:latin typeface="Arial MT"/>
                <a:cs typeface="Arial MT"/>
              </a:rPr>
              <a:t>moleculares</a:t>
            </a:r>
            <a:r>
              <a:rPr dirty="0" sz="1550" spc="4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dos</a:t>
            </a:r>
            <a:r>
              <a:rPr dirty="0" sz="1550" spc="4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diferentes</a:t>
            </a:r>
            <a:r>
              <a:rPr dirty="0" sz="1550" spc="43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vírus</a:t>
            </a:r>
            <a:r>
              <a:rPr dirty="0" sz="1550" spc="42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encontrados </a:t>
            </a:r>
            <a:r>
              <a:rPr dirty="0" sz="1550">
                <a:latin typeface="Arial MT"/>
                <a:cs typeface="Arial MT"/>
              </a:rPr>
              <a:t>no</a:t>
            </a:r>
            <a:r>
              <a:rPr dirty="0" sz="1550" spc="275">
                <a:latin typeface="Arial MT"/>
                <a:cs typeface="Arial MT"/>
              </a:rPr>
              <a:t>    </a:t>
            </a:r>
            <a:r>
              <a:rPr dirty="0" sz="1550">
                <a:latin typeface="Arial MT"/>
                <a:cs typeface="Arial MT"/>
              </a:rPr>
              <a:t>neurotranscriptoma</a:t>
            </a:r>
            <a:r>
              <a:rPr dirty="0" sz="1550" spc="280">
                <a:latin typeface="Arial MT"/>
                <a:cs typeface="Arial MT"/>
              </a:rPr>
              <a:t>   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275">
                <a:latin typeface="Arial MT"/>
                <a:cs typeface="Arial MT"/>
              </a:rPr>
              <a:t>    </a:t>
            </a:r>
            <a:r>
              <a:rPr dirty="0" sz="1550" spc="-10" i="1">
                <a:latin typeface="Arial"/>
                <a:cs typeface="Arial"/>
              </a:rPr>
              <a:t>Colossoma </a:t>
            </a:r>
            <a:r>
              <a:rPr dirty="0" sz="1550" i="1">
                <a:latin typeface="Arial"/>
                <a:cs typeface="Arial"/>
              </a:rPr>
              <a:t>macropomum</a:t>
            </a:r>
            <a:r>
              <a:rPr dirty="0" sz="1550">
                <a:latin typeface="Arial MT"/>
                <a:cs typeface="Arial MT"/>
              </a:rPr>
              <a:t>,</a:t>
            </a:r>
            <a:r>
              <a:rPr dirty="0" sz="1550" spc="13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identificando</a:t>
            </a:r>
            <a:r>
              <a:rPr dirty="0" sz="1550" spc="13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130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caracterizando </a:t>
            </a:r>
            <a:r>
              <a:rPr dirty="0" sz="1550">
                <a:latin typeface="Arial MT"/>
                <a:cs typeface="Arial MT"/>
              </a:rPr>
              <a:t>as</a:t>
            </a:r>
            <a:r>
              <a:rPr dirty="0" sz="1550" spc="484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principais</a:t>
            </a:r>
            <a:r>
              <a:rPr dirty="0" sz="1550" spc="495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famílias</a:t>
            </a:r>
            <a:r>
              <a:rPr dirty="0" sz="1550" spc="490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presentes</a:t>
            </a:r>
            <a:r>
              <a:rPr dirty="0" sz="1550" spc="490">
                <a:latin typeface="Arial MT"/>
                <a:cs typeface="Arial MT"/>
              </a:rPr>
              <a:t>   </a:t>
            </a:r>
            <a:r>
              <a:rPr dirty="0" sz="1550" spc="-25">
                <a:latin typeface="Arial MT"/>
                <a:cs typeface="Arial MT"/>
              </a:rPr>
              <a:t>no </a:t>
            </a:r>
            <a:r>
              <a:rPr dirty="0" sz="1550" spc="-10">
                <a:latin typeface="Arial MT"/>
                <a:cs typeface="Arial MT"/>
              </a:rPr>
              <a:t>metaviroma.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464639" y="5925928"/>
            <a:ext cx="3087370" cy="1043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</a:pPr>
            <a:r>
              <a:rPr dirty="0" sz="1650">
                <a:latin typeface="Arial MT"/>
                <a:cs typeface="Arial MT"/>
              </a:rPr>
              <a:t>Área</a:t>
            </a:r>
            <a:r>
              <a:rPr dirty="0" sz="1650" spc="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de</a:t>
            </a:r>
            <a:r>
              <a:rPr dirty="0" sz="1650" spc="3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conhecimento/Subárea</a:t>
            </a:r>
            <a:r>
              <a:rPr dirty="0" sz="1650" spc="-10" b="1">
                <a:latin typeface="Arial"/>
                <a:cs typeface="Arial"/>
              </a:rPr>
              <a:t>: </a:t>
            </a:r>
            <a:r>
              <a:rPr dirty="0" sz="1650" b="1">
                <a:latin typeface="Arial"/>
                <a:cs typeface="Arial"/>
              </a:rPr>
              <a:t>Ciências</a:t>
            </a:r>
            <a:r>
              <a:rPr dirty="0" sz="1650" spc="70" b="1">
                <a:latin typeface="Arial"/>
                <a:cs typeface="Arial"/>
              </a:rPr>
              <a:t> </a:t>
            </a:r>
            <a:r>
              <a:rPr dirty="0" sz="1650" spc="-10" b="1">
                <a:latin typeface="Arial"/>
                <a:cs typeface="Arial"/>
              </a:rPr>
              <a:t>Biológicas/Genética </a:t>
            </a:r>
            <a:r>
              <a:rPr dirty="0" sz="1650">
                <a:latin typeface="Arial MT"/>
                <a:cs typeface="Arial MT"/>
              </a:rPr>
              <a:t>ODS</a:t>
            </a:r>
            <a:r>
              <a:rPr dirty="0" sz="1650" spc="3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vinculado(s):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650" spc="-10" b="1">
                <a:latin typeface="Arial"/>
                <a:cs typeface="Arial"/>
              </a:rPr>
              <a:t>ODS03</a:t>
            </a:r>
            <a:endParaRPr sz="1650">
              <a:latin typeface="Arial"/>
              <a:cs typeface="Arial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7498858" y="14296372"/>
            <a:ext cx="365125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10">
                <a:solidFill>
                  <a:srgbClr val="2C2CB8"/>
                </a:solidFill>
                <a:latin typeface="Tahoma"/>
                <a:cs typeface="Tahoma"/>
              </a:rPr>
              <a:t>.....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6493653" y="14296372"/>
            <a:ext cx="23114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5">
                <a:solidFill>
                  <a:srgbClr val="2C2CB8"/>
                </a:solidFill>
                <a:latin typeface="Tahoma"/>
                <a:cs typeface="Tahoma"/>
              </a:rPr>
              <a:t>...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6346796" y="13981095"/>
            <a:ext cx="1845310" cy="1130300"/>
            <a:chOff x="6346796" y="13981095"/>
            <a:chExt cx="1845310" cy="1130300"/>
          </a:xfrm>
        </p:grpSpPr>
        <p:sp>
          <p:nvSpPr>
            <p:cNvPr id="68" name="object 68" descr=""/>
            <p:cNvSpPr/>
            <p:nvPr/>
          </p:nvSpPr>
          <p:spPr>
            <a:xfrm>
              <a:off x="7871761" y="13981095"/>
              <a:ext cx="320040" cy="1130300"/>
            </a:xfrm>
            <a:custGeom>
              <a:avLst/>
              <a:gdLst/>
              <a:ahLst/>
              <a:cxnLst/>
              <a:rect l="l" t="t" r="r" b="b"/>
              <a:pathLst>
                <a:path w="320040" h="1130300">
                  <a:moveTo>
                    <a:pt x="295868" y="0"/>
                  </a:moveTo>
                  <a:lnTo>
                    <a:pt x="249672" y="8257"/>
                  </a:lnTo>
                  <a:lnTo>
                    <a:pt x="188219" y="40976"/>
                  </a:lnTo>
                  <a:lnTo>
                    <a:pt x="133081" y="95858"/>
                  </a:lnTo>
                  <a:lnTo>
                    <a:pt x="108309" y="130696"/>
                  </a:lnTo>
                  <a:lnTo>
                    <a:pt x="85632" y="169978"/>
                  </a:lnTo>
                  <a:lnTo>
                    <a:pt x="65222" y="213339"/>
                  </a:lnTo>
                  <a:lnTo>
                    <a:pt x="47251" y="260412"/>
                  </a:lnTo>
                  <a:lnTo>
                    <a:pt x="31891" y="310832"/>
                  </a:lnTo>
                  <a:lnTo>
                    <a:pt x="19313" y="364234"/>
                  </a:lnTo>
                  <a:lnTo>
                    <a:pt x="9691" y="420252"/>
                  </a:lnTo>
                  <a:lnTo>
                    <a:pt x="3196" y="478520"/>
                  </a:lnTo>
                  <a:lnTo>
                    <a:pt x="0" y="538673"/>
                  </a:lnTo>
                  <a:lnTo>
                    <a:pt x="275" y="600345"/>
                  </a:lnTo>
                  <a:lnTo>
                    <a:pt x="4080" y="661604"/>
                  </a:lnTo>
                  <a:lnTo>
                    <a:pt x="11230" y="720547"/>
                  </a:lnTo>
                  <a:lnTo>
                    <a:pt x="21530" y="776852"/>
                  </a:lnTo>
                  <a:lnTo>
                    <a:pt x="34783" y="830196"/>
                  </a:lnTo>
                  <a:lnTo>
                    <a:pt x="50797" y="880256"/>
                  </a:lnTo>
                  <a:lnTo>
                    <a:pt x="69374" y="926710"/>
                  </a:lnTo>
                  <a:lnTo>
                    <a:pt x="90321" y="969235"/>
                  </a:lnTo>
                  <a:lnTo>
                    <a:pt x="113443" y="1007509"/>
                  </a:lnTo>
                  <a:lnTo>
                    <a:pt x="138544" y="1041210"/>
                  </a:lnTo>
                  <a:lnTo>
                    <a:pt x="165430" y="1070014"/>
                  </a:lnTo>
                  <a:lnTo>
                    <a:pt x="223775" y="1111644"/>
                  </a:lnTo>
                  <a:lnTo>
                    <a:pt x="286918" y="1129819"/>
                  </a:lnTo>
                  <a:lnTo>
                    <a:pt x="319801" y="1129304"/>
                  </a:lnTo>
                  <a:lnTo>
                    <a:pt x="317851" y="1071214"/>
                  </a:lnTo>
                  <a:lnTo>
                    <a:pt x="311823" y="1072100"/>
                  </a:lnTo>
                  <a:lnTo>
                    <a:pt x="305737" y="1072514"/>
                  </a:lnTo>
                  <a:lnTo>
                    <a:pt x="239812" y="1056196"/>
                  </a:lnTo>
                  <a:lnTo>
                    <a:pt x="185432" y="1011618"/>
                  </a:lnTo>
                  <a:lnTo>
                    <a:pt x="160877" y="979883"/>
                  </a:lnTo>
                  <a:lnTo>
                    <a:pt x="138383" y="942486"/>
                  </a:lnTo>
                  <a:lnTo>
                    <a:pt x="118175" y="899906"/>
                  </a:lnTo>
                  <a:lnTo>
                    <a:pt x="100481" y="852622"/>
                  </a:lnTo>
                  <a:lnTo>
                    <a:pt x="85527" y="801110"/>
                  </a:lnTo>
                  <a:lnTo>
                    <a:pt x="73541" y="745848"/>
                  </a:lnTo>
                  <a:lnTo>
                    <a:pt x="64749" y="687316"/>
                  </a:lnTo>
                  <a:lnTo>
                    <a:pt x="59378" y="625989"/>
                  </a:lnTo>
                  <a:lnTo>
                    <a:pt x="57656" y="562347"/>
                  </a:lnTo>
                  <a:lnTo>
                    <a:pt x="59727" y="498749"/>
                  </a:lnTo>
                  <a:lnTo>
                    <a:pt x="65434" y="437552"/>
                  </a:lnTo>
                  <a:lnTo>
                    <a:pt x="74545" y="379228"/>
                  </a:lnTo>
                  <a:lnTo>
                    <a:pt x="86832" y="324251"/>
                  </a:lnTo>
                  <a:lnTo>
                    <a:pt x="102065" y="273092"/>
                  </a:lnTo>
                  <a:lnTo>
                    <a:pt x="120015" y="226226"/>
                  </a:lnTo>
                  <a:lnTo>
                    <a:pt x="140451" y="184123"/>
                  </a:lnTo>
                  <a:lnTo>
                    <a:pt x="163144" y="147258"/>
                  </a:lnTo>
                  <a:lnTo>
                    <a:pt x="187865" y="116102"/>
                  </a:lnTo>
                  <a:lnTo>
                    <a:pt x="242469" y="72811"/>
                  </a:lnTo>
                  <a:lnTo>
                    <a:pt x="302427" y="58031"/>
                  </a:lnTo>
                  <a:lnTo>
                    <a:pt x="302605" y="59"/>
                  </a:lnTo>
                  <a:lnTo>
                    <a:pt x="29586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46796" y="14442154"/>
              <a:ext cx="119667" cy="124099"/>
            </a:xfrm>
            <a:prstGeom prst="rect">
              <a:avLst/>
            </a:prstGeom>
          </p:spPr>
        </p:pic>
        <p:sp>
          <p:nvSpPr>
            <p:cNvPr id="70" name="object 70" descr=""/>
            <p:cNvSpPr/>
            <p:nvPr/>
          </p:nvSpPr>
          <p:spPr>
            <a:xfrm>
              <a:off x="6734636" y="14160684"/>
              <a:ext cx="758190" cy="700405"/>
            </a:xfrm>
            <a:custGeom>
              <a:avLst/>
              <a:gdLst/>
              <a:ahLst/>
              <a:cxnLst/>
              <a:rect l="l" t="t" r="r" b="b"/>
              <a:pathLst>
                <a:path w="758190" h="700405">
                  <a:moveTo>
                    <a:pt x="0" y="350196"/>
                  </a:moveTo>
                  <a:lnTo>
                    <a:pt x="3458" y="302675"/>
                  </a:lnTo>
                  <a:lnTo>
                    <a:pt x="13532" y="257097"/>
                  </a:lnTo>
                  <a:lnTo>
                    <a:pt x="29770" y="213880"/>
                  </a:lnTo>
                  <a:lnTo>
                    <a:pt x="51723" y="173441"/>
                  </a:lnTo>
                  <a:lnTo>
                    <a:pt x="78938" y="136197"/>
                  </a:lnTo>
                  <a:lnTo>
                    <a:pt x="110965" y="102566"/>
                  </a:lnTo>
                  <a:lnTo>
                    <a:pt x="147353" y="72964"/>
                  </a:lnTo>
                  <a:lnTo>
                    <a:pt x="187650" y="47809"/>
                  </a:lnTo>
                  <a:lnTo>
                    <a:pt x="231406" y="27518"/>
                  </a:lnTo>
                  <a:lnTo>
                    <a:pt x="278170" y="12508"/>
                  </a:lnTo>
                  <a:lnTo>
                    <a:pt x="327490" y="3196"/>
                  </a:lnTo>
                  <a:lnTo>
                    <a:pt x="378916" y="0"/>
                  </a:lnTo>
                  <a:lnTo>
                    <a:pt x="430344" y="3196"/>
                  </a:lnTo>
                  <a:lnTo>
                    <a:pt x="479667" y="12508"/>
                  </a:lnTo>
                  <a:lnTo>
                    <a:pt x="526436" y="27518"/>
                  </a:lnTo>
                  <a:lnTo>
                    <a:pt x="570198" y="47809"/>
                  </a:lnTo>
                  <a:lnTo>
                    <a:pt x="610502" y="72964"/>
                  </a:lnTo>
                  <a:lnTo>
                    <a:pt x="646897" y="102566"/>
                  </a:lnTo>
                  <a:lnTo>
                    <a:pt x="678931" y="136197"/>
                  </a:lnTo>
                  <a:lnTo>
                    <a:pt x="706153" y="173441"/>
                  </a:lnTo>
                  <a:lnTo>
                    <a:pt x="728112" y="213880"/>
                  </a:lnTo>
                  <a:lnTo>
                    <a:pt x="744356" y="257097"/>
                  </a:lnTo>
                  <a:lnTo>
                    <a:pt x="754433" y="302675"/>
                  </a:lnTo>
                  <a:lnTo>
                    <a:pt x="757892" y="350196"/>
                  </a:lnTo>
                  <a:lnTo>
                    <a:pt x="754433" y="397704"/>
                  </a:lnTo>
                  <a:lnTo>
                    <a:pt x="744356" y="443271"/>
                  </a:lnTo>
                  <a:lnTo>
                    <a:pt x="728112" y="486478"/>
                  </a:lnTo>
                  <a:lnTo>
                    <a:pt x="706153" y="526910"/>
                  </a:lnTo>
                  <a:lnTo>
                    <a:pt x="678931" y="564148"/>
                  </a:lnTo>
                  <a:lnTo>
                    <a:pt x="646897" y="597774"/>
                  </a:lnTo>
                  <a:lnTo>
                    <a:pt x="610502" y="627373"/>
                  </a:lnTo>
                  <a:lnTo>
                    <a:pt x="570198" y="652526"/>
                  </a:lnTo>
                  <a:lnTo>
                    <a:pt x="526436" y="672816"/>
                  </a:lnTo>
                  <a:lnTo>
                    <a:pt x="479667" y="687825"/>
                  </a:lnTo>
                  <a:lnTo>
                    <a:pt x="430344" y="697137"/>
                  </a:lnTo>
                  <a:lnTo>
                    <a:pt x="378916" y="700334"/>
                  </a:lnTo>
                  <a:lnTo>
                    <a:pt x="327490" y="697137"/>
                  </a:lnTo>
                  <a:lnTo>
                    <a:pt x="278170" y="687825"/>
                  </a:lnTo>
                  <a:lnTo>
                    <a:pt x="231406" y="672816"/>
                  </a:lnTo>
                  <a:lnTo>
                    <a:pt x="187650" y="652526"/>
                  </a:lnTo>
                  <a:lnTo>
                    <a:pt x="147353" y="627373"/>
                  </a:lnTo>
                  <a:lnTo>
                    <a:pt x="110965" y="597774"/>
                  </a:lnTo>
                  <a:lnTo>
                    <a:pt x="78938" y="564148"/>
                  </a:lnTo>
                  <a:lnTo>
                    <a:pt x="51723" y="526910"/>
                  </a:lnTo>
                  <a:lnTo>
                    <a:pt x="29770" y="486478"/>
                  </a:lnTo>
                  <a:lnTo>
                    <a:pt x="13532" y="443271"/>
                  </a:lnTo>
                  <a:lnTo>
                    <a:pt x="3458" y="397704"/>
                  </a:lnTo>
                  <a:lnTo>
                    <a:pt x="0" y="350196"/>
                  </a:lnTo>
                  <a:close/>
                </a:path>
                <a:path w="758190" h="700405">
                  <a:moveTo>
                    <a:pt x="62049" y="350196"/>
                  </a:moveTo>
                  <a:lnTo>
                    <a:pt x="65508" y="304991"/>
                  </a:lnTo>
                  <a:lnTo>
                    <a:pt x="75557" y="261847"/>
                  </a:lnTo>
                  <a:lnTo>
                    <a:pt x="91702" y="221237"/>
                  </a:lnTo>
                  <a:lnTo>
                    <a:pt x="113450" y="183634"/>
                  </a:lnTo>
                  <a:lnTo>
                    <a:pt x="140309" y="149510"/>
                  </a:lnTo>
                  <a:lnTo>
                    <a:pt x="171785" y="119339"/>
                  </a:lnTo>
                  <a:lnTo>
                    <a:pt x="207384" y="93594"/>
                  </a:lnTo>
                  <a:lnTo>
                    <a:pt x="246615" y="72746"/>
                  </a:lnTo>
                  <a:lnTo>
                    <a:pt x="288984" y="57269"/>
                  </a:lnTo>
                  <a:lnTo>
                    <a:pt x="333997" y="47637"/>
                  </a:lnTo>
                  <a:lnTo>
                    <a:pt x="381162" y="44321"/>
                  </a:lnTo>
                  <a:lnTo>
                    <a:pt x="428314" y="47637"/>
                  </a:lnTo>
                  <a:lnTo>
                    <a:pt x="473319" y="57269"/>
                  </a:lnTo>
                  <a:lnTo>
                    <a:pt x="515683" y="72746"/>
                  </a:lnTo>
                  <a:lnTo>
                    <a:pt x="554913" y="93594"/>
                  </a:lnTo>
                  <a:lnTo>
                    <a:pt x="590515" y="119339"/>
                  </a:lnTo>
                  <a:lnTo>
                    <a:pt x="621995" y="149510"/>
                  </a:lnTo>
                  <a:lnTo>
                    <a:pt x="648859" y="183634"/>
                  </a:lnTo>
                  <a:lnTo>
                    <a:pt x="670612" y="221237"/>
                  </a:lnTo>
                  <a:lnTo>
                    <a:pt x="686762" y="261847"/>
                  </a:lnTo>
                  <a:lnTo>
                    <a:pt x="696814" y="304991"/>
                  </a:lnTo>
                  <a:lnTo>
                    <a:pt x="700275" y="350196"/>
                  </a:lnTo>
                  <a:lnTo>
                    <a:pt x="696814" y="395386"/>
                  </a:lnTo>
                  <a:lnTo>
                    <a:pt x="686762" y="438518"/>
                  </a:lnTo>
                  <a:lnTo>
                    <a:pt x="670612" y="479119"/>
                  </a:lnTo>
                  <a:lnTo>
                    <a:pt x="648859" y="516714"/>
                  </a:lnTo>
                  <a:lnTo>
                    <a:pt x="621995" y="550832"/>
                  </a:lnTo>
                  <a:lnTo>
                    <a:pt x="590515" y="580999"/>
                  </a:lnTo>
                  <a:lnTo>
                    <a:pt x="554913" y="606742"/>
                  </a:lnTo>
                  <a:lnTo>
                    <a:pt x="515683" y="627588"/>
                  </a:lnTo>
                  <a:lnTo>
                    <a:pt x="473319" y="643064"/>
                  </a:lnTo>
                  <a:lnTo>
                    <a:pt x="428314" y="652697"/>
                  </a:lnTo>
                  <a:lnTo>
                    <a:pt x="381162" y="656012"/>
                  </a:lnTo>
                  <a:lnTo>
                    <a:pt x="333997" y="652697"/>
                  </a:lnTo>
                  <a:lnTo>
                    <a:pt x="288984" y="643064"/>
                  </a:lnTo>
                  <a:lnTo>
                    <a:pt x="246615" y="627588"/>
                  </a:lnTo>
                  <a:lnTo>
                    <a:pt x="207384" y="606742"/>
                  </a:lnTo>
                  <a:lnTo>
                    <a:pt x="171785" y="580999"/>
                  </a:lnTo>
                  <a:lnTo>
                    <a:pt x="140309" y="550832"/>
                  </a:lnTo>
                  <a:lnTo>
                    <a:pt x="113450" y="516714"/>
                  </a:lnTo>
                  <a:lnTo>
                    <a:pt x="91702" y="479119"/>
                  </a:lnTo>
                  <a:lnTo>
                    <a:pt x="75557" y="438518"/>
                  </a:lnTo>
                  <a:lnTo>
                    <a:pt x="65508" y="395386"/>
                  </a:lnTo>
                  <a:lnTo>
                    <a:pt x="62049" y="350196"/>
                  </a:lnTo>
                  <a:close/>
                </a:path>
              </a:pathLst>
            </a:custGeom>
            <a:ln w="443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60922" y="14255981"/>
              <a:ext cx="536286" cy="514090"/>
            </a:xfrm>
            <a:prstGeom prst="rect">
              <a:avLst/>
            </a:prstGeom>
          </p:spPr>
        </p:pic>
      </p:grpSp>
      <p:sp>
        <p:nvSpPr>
          <p:cNvPr id="72" name="object 72" descr=""/>
          <p:cNvSpPr txBox="1"/>
          <p:nvPr/>
        </p:nvSpPr>
        <p:spPr>
          <a:xfrm>
            <a:off x="5042163" y="14270252"/>
            <a:ext cx="1293495" cy="427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0640" marR="5080" indent="-28575">
              <a:lnSpc>
                <a:spcPct val="100699"/>
              </a:lnSpc>
              <a:spcBef>
                <a:spcPts val="114"/>
              </a:spcBef>
            </a:pPr>
            <a:r>
              <a:rPr dirty="0" sz="1300" b="1">
                <a:latin typeface="Arial"/>
                <a:cs typeface="Arial"/>
              </a:rPr>
              <a:t>Identificação</a:t>
            </a:r>
            <a:r>
              <a:rPr dirty="0" sz="1300" spc="25" b="1">
                <a:latin typeface="Arial"/>
                <a:cs typeface="Arial"/>
              </a:rPr>
              <a:t> </a:t>
            </a:r>
            <a:r>
              <a:rPr dirty="0" sz="1300" spc="-25" b="1">
                <a:latin typeface="Arial"/>
                <a:cs typeface="Arial"/>
              </a:rPr>
              <a:t>de </a:t>
            </a:r>
            <a:r>
              <a:rPr dirty="0" sz="1300" b="1">
                <a:latin typeface="Arial"/>
                <a:cs typeface="Arial"/>
              </a:rPr>
              <a:t>produtos</a:t>
            </a:r>
            <a:r>
              <a:rPr dirty="0" sz="1300" spc="45" b="1">
                <a:latin typeface="Arial"/>
                <a:cs typeface="Arial"/>
              </a:rPr>
              <a:t> </a:t>
            </a:r>
            <a:r>
              <a:rPr dirty="0" sz="1300" spc="-10" b="1">
                <a:latin typeface="Arial"/>
                <a:cs typeface="Arial"/>
              </a:rPr>
              <a:t>virais</a:t>
            </a:r>
            <a:endParaRPr sz="1300">
              <a:latin typeface="Arial"/>
              <a:cs typeface="Arial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8113150" y="14172922"/>
            <a:ext cx="1193165" cy="696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61290" indent="-148590">
              <a:lnSpc>
                <a:spcPct val="100000"/>
              </a:lnSpc>
              <a:spcBef>
                <a:spcPts val="114"/>
              </a:spcBef>
              <a:buClr>
                <a:srgbClr val="3333CC"/>
              </a:buClr>
              <a:buChar char="•"/>
              <a:tabLst>
                <a:tab pos="161290" algn="l"/>
              </a:tabLst>
            </a:pPr>
            <a:r>
              <a:rPr dirty="0" sz="1100">
                <a:latin typeface="Arial MT"/>
                <a:cs typeface="Arial MT"/>
              </a:rPr>
              <a:t>VIRTUS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  <a:p>
            <a:pPr marL="161290" indent="-148590">
              <a:lnSpc>
                <a:spcPts val="1305"/>
              </a:lnSpc>
              <a:spcBef>
                <a:spcPts val="5"/>
              </a:spcBef>
              <a:buClr>
                <a:srgbClr val="3333CC"/>
              </a:buClr>
              <a:buChar char="•"/>
              <a:tabLst>
                <a:tab pos="161290" algn="l"/>
              </a:tabLst>
            </a:pPr>
            <a:r>
              <a:rPr dirty="0" sz="1100">
                <a:latin typeface="Arial MT"/>
                <a:cs typeface="Arial MT"/>
              </a:rPr>
              <a:t>VIRTUS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  <a:p>
            <a:pPr marL="161290" indent="-148590">
              <a:lnSpc>
                <a:spcPts val="1305"/>
              </a:lnSpc>
              <a:buClr>
                <a:srgbClr val="3333CC"/>
              </a:buClr>
              <a:buChar char="•"/>
              <a:tabLst>
                <a:tab pos="161290" algn="l"/>
              </a:tabLst>
            </a:pPr>
            <a:r>
              <a:rPr dirty="0" sz="1100" spc="-10">
                <a:latin typeface="Arial MT"/>
                <a:cs typeface="Arial MT"/>
              </a:rPr>
              <a:t>Heatmapper</a:t>
            </a:r>
            <a:endParaRPr sz="1100">
              <a:latin typeface="Arial MT"/>
              <a:cs typeface="Arial MT"/>
            </a:endParaRPr>
          </a:p>
          <a:p>
            <a:pPr marL="161290" indent="-148590"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Char char="•"/>
              <a:tabLst>
                <a:tab pos="161290" algn="l"/>
              </a:tabLst>
            </a:pPr>
            <a:r>
              <a:rPr dirty="0" sz="1100">
                <a:latin typeface="Arial MT"/>
                <a:cs typeface="Arial MT"/>
              </a:rPr>
              <a:t>Adobe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Illustrator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4" name="object 74" descr=""/>
          <p:cNvGrpSpPr/>
          <p:nvPr/>
        </p:nvGrpSpPr>
        <p:grpSpPr>
          <a:xfrm>
            <a:off x="6727982" y="13076848"/>
            <a:ext cx="2165350" cy="704850"/>
            <a:chOff x="6727982" y="13076848"/>
            <a:chExt cx="2165350" cy="704850"/>
          </a:xfrm>
        </p:grpSpPr>
        <p:sp>
          <p:nvSpPr>
            <p:cNvPr id="75" name="object 75" descr=""/>
            <p:cNvSpPr/>
            <p:nvPr/>
          </p:nvSpPr>
          <p:spPr>
            <a:xfrm>
              <a:off x="6730204" y="13079070"/>
              <a:ext cx="758190" cy="700405"/>
            </a:xfrm>
            <a:custGeom>
              <a:avLst/>
              <a:gdLst/>
              <a:ahLst/>
              <a:cxnLst/>
              <a:rect l="l" t="t" r="r" b="b"/>
              <a:pathLst>
                <a:path w="758190" h="700405">
                  <a:moveTo>
                    <a:pt x="0" y="350196"/>
                  </a:moveTo>
                  <a:lnTo>
                    <a:pt x="3458" y="302675"/>
                  </a:lnTo>
                  <a:lnTo>
                    <a:pt x="13532" y="257097"/>
                  </a:lnTo>
                  <a:lnTo>
                    <a:pt x="29770" y="213880"/>
                  </a:lnTo>
                  <a:lnTo>
                    <a:pt x="51723" y="173441"/>
                  </a:lnTo>
                  <a:lnTo>
                    <a:pt x="78938" y="136197"/>
                  </a:lnTo>
                  <a:lnTo>
                    <a:pt x="110965" y="102566"/>
                  </a:lnTo>
                  <a:lnTo>
                    <a:pt x="147353" y="72964"/>
                  </a:lnTo>
                  <a:lnTo>
                    <a:pt x="187650" y="47809"/>
                  </a:lnTo>
                  <a:lnTo>
                    <a:pt x="231406" y="27518"/>
                  </a:lnTo>
                  <a:lnTo>
                    <a:pt x="278170" y="12508"/>
                  </a:lnTo>
                  <a:lnTo>
                    <a:pt x="327490" y="3196"/>
                  </a:lnTo>
                  <a:lnTo>
                    <a:pt x="378916" y="0"/>
                  </a:lnTo>
                  <a:lnTo>
                    <a:pt x="430344" y="3196"/>
                  </a:lnTo>
                  <a:lnTo>
                    <a:pt x="479667" y="12508"/>
                  </a:lnTo>
                  <a:lnTo>
                    <a:pt x="526436" y="27518"/>
                  </a:lnTo>
                  <a:lnTo>
                    <a:pt x="570198" y="47809"/>
                  </a:lnTo>
                  <a:lnTo>
                    <a:pt x="610502" y="72964"/>
                  </a:lnTo>
                  <a:lnTo>
                    <a:pt x="646897" y="102566"/>
                  </a:lnTo>
                  <a:lnTo>
                    <a:pt x="678931" y="136197"/>
                  </a:lnTo>
                  <a:lnTo>
                    <a:pt x="706153" y="173441"/>
                  </a:lnTo>
                  <a:lnTo>
                    <a:pt x="728112" y="213880"/>
                  </a:lnTo>
                  <a:lnTo>
                    <a:pt x="744356" y="257097"/>
                  </a:lnTo>
                  <a:lnTo>
                    <a:pt x="754433" y="302675"/>
                  </a:lnTo>
                  <a:lnTo>
                    <a:pt x="757892" y="350196"/>
                  </a:lnTo>
                  <a:lnTo>
                    <a:pt x="754433" y="397705"/>
                  </a:lnTo>
                  <a:lnTo>
                    <a:pt x="744356" y="443275"/>
                  </a:lnTo>
                  <a:lnTo>
                    <a:pt x="728112" y="486488"/>
                  </a:lnTo>
                  <a:lnTo>
                    <a:pt x="706153" y="526925"/>
                  </a:lnTo>
                  <a:lnTo>
                    <a:pt x="678931" y="564170"/>
                  </a:lnTo>
                  <a:lnTo>
                    <a:pt x="646897" y="597804"/>
                  </a:lnTo>
                  <a:lnTo>
                    <a:pt x="610502" y="627410"/>
                  </a:lnTo>
                  <a:lnTo>
                    <a:pt x="570198" y="652570"/>
                  </a:lnTo>
                  <a:lnTo>
                    <a:pt x="526436" y="672866"/>
                  </a:lnTo>
                  <a:lnTo>
                    <a:pt x="479667" y="687880"/>
                  </a:lnTo>
                  <a:lnTo>
                    <a:pt x="430344" y="697195"/>
                  </a:lnTo>
                  <a:lnTo>
                    <a:pt x="378916" y="700393"/>
                  </a:lnTo>
                  <a:lnTo>
                    <a:pt x="327490" y="697195"/>
                  </a:lnTo>
                  <a:lnTo>
                    <a:pt x="278170" y="687880"/>
                  </a:lnTo>
                  <a:lnTo>
                    <a:pt x="231406" y="672866"/>
                  </a:lnTo>
                  <a:lnTo>
                    <a:pt x="187650" y="652570"/>
                  </a:lnTo>
                  <a:lnTo>
                    <a:pt x="147353" y="627410"/>
                  </a:lnTo>
                  <a:lnTo>
                    <a:pt x="110965" y="597804"/>
                  </a:lnTo>
                  <a:lnTo>
                    <a:pt x="78938" y="564170"/>
                  </a:lnTo>
                  <a:lnTo>
                    <a:pt x="51723" y="526925"/>
                  </a:lnTo>
                  <a:lnTo>
                    <a:pt x="29770" y="486488"/>
                  </a:lnTo>
                  <a:lnTo>
                    <a:pt x="13532" y="443275"/>
                  </a:lnTo>
                  <a:lnTo>
                    <a:pt x="3458" y="397705"/>
                  </a:lnTo>
                  <a:lnTo>
                    <a:pt x="0" y="350196"/>
                  </a:lnTo>
                  <a:close/>
                </a:path>
              </a:pathLst>
            </a:custGeom>
            <a:ln w="4432">
              <a:solidFill>
                <a:srgbClr val="03A8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85606" y="13121175"/>
              <a:ext cx="655924" cy="620556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49561" y="13309629"/>
              <a:ext cx="343489" cy="330193"/>
            </a:xfrm>
            <a:prstGeom prst="rect">
              <a:avLst/>
            </a:prstGeom>
          </p:spPr>
        </p:pic>
      </p:grpSp>
      <p:sp>
        <p:nvSpPr>
          <p:cNvPr id="78" name="object 78" descr=""/>
          <p:cNvSpPr txBox="1"/>
          <p:nvPr/>
        </p:nvSpPr>
        <p:spPr>
          <a:xfrm>
            <a:off x="8057009" y="13176699"/>
            <a:ext cx="2011045" cy="5708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61290" indent="-148590">
              <a:lnSpc>
                <a:spcPct val="100000"/>
              </a:lnSpc>
              <a:spcBef>
                <a:spcPts val="114"/>
              </a:spcBef>
              <a:buClr>
                <a:srgbClr val="03A878"/>
              </a:buClr>
              <a:buChar char="•"/>
              <a:tabLst>
                <a:tab pos="161290" algn="l"/>
              </a:tabLst>
            </a:pPr>
            <a:r>
              <a:rPr dirty="0" sz="1100">
                <a:latin typeface="Arial MT"/>
                <a:cs typeface="Arial MT"/>
              </a:rPr>
              <a:t>Ion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Chef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(Thermo</a:t>
            </a:r>
            <a:r>
              <a:rPr dirty="0" sz="1100" spc="-10">
                <a:latin typeface="Arial MT"/>
                <a:cs typeface="Arial MT"/>
              </a:rPr>
              <a:t> Fisher)</a:t>
            </a:r>
            <a:endParaRPr sz="1100">
              <a:latin typeface="Arial MT"/>
              <a:cs typeface="Arial MT"/>
            </a:endParaRPr>
          </a:p>
          <a:p>
            <a:pPr marL="161290" indent="-148590">
              <a:lnSpc>
                <a:spcPct val="100000"/>
              </a:lnSpc>
              <a:spcBef>
                <a:spcPts val="10"/>
              </a:spcBef>
              <a:buClr>
                <a:srgbClr val="03A878"/>
              </a:buClr>
              <a:buChar char="•"/>
              <a:tabLst>
                <a:tab pos="161290" algn="l"/>
                <a:tab pos="744220" algn="l"/>
              </a:tabLst>
            </a:pPr>
            <a:r>
              <a:rPr dirty="0" sz="1100" spc="-10">
                <a:latin typeface="Arial MT"/>
                <a:cs typeface="Arial MT"/>
              </a:rPr>
              <a:t>Ion540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200" spc="-20">
                <a:latin typeface="Arial MT"/>
                <a:cs typeface="Arial MT"/>
              </a:rPr>
              <a:t>Chip</a:t>
            </a:r>
            <a:endParaRPr sz="1200">
              <a:latin typeface="Arial MT"/>
              <a:cs typeface="Arial MT"/>
            </a:endParaRPr>
          </a:p>
          <a:p>
            <a:pPr marL="161290" indent="-148590">
              <a:lnSpc>
                <a:spcPct val="100000"/>
              </a:lnSpc>
              <a:spcBef>
                <a:spcPts val="65"/>
              </a:spcBef>
              <a:buClr>
                <a:srgbClr val="03A878"/>
              </a:buClr>
              <a:buChar char="•"/>
              <a:tabLst>
                <a:tab pos="161290" algn="l"/>
              </a:tabLst>
            </a:pPr>
            <a:r>
              <a:rPr dirty="0" sz="1100">
                <a:latin typeface="Arial MT"/>
                <a:cs typeface="Arial MT"/>
              </a:rPr>
              <a:t>Ion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S5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GeneStudio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System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6670364" y="11999665"/>
            <a:ext cx="1477645" cy="1905635"/>
            <a:chOff x="6670364" y="11999665"/>
            <a:chExt cx="1477645" cy="1905635"/>
          </a:xfrm>
        </p:grpSpPr>
        <p:sp>
          <p:nvSpPr>
            <p:cNvPr id="80" name="object 80" descr=""/>
            <p:cNvSpPr/>
            <p:nvPr/>
          </p:nvSpPr>
          <p:spPr>
            <a:xfrm>
              <a:off x="7831912" y="13019207"/>
              <a:ext cx="316230" cy="886460"/>
            </a:xfrm>
            <a:custGeom>
              <a:avLst/>
              <a:gdLst/>
              <a:ahLst/>
              <a:cxnLst/>
              <a:rect l="l" t="t" r="r" b="b"/>
              <a:pathLst>
                <a:path w="316229" h="886459">
                  <a:moveTo>
                    <a:pt x="302211" y="0"/>
                  </a:moveTo>
                  <a:lnTo>
                    <a:pt x="296952" y="0"/>
                  </a:lnTo>
                  <a:lnTo>
                    <a:pt x="291633" y="177"/>
                  </a:lnTo>
                  <a:lnTo>
                    <a:pt x="248673" y="6692"/>
                  </a:lnTo>
                  <a:lnTo>
                    <a:pt x="212651" y="19375"/>
                  </a:lnTo>
                  <a:lnTo>
                    <a:pt x="178517" y="38145"/>
                  </a:lnTo>
                  <a:lnTo>
                    <a:pt x="146538" y="62566"/>
                  </a:lnTo>
                  <a:lnTo>
                    <a:pt x="116983" y="92204"/>
                  </a:lnTo>
                  <a:lnTo>
                    <a:pt x="90121" y="126624"/>
                  </a:lnTo>
                  <a:lnTo>
                    <a:pt x="66219" y="165391"/>
                  </a:lnTo>
                  <a:lnTo>
                    <a:pt x="45546" y="208068"/>
                  </a:lnTo>
                  <a:lnTo>
                    <a:pt x="28370" y="254222"/>
                  </a:lnTo>
                  <a:lnTo>
                    <a:pt x="14959" y="303418"/>
                  </a:lnTo>
                  <a:lnTo>
                    <a:pt x="5581" y="355219"/>
                  </a:lnTo>
                  <a:lnTo>
                    <a:pt x="506" y="409191"/>
                  </a:lnTo>
                  <a:lnTo>
                    <a:pt x="0" y="464899"/>
                  </a:lnTo>
                  <a:lnTo>
                    <a:pt x="4184" y="520271"/>
                  </a:lnTo>
                  <a:lnTo>
                    <a:pt x="12804" y="573261"/>
                  </a:lnTo>
                  <a:lnTo>
                    <a:pt x="25563" y="623475"/>
                  </a:lnTo>
                  <a:lnTo>
                    <a:pt x="42166" y="670517"/>
                  </a:lnTo>
                  <a:lnTo>
                    <a:pt x="62317" y="713992"/>
                  </a:lnTo>
                  <a:lnTo>
                    <a:pt x="85719" y="753506"/>
                  </a:lnTo>
                  <a:lnTo>
                    <a:pt x="112078" y="788663"/>
                  </a:lnTo>
                  <a:lnTo>
                    <a:pt x="141097" y="819070"/>
                  </a:lnTo>
                  <a:lnTo>
                    <a:pt x="172481" y="844330"/>
                  </a:lnTo>
                  <a:lnTo>
                    <a:pt x="205933" y="864049"/>
                  </a:lnTo>
                  <a:lnTo>
                    <a:pt x="277860" y="885284"/>
                  </a:lnTo>
                  <a:lnTo>
                    <a:pt x="315744" y="886010"/>
                  </a:lnTo>
                  <a:lnTo>
                    <a:pt x="313794" y="828038"/>
                  </a:lnTo>
                  <a:lnTo>
                    <a:pt x="309184" y="828451"/>
                  </a:lnTo>
                  <a:lnTo>
                    <a:pt x="304575" y="828629"/>
                  </a:lnTo>
                  <a:lnTo>
                    <a:pt x="264005" y="824154"/>
                  </a:lnTo>
                  <a:lnTo>
                    <a:pt x="197444" y="792074"/>
                  </a:lnTo>
                  <a:lnTo>
                    <a:pt x="167592" y="765608"/>
                  </a:lnTo>
                  <a:lnTo>
                    <a:pt x="140526" y="732990"/>
                  </a:lnTo>
                  <a:lnTo>
                    <a:pt x="116620" y="694818"/>
                  </a:lnTo>
                  <a:lnTo>
                    <a:pt x="96249" y="651692"/>
                  </a:lnTo>
                  <a:lnTo>
                    <a:pt x="79789" y="604209"/>
                  </a:lnTo>
                  <a:lnTo>
                    <a:pt x="67614" y="552970"/>
                  </a:lnTo>
                  <a:lnTo>
                    <a:pt x="60098" y="498573"/>
                  </a:lnTo>
                  <a:lnTo>
                    <a:pt x="57617" y="441616"/>
                  </a:lnTo>
                  <a:lnTo>
                    <a:pt x="60414" y="384697"/>
                  </a:lnTo>
                  <a:lnTo>
                    <a:pt x="68231" y="330407"/>
                  </a:lnTo>
                  <a:lnTo>
                    <a:pt x="80689" y="279339"/>
                  </a:lnTo>
                  <a:lnTo>
                    <a:pt x="97411" y="232087"/>
                  </a:lnTo>
                  <a:lnTo>
                    <a:pt x="118018" y="189244"/>
                  </a:lnTo>
                  <a:lnTo>
                    <a:pt x="142134" y="151402"/>
                  </a:lnTo>
                  <a:lnTo>
                    <a:pt x="169378" y="119155"/>
                  </a:lnTo>
                  <a:lnTo>
                    <a:pt x="199375" y="93096"/>
                  </a:lnTo>
                  <a:lnTo>
                    <a:pt x="266110" y="61911"/>
                  </a:lnTo>
                  <a:lnTo>
                    <a:pt x="302093" y="57972"/>
                  </a:lnTo>
                  <a:lnTo>
                    <a:pt x="302211" y="0"/>
                  </a:lnTo>
                  <a:close/>
                </a:path>
              </a:pathLst>
            </a:custGeom>
            <a:solidFill>
              <a:srgbClr val="03A8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6672587" y="12001887"/>
              <a:ext cx="758190" cy="695960"/>
            </a:xfrm>
            <a:custGeom>
              <a:avLst/>
              <a:gdLst/>
              <a:ahLst/>
              <a:cxnLst/>
              <a:rect l="l" t="t" r="r" b="b"/>
              <a:pathLst>
                <a:path w="758190" h="695959">
                  <a:moveTo>
                    <a:pt x="0" y="347951"/>
                  </a:moveTo>
                  <a:lnTo>
                    <a:pt x="3458" y="300734"/>
                  </a:lnTo>
                  <a:lnTo>
                    <a:pt x="13532" y="255448"/>
                  </a:lnTo>
                  <a:lnTo>
                    <a:pt x="29770" y="212509"/>
                  </a:lnTo>
                  <a:lnTo>
                    <a:pt x="51723" y="172329"/>
                  </a:lnTo>
                  <a:lnTo>
                    <a:pt x="78938" y="135324"/>
                  </a:lnTo>
                  <a:lnTo>
                    <a:pt x="110965" y="101909"/>
                  </a:lnTo>
                  <a:lnTo>
                    <a:pt x="147353" y="72497"/>
                  </a:lnTo>
                  <a:lnTo>
                    <a:pt x="187650" y="47503"/>
                  </a:lnTo>
                  <a:lnTo>
                    <a:pt x="231406" y="27342"/>
                  </a:lnTo>
                  <a:lnTo>
                    <a:pt x="278170" y="12428"/>
                  </a:lnTo>
                  <a:lnTo>
                    <a:pt x="327490" y="3176"/>
                  </a:lnTo>
                  <a:lnTo>
                    <a:pt x="378916" y="0"/>
                  </a:lnTo>
                  <a:lnTo>
                    <a:pt x="430344" y="3176"/>
                  </a:lnTo>
                  <a:lnTo>
                    <a:pt x="479667" y="12428"/>
                  </a:lnTo>
                  <a:lnTo>
                    <a:pt x="526436" y="27342"/>
                  </a:lnTo>
                  <a:lnTo>
                    <a:pt x="570198" y="47503"/>
                  </a:lnTo>
                  <a:lnTo>
                    <a:pt x="610502" y="72497"/>
                  </a:lnTo>
                  <a:lnTo>
                    <a:pt x="646897" y="101909"/>
                  </a:lnTo>
                  <a:lnTo>
                    <a:pt x="678931" y="135324"/>
                  </a:lnTo>
                  <a:lnTo>
                    <a:pt x="706153" y="172329"/>
                  </a:lnTo>
                  <a:lnTo>
                    <a:pt x="728112" y="212509"/>
                  </a:lnTo>
                  <a:lnTo>
                    <a:pt x="744356" y="255448"/>
                  </a:lnTo>
                  <a:lnTo>
                    <a:pt x="754433" y="300734"/>
                  </a:lnTo>
                  <a:lnTo>
                    <a:pt x="757892" y="347951"/>
                  </a:lnTo>
                  <a:lnTo>
                    <a:pt x="754433" y="395168"/>
                  </a:lnTo>
                  <a:lnTo>
                    <a:pt x="744356" y="440457"/>
                  </a:lnTo>
                  <a:lnTo>
                    <a:pt x="728112" y="483402"/>
                  </a:lnTo>
                  <a:lnTo>
                    <a:pt x="706153" y="523587"/>
                  </a:lnTo>
                  <a:lnTo>
                    <a:pt x="678931" y="560599"/>
                  </a:lnTo>
                  <a:lnTo>
                    <a:pt x="646897" y="594022"/>
                  </a:lnTo>
                  <a:lnTo>
                    <a:pt x="610502" y="623441"/>
                  </a:lnTo>
                  <a:lnTo>
                    <a:pt x="570198" y="648442"/>
                  </a:lnTo>
                  <a:lnTo>
                    <a:pt x="526436" y="668609"/>
                  </a:lnTo>
                  <a:lnTo>
                    <a:pt x="479667" y="683528"/>
                  </a:lnTo>
                  <a:lnTo>
                    <a:pt x="430344" y="692783"/>
                  </a:lnTo>
                  <a:lnTo>
                    <a:pt x="378916" y="695961"/>
                  </a:lnTo>
                  <a:lnTo>
                    <a:pt x="327490" y="692783"/>
                  </a:lnTo>
                  <a:lnTo>
                    <a:pt x="278170" y="683528"/>
                  </a:lnTo>
                  <a:lnTo>
                    <a:pt x="231406" y="668609"/>
                  </a:lnTo>
                  <a:lnTo>
                    <a:pt x="187650" y="648442"/>
                  </a:lnTo>
                  <a:lnTo>
                    <a:pt x="147353" y="623441"/>
                  </a:lnTo>
                  <a:lnTo>
                    <a:pt x="110965" y="594022"/>
                  </a:lnTo>
                  <a:lnTo>
                    <a:pt x="78938" y="560599"/>
                  </a:lnTo>
                  <a:lnTo>
                    <a:pt x="51723" y="523587"/>
                  </a:lnTo>
                  <a:lnTo>
                    <a:pt x="29770" y="483402"/>
                  </a:lnTo>
                  <a:lnTo>
                    <a:pt x="13532" y="440457"/>
                  </a:lnTo>
                  <a:lnTo>
                    <a:pt x="3458" y="395168"/>
                  </a:lnTo>
                  <a:lnTo>
                    <a:pt x="0" y="347951"/>
                  </a:lnTo>
                  <a:close/>
                </a:path>
                <a:path w="758190" h="695959">
                  <a:moveTo>
                    <a:pt x="57617" y="347951"/>
                  </a:moveTo>
                  <a:lnTo>
                    <a:pt x="61100" y="302428"/>
                  </a:lnTo>
                  <a:lnTo>
                    <a:pt x="71219" y="258979"/>
                  </a:lnTo>
                  <a:lnTo>
                    <a:pt x="87477" y="218081"/>
                  </a:lnTo>
                  <a:lnTo>
                    <a:pt x="109377" y="180209"/>
                  </a:lnTo>
                  <a:lnTo>
                    <a:pt x="136422" y="145841"/>
                  </a:lnTo>
                  <a:lnTo>
                    <a:pt x="168115" y="115452"/>
                  </a:lnTo>
                  <a:lnTo>
                    <a:pt x="203960" y="89520"/>
                  </a:lnTo>
                  <a:lnTo>
                    <a:pt x="243459" y="68521"/>
                  </a:lnTo>
                  <a:lnTo>
                    <a:pt x="286116" y="52932"/>
                  </a:lnTo>
                  <a:lnTo>
                    <a:pt x="331434" y="43229"/>
                  </a:lnTo>
                  <a:lnTo>
                    <a:pt x="378916" y="39889"/>
                  </a:lnTo>
                  <a:lnTo>
                    <a:pt x="426400" y="43229"/>
                  </a:lnTo>
                  <a:lnTo>
                    <a:pt x="471722" y="52932"/>
                  </a:lnTo>
                  <a:lnTo>
                    <a:pt x="514385" y="68521"/>
                  </a:lnTo>
                  <a:lnTo>
                    <a:pt x="553891" y="89520"/>
                  </a:lnTo>
                  <a:lnTo>
                    <a:pt x="589743" y="115452"/>
                  </a:lnTo>
                  <a:lnTo>
                    <a:pt x="621444" y="145841"/>
                  </a:lnTo>
                  <a:lnTo>
                    <a:pt x="648497" y="180209"/>
                  </a:lnTo>
                  <a:lnTo>
                    <a:pt x="670404" y="218081"/>
                  </a:lnTo>
                  <a:lnTo>
                    <a:pt x="686667" y="258979"/>
                  </a:lnTo>
                  <a:lnTo>
                    <a:pt x="696790" y="302428"/>
                  </a:lnTo>
                  <a:lnTo>
                    <a:pt x="700275" y="347951"/>
                  </a:lnTo>
                  <a:lnTo>
                    <a:pt x="696790" y="393474"/>
                  </a:lnTo>
                  <a:lnTo>
                    <a:pt x="686667" y="436927"/>
                  </a:lnTo>
                  <a:lnTo>
                    <a:pt x="670404" y="477831"/>
                  </a:lnTo>
                  <a:lnTo>
                    <a:pt x="648497" y="515710"/>
                  </a:lnTo>
                  <a:lnTo>
                    <a:pt x="621444" y="550086"/>
                  </a:lnTo>
                  <a:lnTo>
                    <a:pt x="589743" y="580482"/>
                  </a:lnTo>
                  <a:lnTo>
                    <a:pt x="553891" y="606422"/>
                  </a:lnTo>
                  <a:lnTo>
                    <a:pt x="514385" y="627428"/>
                  </a:lnTo>
                  <a:lnTo>
                    <a:pt x="471722" y="643023"/>
                  </a:lnTo>
                  <a:lnTo>
                    <a:pt x="426400" y="652730"/>
                  </a:lnTo>
                  <a:lnTo>
                    <a:pt x="378916" y="656072"/>
                  </a:lnTo>
                  <a:lnTo>
                    <a:pt x="331434" y="652730"/>
                  </a:lnTo>
                  <a:lnTo>
                    <a:pt x="286116" y="643023"/>
                  </a:lnTo>
                  <a:lnTo>
                    <a:pt x="243459" y="627428"/>
                  </a:lnTo>
                  <a:lnTo>
                    <a:pt x="203960" y="606422"/>
                  </a:lnTo>
                  <a:lnTo>
                    <a:pt x="168115" y="580482"/>
                  </a:lnTo>
                  <a:lnTo>
                    <a:pt x="136422" y="550086"/>
                  </a:lnTo>
                  <a:lnTo>
                    <a:pt x="109377" y="515710"/>
                  </a:lnTo>
                  <a:lnTo>
                    <a:pt x="87477" y="477831"/>
                  </a:lnTo>
                  <a:lnTo>
                    <a:pt x="71219" y="436927"/>
                  </a:lnTo>
                  <a:lnTo>
                    <a:pt x="61100" y="393474"/>
                  </a:lnTo>
                  <a:lnTo>
                    <a:pt x="57617" y="347951"/>
                  </a:lnTo>
                  <a:close/>
                </a:path>
              </a:pathLst>
            </a:custGeom>
            <a:ln w="443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 descr=""/>
          <p:cNvSpPr txBox="1"/>
          <p:nvPr/>
        </p:nvSpPr>
        <p:spPr>
          <a:xfrm>
            <a:off x="8042531" y="11966761"/>
            <a:ext cx="1766570" cy="6972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61290" indent="-148590">
              <a:lnSpc>
                <a:spcPct val="100000"/>
              </a:lnSpc>
              <a:spcBef>
                <a:spcPts val="114"/>
              </a:spcBef>
              <a:buClr>
                <a:srgbClr val="3333CC"/>
              </a:buClr>
              <a:buChar char="•"/>
              <a:tabLst>
                <a:tab pos="161290" algn="l"/>
                <a:tab pos="960755" algn="l"/>
                <a:tab pos="1602105" algn="l"/>
              </a:tabLst>
            </a:pPr>
            <a:r>
              <a:rPr dirty="0" sz="1100" spc="-10">
                <a:latin typeface="Arial MT"/>
                <a:cs typeface="Arial MT"/>
              </a:rPr>
              <a:t>Protocolo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-10">
                <a:latin typeface="Arial MT"/>
                <a:cs typeface="Arial MT"/>
              </a:rPr>
              <a:t>padrão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-25">
                <a:latin typeface="Arial MT"/>
                <a:cs typeface="Arial MT"/>
              </a:rPr>
              <a:t>de</a:t>
            </a:r>
            <a:endParaRPr sz="1100">
              <a:latin typeface="Arial MT"/>
              <a:cs typeface="Arial MT"/>
            </a:endParaRPr>
          </a:p>
          <a:p>
            <a:pPr marL="163195">
              <a:lnSpc>
                <a:spcPts val="1305"/>
              </a:lnSpc>
              <a:spcBef>
                <a:spcPts val="10"/>
              </a:spcBef>
            </a:pPr>
            <a:r>
              <a:rPr dirty="0" sz="1100" spc="-10">
                <a:latin typeface="Arial MT"/>
                <a:cs typeface="Arial MT"/>
              </a:rPr>
              <a:t>TRIzol®;</a:t>
            </a:r>
            <a:endParaRPr sz="1100">
              <a:latin typeface="Arial MT"/>
              <a:cs typeface="Arial MT"/>
            </a:endParaRPr>
          </a:p>
          <a:p>
            <a:pPr marL="161290" indent="-148590">
              <a:lnSpc>
                <a:spcPts val="1305"/>
              </a:lnSpc>
              <a:buClr>
                <a:srgbClr val="3333CC"/>
              </a:buClr>
              <a:buChar char="•"/>
              <a:tabLst>
                <a:tab pos="161290" algn="l"/>
              </a:tabLst>
            </a:pPr>
            <a:r>
              <a:rPr dirty="0" sz="1100">
                <a:latin typeface="Arial MT"/>
                <a:cs typeface="Arial MT"/>
              </a:rPr>
              <a:t>Purificação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mRNA;</a:t>
            </a:r>
            <a:endParaRPr sz="1100">
              <a:latin typeface="Arial MT"/>
              <a:cs typeface="Arial MT"/>
            </a:endParaRPr>
          </a:p>
          <a:p>
            <a:pPr marL="161290" indent="-14859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Char char="•"/>
              <a:tabLst>
                <a:tab pos="161290" algn="l"/>
              </a:tabLst>
            </a:pPr>
            <a:r>
              <a:rPr dirty="0" sz="1100">
                <a:latin typeface="Arial MT"/>
                <a:cs typeface="Arial MT"/>
              </a:rPr>
              <a:t>Conversão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cDNA.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7436513" y="12153767"/>
            <a:ext cx="36449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10">
                <a:solidFill>
                  <a:srgbClr val="2C2CB8"/>
                </a:solidFill>
                <a:latin typeface="Tahoma"/>
                <a:cs typeface="Tahoma"/>
              </a:rPr>
              <a:t>.....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84" name="object 84" descr=""/>
          <p:cNvGrpSpPr/>
          <p:nvPr/>
        </p:nvGrpSpPr>
        <p:grpSpPr>
          <a:xfrm>
            <a:off x="6289179" y="11024457"/>
            <a:ext cx="1849755" cy="1874520"/>
            <a:chOff x="6289179" y="11024457"/>
            <a:chExt cx="1849755" cy="1874520"/>
          </a:xfrm>
        </p:grpSpPr>
        <p:sp>
          <p:nvSpPr>
            <p:cNvPr id="85" name="object 85" descr=""/>
            <p:cNvSpPr/>
            <p:nvPr/>
          </p:nvSpPr>
          <p:spPr>
            <a:xfrm>
              <a:off x="7818576" y="11769112"/>
              <a:ext cx="320040" cy="1130300"/>
            </a:xfrm>
            <a:custGeom>
              <a:avLst/>
              <a:gdLst/>
              <a:ahLst/>
              <a:cxnLst/>
              <a:rect l="l" t="t" r="r" b="b"/>
              <a:pathLst>
                <a:path w="320040" h="1130300">
                  <a:moveTo>
                    <a:pt x="302605" y="59"/>
                  </a:moveTo>
                  <a:lnTo>
                    <a:pt x="249672" y="8257"/>
                  </a:lnTo>
                  <a:lnTo>
                    <a:pt x="188219" y="40976"/>
                  </a:lnTo>
                  <a:lnTo>
                    <a:pt x="133081" y="95858"/>
                  </a:lnTo>
                  <a:lnTo>
                    <a:pt x="108309" y="130696"/>
                  </a:lnTo>
                  <a:lnTo>
                    <a:pt x="85632" y="169978"/>
                  </a:lnTo>
                  <a:lnTo>
                    <a:pt x="65222" y="213339"/>
                  </a:lnTo>
                  <a:lnTo>
                    <a:pt x="47251" y="260412"/>
                  </a:lnTo>
                  <a:lnTo>
                    <a:pt x="31891" y="310832"/>
                  </a:lnTo>
                  <a:lnTo>
                    <a:pt x="19313" y="364234"/>
                  </a:lnTo>
                  <a:lnTo>
                    <a:pt x="9691" y="420252"/>
                  </a:lnTo>
                  <a:lnTo>
                    <a:pt x="3196" y="478520"/>
                  </a:lnTo>
                  <a:lnTo>
                    <a:pt x="0" y="538673"/>
                  </a:lnTo>
                  <a:lnTo>
                    <a:pt x="275" y="600345"/>
                  </a:lnTo>
                  <a:lnTo>
                    <a:pt x="4080" y="661604"/>
                  </a:lnTo>
                  <a:lnTo>
                    <a:pt x="11230" y="720547"/>
                  </a:lnTo>
                  <a:lnTo>
                    <a:pt x="21530" y="776852"/>
                  </a:lnTo>
                  <a:lnTo>
                    <a:pt x="34783" y="830196"/>
                  </a:lnTo>
                  <a:lnTo>
                    <a:pt x="50797" y="880256"/>
                  </a:lnTo>
                  <a:lnTo>
                    <a:pt x="69374" y="926710"/>
                  </a:lnTo>
                  <a:lnTo>
                    <a:pt x="90321" y="969235"/>
                  </a:lnTo>
                  <a:lnTo>
                    <a:pt x="113443" y="1007509"/>
                  </a:lnTo>
                  <a:lnTo>
                    <a:pt x="138544" y="1041210"/>
                  </a:lnTo>
                  <a:lnTo>
                    <a:pt x="165430" y="1070014"/>
                  </a:lnTo>
                  <a:lnTo>
                    <a:pt x="223775" y="1111644"/>
                  </a:lnTo>
                  <a:lnTo>
                    <a:pt x="286918" y="1129819"/>
                  </a:lnTo>
                  <a:lnTo>
                    <a:pt x="319801" y="1129304"/>
                  </a:lnTo>
                  <a:lnTo>
                    <a:pt x="317851" y="1071214"/>
                  </a:lnTo>
                  <a:lnTo>
                    <a:pt x="311823" y="1072100"/>
                  </a:lnTo>
                  <a:lnTo>
                    <a:pt x="305737" y="1072514"/>
                  </a:lnTo>
                  <a:lnTo>
                    <a:pt x="239812" y="1056215"/>
                  </a:lnTo>
                  <a:lnTo>
                    <a:pt x="185432" y="1011644"/>
                  </a:lnTo>
                  <a:lnTo>
                    <a:pt x="160877" y="979908"/>
                  </a:lnTo>
                  <a:lnTo>
                    <a:pt x="138383" y="942510"/>
                  </a:lnTo>
                  <a:lnTo>
                    <a:pt x="118175" y="899927"/>
                  </a:lnTo>
                  <a:lnTo>
                    <a:pt x="100481" y="852638"/>
                  </a:lnTo>
                  <a:lnTo>
                    <a:pt x="85527" y="801121"/>
                  </a:lnTo>
                  <a:lnTo>
                    <a:pt x="73541" y="745856"/>
                  </a:lnTo>
                  <a:lnTo>
                    <a:pt x="64749" y="687319"/>
                  </a:lnTo>
                  <a:lnTo>
                    <a:pt x="59378" y="625990"/>
                  </a:lnTo>
                  <a:lnTo>
                    <a:pt x="57656" y="562347"/>
                  </a:lnTo>
                  <a:lnTo>
                    <a:pt x="59727" y="498749"/>
                  </a:lnTo>
                  <a:lnTo>
                    <a:pt x="65434" y="437552"/>
                  </a:lnTo>
                  <a:lnTo>
                    <a:pt x="74545" y="379228"/>
                  </a:lnTo>
                  <a:lnTo>
                    <a:pt x="86832" y="324251"/>
                  </a:lnTo>
                  <a:lnTo>
                    <a:pt x="102065" y="273092"/>
                  </a:lnTo>
                  <a:lnTo>
                    <a:pt x="120015" y="226226"/>
                  </a:lnTo>
                  <a:lnTo>
                    <a:pt x="140451" y="184123"/>
                  </a:lnTo>
                  <a:lnTo>
                    <a:pt x="163144" y="147258"/>
                  </a:lnTo>
                  <a:lnTo>
                    <a:pt x="187865" y="116102"/>
                  </a:lnTo>
                  <a:lnTo>
                    <a:pt x="242469" y="72811"/>
                  </a:lnTo>
                  <a:lnTo>
                    <a:pt x="302427" y="58031"/>
                  </a:lnTo>
                  <a:lnTo>
                    <a:pt x="302605" y="5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89179" y="11024457"/>
              <a:ext cx="115235" cy="119667"/>
            </a:xfrm>
            <a:prstGeom prst="rect">
              <a:avLst/>
            </a:prstGeom>
          </p:spPr>
        </p:pic>
      </p:grpSp>
      <p:sp>
        <p:nvSpPr>
          <p:cNvPr id="87" name="object 87" descr=""/>
          <p:cNvSpPr txBox="1"/>
          <p:nvPr/>
        </p:nvSpPr>
        <p:spPr>
          <a:xfrm>
            <a:off x="6397624" y="9630855"/>
            <a:ext cx="1369695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17905" algn="l"/>
              </a:tabLst>
            </a:pPr>
            <a:r>
              <a:rPr dirty="0" sz="1750" spc="-25">
                <a:solidFill>
                  <a:srgbClr val="2C2CB8"/>
                </a:solidFill>
                <a:latin typeface="Tahoma"/>
                <a:cs typeface="Tahoma"/>
              </a:rPr>
              <a:t>...</a:t>
            </a:r>
            <a:r>
              <a:rPr dirty="0" sz="1750">
                <a:solidFill>
                  <a:srgbClr val="2C2CB8"/>
                </a:solidFill>
                <a:latin typeface="Tahoma"/>
                <a:cs typeface="Tahoma"/>
              </a:rPr>
              <a:t>	</a:t>
            </a:r>
            <a:r>
              <a:rPr dirty="0" sz="1750" spc="-20">
                <a:solidFill>
                  <a:srgbClr val="2C2CB8"/>
                </a:solidFill>
                <a:latin typeface="Tahoma"/>
                <a:cs typeface="Tahoma"/>
              </a:rPr>
              <a:t>.....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88" name="object 88" descr=""/>
          <p:cNvSpPr/>
          <p:nvPr/>
        </p:nvSpPr>
        <p:spPr>
          <a:xfrm>
            <a:off x="7774256" y="9313304"/>
            <a:ext cx="322580" cy="1134745"/>
          </a:xfrm>
          <a:custGeom>
            <a:avLst/>
            <a:gdLst/>
            <a:ahLst/>
            <a:cxnLst/>
            <a:rect l="l" t="t" r="r" b="b"/>
            <a:pathLst>
              <a:path w="322579" h="1134745">
                <a:moveTo>
                  <a:pt x="304849" y="59"/>
                </a:moveTo>
                <a:lnTo>
                  <a:pt x="251554" y="8329"/>
                </a:lnTo>
                <a:lnTo>
                  <a:pt x="189642" y="41149"/>
                </a:lnTo>
                <a:lnTo>
                  <a:pt x="134091" y="96221"/>
                </a:lnTo>
                <a:lnTo>
                  <a:pt x="109133" y="131185"/>
                </a:lnTo>
                <a:lnTo>
                  <a:pt x="86286" y="170610"/>
                </a:lnTo>
                <a:lnTo>
                  <a:pt x="65723" y="214130"/>
                </a:lnTo>
                <a:lnTo>
                  <a:pt x="47616" y="261377"/>
                </a:lnTo>
                <a:lnTo>
                  <a:pt x="32139" y="311986"/>
                </a:lnTo>
                <a:lnTo>
                  <a:pt x="19465" y="365588"/>
                </a:lnTo>
                <a:lnTo>
                  <a:pt x="9769" y="421816"/>
                </a:lnTo>
                <a:lnTo>
                  <a:pt x="3222" y="480304"/>
                </a:lnTo>
                <a:lnTo>
                  <a:pt x="0" y="540685"/>
                </a:lnTo>
                <a:lnTo>
                  <a:pt x="273" y="602591"/>
                </a:lnTo>
                <a:lnTo>
                  <a:pt x="4103" y="664095"/>
                </a:lnTo>
                <a:lnTo>
                  <a:pt x="11301" y="723275"/>
                </a:lnTo>
                <a:lnTo>
                  <a:pt x="21671" y="779808"/>
                </a:lnTo>
                <a:lnTo>
                  <a:pt x="35018" y="833369"/>
                </a:lnTo>
                <a:lnTo>
                  <a:pt x="51143" y="883635"/>
                </a:lnTo>
                <a:lnTo>
                  <a:pt x="69852" y="930282"/>
                </a:lnTo>
                <a:lnTo>
                  <a:pt x="90948" y="972986"/>
                </a:lnTo>
                <a:lnTo>
                  <a:pt x="114236" y="1011422"/>
                </a:lnTo>
                <a:lnTo>
                  <a:pt x="139517" y="1045268"/>
                </a:lnTo>
                <a:lnTo>
                  <a:pt x="166597" y="1074199"/>
                </a:lnTo>
                <a:lnTo>
                  <a:pt x="225367" y="1116021"/>
                </a:lnTo>
                <a:lnTo>
                  <a:pt x="288976" y="1134297"/>
                </a:lnTo>
                <a:lnTo>
                  <a:pt x="322104" y="1133795"/>
                </a:lnTo>
                <a:lnTo>
                  <a:pt x="320154" y="1075232"/>
                </a:lnTo>
                <a:lnTo>
                  <a:pt x="314068" y="1076118"/>
                </a:lnTo>
                <a:lnTo>
                  <a:pt x="307981" y="1076532"/>
                </a:lnTo>
                <a:lnTo>
                  <a:pt x="241552" y="1060217"/>
                </a:lnTo>
                <a:lnTo>
                  <a:pt x="186772" y="1015480"/>
                </a:lnTo>
                <a:lnTo>
                  <a:pt x="162039" y="983630"/>
                </a:lnTo>
                <a:lnTo>
                  <a:pt x="139380" y="946099"/>
                </a:lnTo>
                <a:lnTo>
                  <a:pt x="119026" y="903366"/>
                </a:lnTo>
                <a:lnTo>
                  <a:pt x="101204" y="855911"/>
                </a:lnTo>
                <a:lnTo>
                  <a:pt x="86142" y="804213"/>
                </a:lnTo>
                <a:lnTo>
                  <a:pt x="74069" y="748753"/>
                </a:lnTo>
                <a:lnTo>
                  <a:pt x="65214" y="690010"/>
                </a:lnTo>
                <a:lnTo>
                  <a:pt x="59804" y="628463"/>
                </a:lnTo>
                <a:lnTo>
                  <a:pt x="58068" y="564593"/>
                </a:lnTo>
                <a:lnTo>
                  <a:pt x="60153" y="500767"/>
                </a:lnTo>
                <a:lnTo>
                  <a:pt x="65899" y="439353"/>
                </a:lnTo>
                <a:lnTo>
                  <a:pt x="75074" y="380823"/>
                </a:lnTo>
                <a:lnTo>
                  <a:pt x="87449" y="325652"/>
                </a:lnTo>
                <a:lnTo>
                  <a:pt x="102792" y="274314"/>
                </a:lnTo>
                <a:lnTo>
                  <a:pt x="120872" y="227284"/>
                </a:lnTo>
                <a:lnTo>
                  <a:pt x="141458" y="185035"/>
                </a:lnTo>
                <a:lnTo>
                  <a:pt x="164319" y="148041"/>
                </a:lnTo>
                <a:lnTo>
                  <a:pt x="189225" y="116777"/>
                </a:lnTo>
                <a:lnTo>
                  <a:pt x="244245" y="73336"/>
                </a:lnTo>
                <a:lnTo>
                  <a:pt x="304671" y="58503"/>
                </a:lnTo>
                <a:lnTo>
                  <a:pt x="304849" y="5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 txBox="1"/>
          <p:nvPr/>
        </p:nvSpPr>
        <p:spPr>
          <a:xfrm>
            <a:off x="5241313" y="9643739"/>
            <a:ext cx="881380" cy="427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8905" marR="5080" indent="-116839">
              <a:lnSpc>
                <a:spcPct val="100699"/>
              </a:lnSpc>
              <a:spcBef>
                <a:spcPts val="114"/>
              </a:spcBef>
            </a:pPr>
            <a:r>
              <a:rPr dirty="0" sz="1300" b="1">
                <a:latin typeface="Arial"/>
                <a:cs typeface="Arial"/>
              </a:rPr>
              <a:t>Coleta</a:t>
            </a:r>
            <a:r>
              <a:rPr dirty="0" sz="1300" spc="5" b="1">
                <a:latin typeface="Arial"/>
                <a:cs typeface="Arial"/>
              </a:rPr>
              <a:t> </a:t>
            </a:r>
            <a:r>
              <a:rPr dirty="0" sz="1300" spc="-25" b="1">
                <a:latin typeface="Arial"/>
                <a:cs typeface="Arial"/>
              </a:rPr>
              <a:t>dos </a:t>
            </a:r>
            <a:r>
              <a:rPr dirty="0" sz="1300" spc="-10" b="1">
                <a:latin typeface="Arial"/>
                <a:cs typeface="Arial"/>
              </a:rPr>
              <a:t>animais</a:t>
            </a:r>
            <a:endParaRPr sz="1300">
              <a:latin typeface="Arial"/>
              <a:cs typeface="Arial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8004711" y="9503358"/>
            <a:ext cx="1847214" cy="3644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61290" indent="-148590">
              <a:lnSpc>
                <a:spcPct val="100000"/>
              </a:lnSpc>
              <a:spcBef>
                <a:spcPts val="114"/>
              </a:spcBef>
              <a:buClr>
                <a:srgbClr val="3333CC"/>
              </a:buClr>
              <a:buChar char="•"/>
              <a:tabLst>
                <a:tab pos="161290" algn="l"/>
                <a:tab pos="873760" algn="l"/>
                <a:tab pos="1258570" algn="l"/>
              </a:tabLst>
            </a:pPr>
            <a:r>
              <a:rPr dirty="0" sz="1100" spc="-10">
                <a:latin typeface="Arial MT"/>
                <a:cs typeface="Arial MT"/>
              </a:rPr>
              <a:t>Aquário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-25">
                <a:latin typeface="Arial MT"/>
                <a:cs typeface="Arial MT"/>
              </a:rPr>
              <a:t>de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-10">
                <a:latin typeface="Arial MT"/>
                <a:cs typeface="Arial MT"/>
              </a:rPr>
              <a:t>ambiente</a:t>
            </a:r>
            <a:endParaRPr sz="1100">
              <a:latin typeface="Arial MT"/>
              <a:cs typeface="Arial MT"/>
            </a:endParaRPr>
          </a:p>
          <a:p>
            <a:pPr marL="163195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Arial MT"/>
                <a:cs typeface="Arial MT"/>
              </a:rPr>
              <a:t>padrão;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8004711" y="9835886"/>
            <a:ext cx="1830070" cy="3644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61290" indent="-148590">
              <a:lnSpc>
                <a:spcPct val="100000"/>
              </a:lnSpc>
              <a:spcBef>
                <a:spcPts val="114"/>
              </a:spcBef>
              <a:buClr>
                <a:srgbClr val="3333CC"/>
              </a:buClr>
              <a:buChar char="•"/>
              <a:tabLst>
                <a:tab pos="161290" algn="l"/>
              </a:tabLst>
            </a:pPr>
            <a:r>
              <a:rPr dirty="0" sz="1100">
                <a:latin typeface="Arial MT"/>
                <a:cs typeface="Arial MT"/>
              </a:rPr>
              <a:t>Avaliação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parâmetros;</a:t>
            </a:r>
            <a:endParaRPr sz="1100">
              <a:latin typeface="Arial MT"/>
              <a:cs typeface="Arial MT"/>
            </a:endParaRPr>
          </a:p>
          <a:p>
            <a:pPr marL="161290" indent="-14859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Char char="•"/>
              <a:tabLst>
                <a:tab pos="161290" algn="l"/>
              </a:tabLst>
            </a:pPr>
            <a:r>
              <a:rPr dirty="0" sz="1100">
                <a:latin typeface="Arial MT"/>
                <a:cs typeface="Arial MT"/>
              </a:rPr>
              <a:t>Eugenol,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90s.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2" name="object 92" descr=""/>
          <p:cNvGrpSpPr/>
          <p:nvPr/>
        </p:nvGrpSpPr>
        <p:grpSpPr>
          <a:xfrm>
            <a:off x="6262586" y="5164248"/>
            <a:ext cx="8540750" cy="14389100"/>
            <a:chOff x="6262586" y="5164248"/>
            <a:chExt cx="8540750" cy="14389100"/>
          </a:xfrm>
        </p:grpSpPr>
        <p:pic>
          <p:nvPicPr>
            <p:cNvPr id="93" name="object 9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62586" y="9796523"/>
              <a:ext cx="119667" cy="124158"/>
            </a:xfrm>
            <a:prstGeom prst="rect">
              <a:avLst/>
            </a:prstGeom>
          </p:spPr>
        </p:pic>
        <p:sp>
          <p:nvSpPr>
            <p:cNvPr id="94" name="object 94" descr=""/>
            <p:cNvSpPr/>
            <p:nvPr/>
          </p:nvSpPr>
          <p:spPr>
            <a:xfrm>
              <a:off x="6637130" y="9488461"/>
              <a:ext cx="758190" cy="700405"/>
            </a:xfrm>
            <a:custGeom>
              <a:avLst/>
              <a:gdLst/>
              <a:ahLst/>
              <a:cxnLst/>
              <a:rect l="l" t="t" r="r" b="b"/>
              <a:pathLst>
                <a:path w="758190" h="700404">
                  <a:moveTo>
                    <a:pt x="0" y="350196"/>
                  </a:moveTo>
                  <a:lnTo>
                    <a:pt x="3458" y="302675"/>
                  </a:lnTo>
                  <a:lnTo>
                    <a:pt x="13532" y="257097"/>
                  </a:lnTo>
                  <a:lnTo>
                    <a:pt x="29770" y="213880"/>
                  </a:lnTo>
                  <a:lnTo>
                    <a:pt x="51723" y="173441"/>
                  </a:lnTo>
                  <a:lnTo>
                    <a:pt x="78938" y="136197"/>
                  </a:lnTo>
                  <a:lnTo>
                    <a:pt x="110965" y="102566"/>
                  </a:lnTo>
                  <a:lnTo>
                    <a:pt x="147353" y="72964"/>
                  </a:lnTo>
                  <a:lnTo>
                    <a:pt x="187650" y="47809"/>
                  </a:lnTo>
                  <a:lnTo>
                    <a:pt x="231406" y="27518"/>
                  </a:lnTo>
                  <a:lnTo>
                    <a:pt x="278170" y="12508"/>
                  </a:lnTo>
                  <a:lnTo>
                    <a:pt x="327490" y="3196"/>
                  </a:lnTo>
                  <a:lnTo>
                    <a:pt x="378916" y="0"/>
                  </a:lnTo>
                  <a:lnTo>
                    <a:pt x="430344" y="3196"/>
                  </a:lnTo>
                  <a:lnTo>
                    <a:pt x="479667" y="12508"/>
                  </a:lnTo>
                  <a:lnTo>
                    <a:pt x="526436" y="27518"/>
                  </a:lnTo>
                  <a:lnTo>
                    <a:pt x="570198" y="47809"/>
                  </a:lnTo>
                  <a:lnTo>
                    <a:pt x="610502" y="72964"/>
                  </a:lnTo>
                  <a:lnTo>
                    <a:pt x="646897" y="102566"/>
                  </a:lnTo>
                  <a:lnTo>
                    <a:pt x="678931" y="136197"/>
                  </a:lnTo>
                  <a:lnTo>
                    <a:pt x="706153" y="173441"/>
                  </a:lnTo>
                  <a:lnTo>
                    <a:pt x="728112" y="213880"/>
                  </a:lnTo>
                  <a:lnTo>
                    <a:pt x="744356" y="257097"/>
                  </a:lnTo>
                  <a:lnTo>
                    <a:pt x="754433" y="302675"/>
                  </a:lnTo>
                  <a:lnTo>
                    <a:pt x="757892" y="350196"/>
                  </a:lnTo>
                  <a:lnTo>
                    <a:pt x="754433" y="397718"/>
                  </a:lnTo>
                  <a:lnTo>
                    <a:pt x="744356" y="443296"/>
                  </a:lnTo>
                  <a:lnTo>
                    <a:pt x="728112" y="486512"/>
                  </a:lnTo>
                  <a:lnTo>
                    <a:pt x="706153" y="526951"/>
                  </a:lnTo>
                  <a:lnTo>
                    <a:pt x="678931" y="564195"/>
                  </a:lnTo>
                  <a:lnTo>
                    <a:pt x="646897" y="597826"/>
                  </a:lnTo>
                  <a:lnTo>
                    <a:pt x="610502" y="627428"/>
                  </a:lnTo>
                  <a:lnTo>
                    <a:pt x="570198" y="652583"/>
                  </a:lnTo>
                  <a:lnTo>
                    <a:pt x="526436" y="672874"/>
                  </a:lnTo>
                  <a:lnTo>
                    <a:pt x="479667" y="687884"/>
                  </a:lnTo>
                  <a:lnTo>
                    <a:pt x="430344" y="697196"/>
                  </a:lnTo>
                  <a:lnTo>
                    <a:pt x="378916" y="700393"/>
                  </a:lnTo>
                  <a:lnTo>
                    <a:pt x="327490" y="697196"/>
                  </a:lnTo>
                  <a:lnTo>
                    <a:pt x="278170" y="687884"/>
                  </a:lnTo>
                  <a:lnTo>
                    <a:pt x="231406" y="672874"/>
                  </a:lnTo>
                  <a:lnTo>
                    <a:pt x="187650" y="652583"/>
                  </a:lnTo>
                  <a:lnTo>
                    <a:pt x="147353" y="627428"/>
                  </a:lnTo>
                  <a:lnTo>
                    <a:pt x="110965" y="597826"/>
                  </a:lnTo>
                  <a:lnTo>
                    <a:pt x="78938" y="564195"/>
                  </a:lnTo>
                  <a:lnTo>
                    <a:pt x="51723" y="526951"/>
                  </a:lnTo>
                  <a:lnTo>
                    <a:pt x="29770" y="486512"/>
                  </a:lnTo>
                  <a:lnTo>
                    <a:pt x="13532" y="443296"/>
                  </a:lnTo>
                  <a:lnTo>
                    <a:pt x="3458" y="397718"/>
                  </a:lnTo>
                  <a:lnTo>
                    <a:pt x="0" y="350196"/>
                  </a:lnTo>
                  <a:close/>
                </a:path>
                <a:path w="758190" h="700404">
                  <a:moveTo>
                    <a:pt x="57617" y="350196"/>
                  </a:moveTo>
                  <a:lnTo>
                    <a:pt x="61100" y="304991"/>
                  </a:lnTo>
                  <a:lnTo>
                    <a:pt x="71219" y="261847"/>
                  </a:lnTo>
                  <a:lnTo>
                    <a:pt x="87477" y="221237"/>
                  </a:lnTo>
                  <a:lnTo>
                    <a:pt x="109377" y="183634"/>
                  </a:lnTo>
                  <a:lnTo>
                    <a:pt x="136422" y="149510"/>
                  </a:lnTo>
                  <a:lnTo>
                    <a:pt x="168115" y="119339"/>
                  </a:lnTo>
                  <a:lnTo>
                    <a:pt x="203960" y="93594"/>
                  </a:lnTo>
                  <a:lnTo>
                    <a:pt x="243459" y="72746"/>
                  </a:lnTo>
                  <a:lnTo>
                    <a:pt x="286116" y="57269"/>
                  </a:lnTo>
                  <a:lnTo>
                    <a:pt x="331434" y="47637"/>
                  </a:lnTo>
                  <a:lnTo>
                    <a:pt x="378916" y="44321"/>
                  </a:lnTo>
                  <a:lnTo>
                    <a:pt x="426400" y="47637"/>
                  </a:lnTo>
                  <a:lnTo>
                    <a:pt x="471722" y="57269"/>
                  </a:lnTo>
                  <a:lnTo>
                    <a:pt x="514385" y="72746"/>
                  </a:lnTo>
                  <a:lnTo>
                    <a:pt x="553891" y="93594"/>
                  </a:lnTo>
                  <a:lnTo>
                    <a:pt x="589743" y="119339"/>
                  </a:lnTo>
                  <a:lnTo>
                    <a:pt x="621444" y="149510"/>
                  </a:lnTo>
                  <a:lnTo>
                    <a:pt x="648497" y="183634"/>
                  </a:lnTo>
                  <a:lnTo>
                    <a:pt x="670404" y="221237"/>
                  </a:lnTo>
                  <a:lnTo>
                    <a:pt x="686667" y="261847"/>
                  </a:lnTo>
                  <a:lnTo>
                    <a:pt x="696790" y="304991"/>
                  </a:lnTo>
                  <a:lnTo>
                    <a:pt x="700275" y="350196"/>
                  </a:lnTo>
                  <a:lnTo>
                    <a:pt x="696790" y="395401"/>
                  </a:lnTo>
                  <a:lnTo>
                    <a:pt x="686667" y="438545"/>
                  </a:lnTo>
                  <a:lnTo>
                    <a:pt x="670404" y="479155"/>
                  </a:lnTo>
                  <a:lnTo>
                    <a:pt x="648497" y="516758"/>
                  </a:lnTo>
                  <a:lnTo>
                    <a:pt x="621444" y="550882"/>
                  </a:lnTo>
                  <a:lnTo>
                    <a:pt x="589743" y="581053"/>
                  </a:lnTo>
                  <a:lnTo>
                    <a:pt x="553891" y="606799"/>
                  </a:lnTo>
                  <a:lnTo>
                    <a:pt x="514385" y="627646"/>
                  </a:lnTo>
                  <a:lnTo>
                    <a:pt x="471722" y="643123"/>
                  </a:lnTo>
                  <a:lnTo>
                    <a:pt x="426400" y="652756"/>
                  </a:lnTo>
                  <a:lnTo>
                    <a:pt x="378916" y="656072"/>
                  </a:lnTo>
                  <a:lnTo>
                    <a:pt x="331434" y="652756"/>
                  </a:lnTo>
                  <a:lnTo>
                    <a:pt x="286116" y="643123"/>
                  </a:lnTo>
                  <a:lnTo>
                    <a:pt x="243459" y="627646"/>
                  </a:lnTo>
                  <a:lnTo>
                    <a:pt x="203960" y="606799"/>
                  </a:lnTo>
                  <a:lnTo>
                    <a:pt x="168115" y="581053"/>
                  </a:lnTo>
                  <a:lnTo>
                    <a:pt x="136422" y="550882"/>
                  </a:lnTo>
                  <a:lnTo>
                    <a:pt x="109377" y="516758"/>
                  </a:lnTo>
                  <a:lnTo>
                    <a:pt x="87477" y="479155"/>
                  </a:lnTo>
                  <a:lnTo>
                    <a:pt x="71219" y="438545"/>
                  </a:lnTo>
                  <a:lnTo>
                    <a:pt x="61100" y="395401"/>
                  </a:lnTo>
                  <a:lnTo>
                    <a:pt x="57617" y="350196"/>
                  </a:lnTo>
                  <a:close/>
                </a:path>
              </a:pathLst>
            </a:custGeom>
            <a:ln w="443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45687" y="9570485"/>
              <a:ext cx="549582" cy="545150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43181" y="17088543"/>
              <a:ext cx="1981157" cy="1981453"/>
            </a:xfrm>
            <a:prstGeom prst="rect">
              <a:avLst/>
            </a:prstGeom>
          </p:spPr>
        </p:pic>
        <p:pic>
          <p:nvPicPr>
            <p:cNvPr id="97" name="object 9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81699" y="18094789"/>
              <a:ext cx="1484760" cy="1458404"/>
            </a:xfrm>
            <a:prstGeom prst="rect">
              <a:avLst/>
            </a:prstGeom>
          </p:spPr>
        </p:pic>
        <p:pic>
          <p:nvPicPr>
            <p:cNvPr id="98" name="object 98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963407" y="5164248"/>
              <a:ext cx="4839875" cy="3058635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029889" y="7908180"/>
              <a:ext cx="465372" cy="159579"/>
            </a:xfrm>
            <a:prstGeom prst="rect">
              <a:avLst/>
            </a:prstGeom>
          </p:spPr>
        </p:pic>
      </p:grpSp>
      <p:sp>
        <p:nvSpPr>
          <p:cNvPr id="100" name="object 100" descr=""/>
          <p:cNvSpPr txBox="1"/>
          <p:nvPr/>
        </p:nvSpPr>
        <p:spPr>
          <a:xfrm>
            <a:off x="6501335" y="13303015"/>
            <a:ext cx="231775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5">
                <a:solidFill>
                  <a:srgbClr val="03A878"/>
                </a:solidFill>
                <a:latin typeface="Tahoma"/>
                <a:cs typeface="Tahoma"/>
              </a:rPr>
              <a:t>...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5817311" y="13382350"/>
            <a:ext cx="390525" cy="227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-25" b="1">
                <a:latin typeface="Arial"/>
                <a:cs typeface="Arial"/>
              </a:rPr>
              <a:t>NGS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7532660" y="13280293"/>
            <a:ext cx="297815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0">
                <a:solidFill>
                  <a:srgbClr val="03A878"/>
                </a:solidFill>
                <a:latin typeface="Tahoma"/>
                <a:cs typeface="Tahoma"/>
              </a:rPr>
              <a:t>....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10021503" y="7939529"/>
            <a:ext cx="439420" cy="105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spc="-10">
                <a:latin typeface="Arial MT"/>
                <a:cs typeface="Arial MT"/>
              </a:rPr>
              <a:t>Picornaviridae</a:t>
            </a:r>
            <a:endParaRPr sz="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2024-10-14T18:27:54Z</dcterms:created>
  <dcterms:modified xsi:type="dcterms:W3CDTF">2024-10-14T18:27:54Z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2024-09-05T00:00:00Z</vt:filetime>
  </property>
  <property fmtid="{D5CDD505-2E9C-101B-9397-08002B2CF9AE}" pid="3" name="LastSaved">
    <vt:filetime>2024-10-14T00:00:00Z</vt:filetime>
  </property>
</Properties>
</file>