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5074900" cy="20104100"/>
  <p:notesSz cx="15074900" cy="201041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9" d="100"/>
          <a:sy n="119" d="100"/>
        </p:scale>
        <p:origin x="-3653" y="-97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6532563" cy="1008063"/>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8539163" y="0"/>
            <a:ext cx="6532562" cy="1008063"/>
          </a:xfrm>
          <a:prstGeom prst="rect">
            <a:avLst/>
          </a:prstGeom>
        </p:spPr>
        <p:txBody>
          <a:bodyPr vert="horz" lIns="91440" tIns="45720" rIns="91440" bIns="45720" rtlCol="0"/>
          <a:lstStyle>
            <a:lvl1pPr algn="r">
              <a:defRPr sz="1200"/>
            </a:lvl1pPr>
          </a:lstStyle>
          <a:p>
            <a:fld id="{DBB2B5FA-28DD-465B-9A1A-E8835235216F}" type="datetimeFigureOut">
              <a:rPr lang="pt-BR" smtClean="0"/>
              <a:t>16/10/2024</a:t>
            </a:fld>
            <a:endParaRPr lang="pt-BR"/>
          </a:p>
        </p:txBody>
      </p:sp>
      <p:sp>
        <p:nvSpPr>
          <p:cNvPr id="4" name="Espaço Reservado para Imagem de Slide 3"/>
          <p:cNvSpPr>
            <a:spLocks noGrp="1" noRot="1" noChangeAspect="1"/>
          </p:cNvSpPr>
          <p:nvPr>
            <p:ph type="sldImg" idx="2"/>
          </p:nvPr>
        </p:nvSpPr>
        <p:spPr>
          <a:xfrm>
            <a:off x="4994275" y="2513013"/>
            <a:ext cx="5086350" cy="6784975"/>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1508125" y="9675813"/>
            <a:ext cx="12058650" cy="7915275"/>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19096038"/>
            <a:ext cx="6532563" cy="1008062"/>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8539163" y="19096038"/>
            <a:ext cx="6532562" cy="1008062"/>
          </a:xfrm>
          <a:prstGeom prst="rect">
            <a:avLst/>
          </a:prstGeom>
        </p:spPr>
        <p:txBody>
          <a:bodyPr vert="horz" lIns="91440" tIns="45720" rIns="91440" bIns="45720" rtlCol="0" anchor="b"/>
          <a:lstStyle>
            <a:lvl1pPr algn="r">
              <a:defRPr sz="1200"/>
            </a:lvl1pPr>
          </a:lstStyle>
          <a:p>
            <a:fld id="{95F289BE-26AA-4F77-86D9-305680E4FAE1}" type="slidenum">
              <a:rPr lang="pt-BR" smtClean="0"/>
              <a:t>‹nº›</a:t>
            </a:fld>
            <a:endParaRPr lang="pt-BR"/>
          </a:p>
        </p:txBody>
      </p:sp>
    </p:spTree>
    <p:extLst>
      <p:ext uri="{BB962C8B-B14F-4D97-AF65-F5344CB8AC3E}">
        <p14:creationId xmlns:p14="http://schemas.microsoft.com/office/powerpoint/2010/main" val="2583229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5F289BE-26AA-4F77-86D9-305680E4FAE1}" type="slidenum">
              <a:rPr lang="pt-BR" smtClean="0"/>
              <a:t>1</a:t>
            </a:fld>
            <a:endParaRPr lang="pt-BR"/>
          </a:p>
        </p:txBody>
      </p:sp>
    </p:spTree>
    <p:extLst>
      <p:ext uri="{BB962C8B-B14F-4D97-AF65-F5344CB8AC3E}">
        <p14:creationId xmlns:p14="http://schemas.microsoft.com/office/powerpoint/2010/main" val="1556606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31093" y="6232271"/>
            <a:ext cx="12819063" cy="422186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262187" y="11258296"/>
            <a:ext cx="10556875" cy="50260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754062" y="4623943"/>
            <a:ext cx="6560344"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766843" y="4623943"/>
            <a:ext cx="6560344" cy="1326870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5077188" cy="19960121"/>
          </a:xfrm>
          <a:prstGeom prst="rect">
            <a:avLst/>
          </a:prstGeom>
        </p:spPr>
      </p:pic>
      <p:sp>
        <p:nvSpPr>
          <p:cNvPr id="2" name="Holder 2"/>
          <p:cNvSpPr>
            <a:spLocks noGrp="1"/>
          </p:cNvSpPr>
          <p:nvPr>
            <p:ph type="title"/>
          </p:nvPr>
        </p:nvSpPr>
        <p:spPr>
          <a:xfrm>
            <a:off x="754062" y="804164"/>
            <a:ext cx="13573125" cy="321665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754062" y="4623943"/>
            <a:ext cx="13573125"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127625" y="18696814"/>
            <a:ext cx="4826000" cy="10052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54062" y="18696814"/>
            <a:ext cx="3468687"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10/16/2024</a:t>
            </a:fld>
            <a:endParaRPr lang="en-US"/>
          </a:p>
        </p:txBody>
      </p:sp>
      <p:sp>
        <p:nvSpPr>
          <p:cNvPr id="6" name="Holder 6"/>
          <p:cNvSpPr>
            <a:spLocks noGrp="1"/>
          </p:cNvSpPr>
          <p:nvPr>
            <p:ph type="sldNum" sz="quarter" idx="7"/>
          </p:nvPr>
        </p:nvSpPr>
        <p:spPr>
          <a:xfrm>
            <a:off x="10858500" y="18696814"/>
            <a:ext cx="3468687"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jpg"/><Relationship Id="rId18" Type="http://schemas.openxmlformats.org/officeDocument/2006/relationships/image" Target="../media/image16.png"/><Relationship Id="rId3" Type="http://schemas.openxmlformats.org/officeDocument/2006/relationships/image" Target="../media/image2.png"/><Relationship Id="rId21" Type="http://schemas.openxmlformats.org/officeDocument/2006/relationships/image" Target="../media/image19.png"/><Relationship Id="rId7" Type="http://schemas.openxmlformats.org/officeDocument/2006/relationships/image" Target="../media/image6.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9.png"/><Relationship Id="rId24" Type="http://schemas.openxmlformats.org/officeDocument/2006/relationships/image" Target="../media/image22.jpg"/><Relationship Id="rId5" Type="http://schemas.openxmlformats.org/officeDocument/2006/relationships/image" Target="../media/image4.png"/><Relationship Id="rId15" Type="http://schemas.openxmlformats.org/officeDocument/2006/relationships/image" Target="../media/image13.png"/><Relationship Id="rId23" Type="http://schemas.openxmlformats.org/officeDocument/2006/relationships/image" Target="../media/image21.jp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hyperlink" Target="mailto:myrceyaodelly09@gmail.com" TargetMode="External"/><Relationship Id="rId14" Type="http://schemas.openxmlformats.org/officeDocument/2006/relationships/image" Target="../media/image12.jp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4986" y="5276067"/>
            <a:ext cx="4553585" cy="1207062"/>
          </a:xfrm>
          <a:prstGeom prst="rect">
            <a:avLst/>
          </a:prstGeom>
        </p:spPr>
        <p:txBody>
          <a:bodyPr vert="horz" wrap="square" lIns="0" tIns="13335" rIns="0" bIns="0" rtlCol="0">
            <a:spAutoFit/>
          </a:bodyPr>
          <a:lstStyle/>
          <a:p>
            <a:pPr marL="12700" marR="5080" algn="just">
              <a:lnSpc>
                <a:spcPct val="99300"/>
              </a:lnSpc>
              <a:spcBef>
                <a:spcPts val="105"/>
              </a:spcBef>
            </a:pPr>
            <a:r>
              <a:rPr lang="pt-BR" sz="1550" spc="-10" dirty="0">
                <a:latin typeface="Arial MT"/>
                <a:cs typeface="Arial MT"/>
              </a:rPr>
              <a:t>FIELD OF KNOWLEDGE/SUBFIELD</a:t>
            </a:r>
            <a:r>
              <a:rPr sz="1550" spc="-10" dirty="0">
                <a:latin typeface="Arial MT"/>
                <a:cs typeface="Arial MT"/>
              </a:rPr>
              <a:t>:</a:t>
            </a:r>
            <a:r>
              <a:rPr sz="1550" spc="-35" dirty="0">
                <a:latin typeface="Arial MT"/>
                <a:cs typeface="Arial MT"/>
              </a:rPr>
              <a:t> </a:t>
            </a:r>
            <a:r>
              <a:rPr lang="pt-BR" sz="1550" spc="-35" dirty="0">
                <a:latin typeface="Arial MT"/>
                <a:cs typeface="Arial MT"/>
              </a:rPr>
              <a:t>A</a:t>
            </a:r>
            <a:r>
              <a:rPr sz="1550" dirty="0">
                <a:latin typeface="Arial MT"/>
                <a:cs typeface="Arial MT"/>
              </a:rPr>
              <a:t>rea</a:t>
            </a:r>
            <a:r>
              <a:rPr sz="1550" spc="-50" dirty="0">
                <a:latin typeface="Arial MT"/>
                <a:cs typeface="Arial MT"/>
              </a:rPr>
              <a:t> </a:t>
            </a:r>
            <a:r>
              <a:rPr sz="1550" dirty="0">
                <a:latin typeface="Arial MT"/>
                <a:cs typeface="Arial MT"/>
              </a:rPr>
              <a:t>02</a:t>
            </a:r>
            <a:r>
              <a:rPr sz="1550" spc="-35" dirty="0">
                <a:latin typeface="Arial MT"/>
                <a:cs typeface="Arial MT"/>
              </a:rPr>
              <a:t> </a:t>
            </a:r>
            <a:r>
              <a:rPr sz="1550" dirty="0">
                <a:latin typeface="Arial MT"/>
                <a:cs typeface="Arial MT"/>
              </a:rPr>
              <a:t>-</a:t>
            </a:r>
            <a:r>
              <a:rPr sz="1550" spc="-35" dirty="0">
                <a:latin typeface="Arial MT"/>
                <a:cs typeface="Arial MT"/>
              </a:rPr>
              <a:t> </a:t>
            </a:r>
            <a:r>
              <a:rPr sz="1550" spc="-10" dirty="0">
                <a:latin typeface="Arial MT"/>
                <a:cs typeface="Arial MT"/>
              </a:rPr>
              <a:t>Gen</a:t>
            </a:r>
            <a:r>
              <a:rPr lang="pt-BR" sz="1550" spc="-10" dirty="0" err="1">
                <a:latin typeface="Arial MT"/>
                <a:cs typeface="Arial MT"/>
              </a:rPr>
              <a:t>etics</a:t>
            </a:r>
            <a:r>
              <a:rPr sz="1550" spc="-10" dirty="0">
                <a:latin typeface="Arial MT"/>
                <a:cs typeface="Arial MT"/>
              </a:rPr>
              <a:t> </a:t>
            </a:r>
            <a:endParaRPr lang="pt-BR" sz="1550" spc="-10" dirty="0">
              <a:latin typeface="Arial MT"/>
              <a:cs typeface="Arial MT"/>
            </a:endParaRPr>
          </a:p>
          <a:p>
            <a:pPr marL="12700" marR="5080" algn="just">
              <a:lnSpc>
                <a:spcPct val="99300"/>
              </a:lnSpc>
              <a:spcBef>
                <a:spcPts val="105"/>
              </a:spcBef>
            </a:pPr>
            <a:r>
              <a:rPr lang="pt-BR" sz="1550" spc="180" dirty="0" err="1">
                <a:latin typeface="Arial MT"/>
                <a:cs typeface="Arial MT"/>
              </a:rPr>
              <a:t>Related</a:t>
            </a:r>
            <a:r>
              <a:rPr lang="pt-BR" sz="1550" spc="180" dirty="0">
                <a:latin typeface="Arial MT"/>
                <a:cs typeface="Arial MT"/>
              </a:rPr>
              <a:t> </a:t>
            </a:r>
            <a:r>
              <a:rPr sz="1550" dirty="0">
                <a:latin typeface="Arial MT"/>
                <a:cs typeface="Arial MT"/>
              </a:rPr>
              <a:t>ODS</a:t>
            </a:r>
            <a:r>
              <a:rPr lang="pt-BR" sz="1550" spc="185" dirty="0">
                <a:latin typeface="Arial MT"/>
                <a:cs typeface="Arial MT"/>
              </a:rPr>
              <a:t> 03: </a:t>
            </a:r>
            <a:r>
              <a:rPr lang="pt-BR" sz="1550" spc="185" dirty="0" err="1">
                <a:latin typeface="Arial MT"/>
                <a:cs typeface="Arial MT"/>
              </a:rPr>
              <a:t>Good</a:t>
            </a:r>
            <a:r>
              <a:rPr lang="pt-BR" sz="1550" spc="185" dirty="0">
                <a:latin typeface="Arial MT"/>
                <a:cs typeface="Arial MT"/>
              </a:rPr>
              <a:t> Health </a:t>
            </a:r>
            <a:r>
              <a:rPr lang="pt-BR" sz="1550" spc="185" dirty="0" err="1">
                <a:latin typeface="Arial MT"/>
                <a:cs typeface="Arial MT"/>
              </a:rPr>
              <a:t>and</a:t>
            </a:r>
            <a:r>
              <a:rPr lang="pt-BR" sz="1550" spc="185" dirty="0">
                <a:latin typeface="Arial MT"/>
                <a:cs typeface="Arial MT"/>
              </a:rPr>
              <a:t> </a:t>
            </a:r>
            <a:r>
              <a:rPr lang="pt-BR" sz="1550" spc="185" dirty="0" err="1">
                <a:latin typeface="Arial MT"/>
                <a:cs typeface="Arial MT"/>
              </a:rPr>
              <a:t>Well-being</a:t>
            </a:r>
            <a:r>
              <a:rPr sz="1550" spc="175" dirty="0">
                <a:latin typeface="Arial MT"/>
                <a:cs typeface="Arial MT"/>
              </a:rPr>
              <a:t> </a:t>
            </a:r>
            <a:r>
              <a:rPr lang="pt-BR" sz="1550" spc="-50" dirty="0">
                <a:latin typeface="Arial MT"/>
                <a:cs typeface="Arial MT"/>
              </a:rPr>
              <a:t>- </a:t>
            </a:r>
            <a:r>
              <a:rPr lang="pt-BR" sz="1550" spc="-50" dirty="0" err="1">
                <a:latin typeface="Arial MT"/>
                <a:cs typeface="Arial MT"/>
              </a:rPr>
              <a:t>Ensure</a:t>
            </a:r>
            <a:r>
              <a:rPr lang="pt-BR" sz="1550" spc="-50" dirty="0">
                <a:latin typeface="Arial MT"/>
                <a:cs typeface="Arial MT"/>
              </a:rPr>
              <a:t> </a:t>
            </a:r>
            <a:r>
              <a:rPr lang="pt-BR" sz="1550" spc="-50" dirty="0" err="1">
                <a:latin typeface="Arial MT"/>
                <a:cs typeface="Arial MT"/>
              </a:rPr>
              <a:t>healthy</a:t>
            </a:r>
            <a:r>
              <a:rPr lang="pt-BR" sz="1550" spc="-50" dirty="0">
                <a:latin typeface="Arial MT"/>
                <a:cs typeface="Arial MT"/>
              </a:rPr>
              <a:t> </a:t>
            </a:r>
            <a:r>
              <a:rPr lang="pt-BR" sz="1550" spc="-50" dirty="0" err="1">
                <a:latin typeface="Arial MT"/>
                <a:cs typeface="Arial MT"/>
              </a:rPr>
              <a:t>lives</a:t>
            </a:r>
            <a:r>
              <a:rPr lang="pt-BR" sz="1550" spc="-50" dirty="0">
                <a:latin typeface="Arial MT"/>
                <a:cs typeface="Arial MT"/>
              </a:rPr>
              <a:t> </a:t>
            </a:r>
            <a:r>
              <a:rPr lang="pt-BR" sz="1550" spc="-50" dirty="0" err="1">
                <a:latin typeface="Arial MT"/>
                <a:cs typeface="Arial MT"/>
              </a:rPr>
              <a:t>and</a:t>
            </a:r>
            <a:r>
              <a:rPr lang="pt-BR" sz="1550" spc="-50" dirty="0">
                <a:latin typeface="Arial MT"/>
                <a:cs typeface="Arial MT"/>
              </a:rPr>
              <a:t> </a:t>
            </a:r>
            <a:r>
              <a:rPr lang="pt-BR" sz="1550" spc="-50" dirty="0" err="1">
                <a:latin typeface="Arial MT"/>
                <a:cs typeface="Arial MT"/>
              </a:rPr>
              <a:t>promote</a:t>
            </a:r>
            <a:r>
              <a:rPr lang="pt-BR" sz="1550" spc="-50" dirty="0">
                <a:latin typeface="Arial MT"/>
                <a:cs typeface="Arial MT"/>
              </a:rPr>
              <a:t> </a:t>
            </a:r>
            <a:r>
              <a:rPr lang="pt-BR" sz="1550" spc="-50" dirty="0" err="1">
                <a:latin typeface="Arial MT"/>
                <a:cs typeface="Arial MT"/>
              </a:rPr>
              <a:t>well-being</a:t>
            </a:r>
            <a:r>
              <a:rPr lang="pt-BR" sz="1550" spc="-50" dirty="0">
                <a:latin typeface="Arial MT"/>
                <a:cs typeface="Arial MT"/>
              </a:rPr>
              <a:t> for </a:t>
            </a:r>
            <a:r>
              <a:rPr lang="pt-BR" sz="1550" spc="-50" dirty="0" err="1">
                <a:latin typeface="Arial MT"/>
                <a:cs typeface="Arial MT"/>
              </a:rPr>
              <a:t>all</a:t>
            </a:r>
            <a:r>
              <a:rPr lang="pt-BR" sz="1550" spc="-50" dirty="0">
                <a:latin typeface="Arial MT"/>
                <a:cs typeface="Arial MT"/>
              </a:rPr>
              <a:t> </a:t>
            </a:r>
            <a:r>
              <a:rPr lang="pt-BR" sz="1550" spc="-50" dirty="0" err="1">
                <a:latin typeface="Arial MT"/>
                <a:cs typeface="Arial MT"/>
              </a:rPr>
              <a:t>at</a:t>
            </a:r>
            <a:r>
              <a:rPr lang="pt-BR" sz="1550" spc="-50" dirty="0">
                <a:latin typeface="Arial MT"/>
                <a:cs typeface="Arial MT"/>
              </a:rPr>
              <a:t> </a:t>
            </a:r>
            <a:r>
              <a:rPr lang="pt-BR" sz="1550" spc="-50" dirty="0" err="1">
                <a:latin typeface="Arial MT"/>
                <a:cs typeface="Arial MT"/>
              </a:rPr>
              <a:t>all</a:t>
            </a:r>
            <a:r>
              <a:rPr lang="pt-BR" sz="1550" spc="-50" dirty="0">
                <a:latin typeface="Arial MT"/>
                <a:cs typeface="Arial MT"/>
              </a:rPr>
              <a:t> ages.</a:t>
            </a:r>
            <a:endParaRPr sz="1550" dirty="0">
              <a:latin typeface="Arial MT"/>
              <a:cs typeface="Arial MT"/>
            </a:endParaRPr>
          </a:p>
        </p:txBody>
      </p:sp>
      <p:pic>
        <p:nvPicPr>
          <p:cNvPr id="3" name="object 3"/>
          <p:cNvPicPr/>
          <p:nvPr/>
        </p:nvPicPr>
        <p:blipFill>
          <a:blip r:embed="rId3" cstate="print"/>
          <a:stretch>
            <a:fillRect/>
          </a:stretch>
        </p:blipFill>
        <p:spPr>
          <a:xfrm>
            <a:off x="10124744" y="10527578"/>
            <a:ext cx="4526915" cy="418436"/>
          </a:xfrm>
          <a:prstGeom prst="rect">
            <a:avLst/>
          </a:prstGeom>
        </p:spPr>
      </p:pic>
      <p:sp>
        <p:nvSpPr>
          <p:cNvPr id="4" name="object 4"/>
          <p:cNvSpPr txBox="1"/>
          <p:nvPr/>
        </p:nvSpPr>
        <p:spPr>
          <a:xfrm>
            <a:off x="10124744" y="10527578"/>
            <a:ext cx="4526915" cy="350096"/>
          </a:xfrm>
          <a:prstGeom prst="rect">
            <a:avLst/>
          </a:prstGeom>
        </p:spPr>
        <p:txBody>
          <a:bodyPr vert="horz" wrap="square" lIns="0" tIns="57150" rIns="0" bIns="0" rtlCol="0">
            <a:spAutoFit/>
          </a:bodyPr>
          <a:lstStyle/>
          <a:p>
            <a:pPr marL="45085">
              <a:lnSpc>
                <a:spcPct val="100000"/>
              </a:lnSpc>
              <a:spcBef>
                <a:spcPts val="450"/>
              </a:spcBef>
            </a:pPr>
            <a:r>
              <a:rPr lang="pt-BR" sz="1900" b="1" spc="-10" dirty="0">
                <a:latin typeface="Arial"/>
                <a:cs typeface="Arial"/>
              </a:rPr>
              <a:t>FINAL CONSIDERATIONS</a:t>
            </a:r>
            <a:endParaRPr sz="1900" dirty="0">
              <a:latin typeface="Arial"/>
              <a:cs typeface="Arial"/>
            </a:endParaRPr>
          </a:p>
        </p:txBody>
      </p:sp>
      <p:pic>
        <p:nvPicPr>
          <p:cNvPr id="5" name="object 5"/>
          <p:cNvPicPr/>
          <p:nvPr/>
        </p:nvPicPr>
        <p:blipFill>
          <a:blip r:embed="rId4" cstate="print"/>
          <a:stretch>
            <a:fillRect/>
          </a:stretch>
        </p:blipFill>
        <p:spPr>
          <a:xfrm>
            <a:off x="5214144" y="10938922"/>
            <a:ext cx="4568049" cy="493613"/>
          </a:xfrm>
          <a:prstGeom prst="rect">
            <a:avLst/>
          </a:prstGeom>
        </p:spPr>
      </p:pic>
      <p:sp>
        <p:nvSpPr>
          <p:cNvPr id="6" name="object 6"/>
          <p:cNvSpPr txBox="1"/>
          <p:nvPr/>
        </p:nvSpPr>
        <p:spPr>
          <a:xfrm>
            <a:off x="5214144" y="10938922"/>
            <a:ext cx="4568190" cy="388568"/>
          </a:xfrm>
          <a:prstGeom prst="rect">
            <a:avLst/>
          </a:prstGeom>
        </p:spPr>
        <p:txBody>
          <a:bodyPr vert="horz" wrap="square" lIns="0" tIns="95250" rIns="0" bIns="0" rtlCol="0">
            <a:spAutoFit/>
          </a:bodyPr>
          <a:lstStyle/>
          <a:p>
            <a:pPr marL="45085">
              <a:lnSpc>
                <a:spcPct val="100000"/>
              </a:lnSpc>
              <a:spcBef>
                <a:spcPts val="750"/>
              </a:spcBef>
            </a:pPr>
            <a:r>
              <a:rPr lang="pt-BR" sz="1900" b="1" dirty="0">
                <a:latin typeface="Arial"/>
                <a:cs typeface="Arial"/>
              </a:rPr>
              <a:t>RESULTS AND DISCUSSION</a:t>
            </a:r>
            <a:endParaRPr sz="1900" b="1" dirty="0">
              <a:latin typeface="Arial"/>
              <a:cs typeface="Arial"/>
            </a:endParaRPr>
          </a:p>
        </p:txBody>
      </p:sp>
      <p:grpSp>
        <p:nvGrpSpPr>
          <p:cNvPr id="7" name="object 7"/>
          <p:cNvGrpSpPr/>
          <p:nvPr/>
        </p:nvGrpSpPr>
        <p:grpSpPr>
          <a:xfrm>
            <a:off x="239256" y="6548462"/>
            <a:ext cx="4580890" cy="544830"/>
            <a:chOff x="270919" y="6491438"/>
            <a:chExt cx="4580890" cy="544830"/>
          </a:xfrm>
        </p:grpSpPr>
        <p:pic>
          <p:nvPicPr>
            <p:cNvPr id="8" name="object 8"/>
            <p:cNvPicPr/>
            <p:nvPr/>
          </p:nvPicPr>
          <p:blipFill>
            <a:blip r:embed="rId5" cstate="print"/>
            <a:stretch>
              <a:fillRect/>
            </a:stretch>
          </p:blipFill>
          <p:spPr>
            <a:xfrm>
              <a:off x="368082" y="6496403"/>
              <a:ext cx="4483653" cy="463117"/>
            </a:xfrm>
            <a:prstGeom prst="rect">
              <a:avLst/>
            </a:prstGeom>
          </p:spPr>
        </p:pic>
        <p:pic>
          <p:nvPicPr>
            <p:cNvPr id="9" name="object 9"/>
            <p:cNvPicPr/>
            <p:nvPr/>
          </p:nvPicPr>
          <p:blipFill>
            <a:blip r:embed="rId6" cstate="print"/>
            <a:stretch>
              <a:fillRect/>
            </a:stretch>
          </p:blipFill>
          <p:spPr>
            <a:xfrm>
              <a:off x="270919" y="6491438"/>
              <a:ext cx="1958850" cy="544676"/>
            </a:xfrm>
            <a:prstGeom prst="rect">
              <a:avLst/>
            </a:prstGeom>
          </p:spPr>
        </p:pic>
        <p:pic>
          <p:nvPicPr>
            <p:cNvPr id="10" name="object 10"/>
            <p:cNvPicPr/>
            <p:nvPr/>
          </p:nvPicPr>
          <p:blipFill>
            <a:blip r:embed="rId7" cstate="print"/>
            <a:stretch>
              <a:fillRect/>
            </a:stretch>
          </p:blipFill>
          <p:spPr>
            <a:xfrm>
              <a:off x="390067" y="6509169"/>
              <a:ext cx="4439682" cy="419145"/>
            </a:xfrm>
            <a:prstGeom prst="rect">
              <a:avLst/>
            </a:prstGeom>
          </p:spPr>
        </p:pic>
      </p:grpSp>
      <p:sp>
        <p:nvSpPr>
          <p:cNvPr id="11" name="object 11"/>
          <p:cNvSpPr txBox="1"/>
          <p:nvPr/>
        </p:nvSpPr>
        <p:spPr>
          <a:xfrm>
            <a:off x="380226" y="6569139"/>
            <a:ext cx="4439920" cy="350737"/>
          </a:xfrm>
          <a:prstGeom prst="rect">
            <a:avLst/>
          </a:prstGeom>
          <a:ln w="4255">
            <a:solidFill>
              <a:srgbClr val="A8C5B4"/>
            </a:solidFill>
          </a:ln>
        </p:spPr>
        <p:txBody>
          <a:bodyPr vert="horz" wrap="square" lIns="0" tIns="57785" rIns="0" bIns="0" rtlCol="0">
            <a:spAutoFit/>
          </a:bodyPr>
          <a:lstStyle/>
          <a:p>
            <a:pPr marL="45085">
              <a:lnSpc>
                <a:spcPct val="100000"/>
              </a:lnSpc>
              <a:spcBef>
                <a:spcPts val="455"/>
              </a:spcBef>
            </a:pPr>
            <a:r>
              <a:rPr lang="pt-BR" sz="1900" b="1" spc="-10" dirty="0">
                <a:latin typeface="Arial"/>
                <a:cs typeface="Arial"/>
              </a:rPr>
              <a:t>INTRODUCTION</a:t>
            </a:r>
            <a:endParaRPr sz="1900" dirty="0">
              <a:latin typeface="Arial"/>
              <a:cs typeface="Arial"/>
            </a:endParaRPr>
          </a:p>
        </p:txBody>
      </p:sp>
      <p:pic>
        <p:nvPicPr>
          <p:cNvPr id="12" name="object 12"/>
          <p:cNvPicPr/>
          <p:nvPr/>
        </p:nvPicPr>
        <p:blipFill>
          <a:blip r:embed="rId8" cstate="print"/>
          <a:stretch>
            <a:fillRect/>
          </a:stretch>
        </p:blipFill>
        <p:spPr>
          <a:xfrm>
            <a:off x="373046" y="4700672"/>
            <a:ext cx="4565922" cy="579428"/>
          </a:xfrm>
          <a:prstGeom prst="rect">
            <a:avLst/>
          </a:prstGeom>
        </p:spPr>
      </p:pic>
      <p:sp>
        <p:nvSpPr>
          <p:cNvPr id="13" name="object 13"/>
          <p:cNvSpPr txBox="1"/>
          <p:nvPr/>
        </p:nvSpPr>
        <p:spPr>
          <a:xfrm>
            <a:off x="373046" y="4700672"/>
            <a:ext cx="4566285" cy="431528"/>
          </a:xfrm>
          <a:prstGeom prst="rect">
            <a:avLst/>
          </a:prstGeom>
        </p:spPr>
        <p:txBody>
          <a:bodyPr vert="horz" wrap="square" lIns="0" tIns="137795" rIns="0" bIns="0" rtlCol="0">
            <a:spAutoFit/>
          </a:bodyPr>
          <a:lstStyle/>
          <a:p>
            <a:pPr marL="45085">
              <a:lnSpc>
                <a:spcPct val="100000"/>
              </a:lnSpc>
              <a:spcBef>
                <a:spcPts val="1085"/>
              </a:spcBef>
            </a:pPr>
            <a:r>
              <a:rPr lang="pt-BR" sz="1900" b="1" dirty="0">
                <a:latin typeface="Arial"/>
                <a:cs typeface="Arial"/>
              </a:rPr>
              <a:t>THEMATIC AREA AND ODS</a:t>
            </a:r>
            <a:endParaRPr sz="1900" dirty="0">
              <a:latin typeface="Arial"/>
              <a:cs typeface="Arial"/>
            </a:endParaRPr>
          </a:p>
        </p:txBody>
      </p:sp>
      <p:sp>
        <p:nvSpPr>
          <p:cNvPr id="14" name="object 14"/>
          <p:cNvSpPr txBox="1"/>
          <p:nvPr/>
        </p:nvSpPr>
        <p:spPr>
          <a:xfrm>
            <a:off x="887213" y="3174086"/>
            <a:ext cx="13923644" cy="1314462"/>
          </a:xfrm>
          <a:prstGeom prst="rect">
            <a:avLst/>
          </a:prstGeom>
        </p:spPr>
        <p:txBody>
          <a:bodyPr vert="horz" wrap="square" lIns="0" tIns="6350" rIns="0" bIns="0" rtlCol="0">
            <a:spAutoFit/>
          </a:bodyPr>
          <a:lstStyle/>
          <a:p>
            <a:pPr marL="3512820" marR="833119" indent="-2846070">
              <a:lnSpc>
                <a:spcPct val="101000"/>
              </a:lnSpc>
              <a:spcBef>
                <a:spcPts val="50"/>
              </a:spcBef>
            </a:pPr>
            <a:endParaRPr lang="pt-BR" sz="3300" dirty="0">
              <a:latin typeface="Arial"/>
              <a:cs typeface="Arial"/>
            </a:endParaRPr>
          </a:p>
          <a:p>
            <a:pPr marL="12065" marR="5080" algn="ctr">
              <a:lnSpc>
                <a:spcPct val="100000"/>
              </a:lnSpc>
              <a:spcBef>
                <a:spcPts val="215"/>
              </a:spcBef>
            </a:pPr>
            <a:r>
              <a:rPr lang="pt-BR" sz="1800" b="1" dirty="0" err="1">
                <a:latin typeface="Arial"/>
                <a:cs typeface="Arial"/>
              </a:rPr>
              <a:t>Myrceya</a:t>
            </a:r>
            <a:r>
              <a:rPr lang="pt-BR" sz="1800" b="1" spc="-25" dirty="0">
                <a:latin typeface="Arial"/>
                <a:cs typeface="Arial"/>
              </a:rPr>
              <a:t> </a:t>
            </a:r>
            <a:r>
              <a:rPr lang="pt-BR" sz="1800" b="1" dirty="0" err="1">
                <a:latin typeface="Arial"/>
                <a:cs typeface="Arial"/>
              </a:rPr>
              <a:t>Odelly</a:t>
            </a:r>
            <a:r>
              <a:rPr lang="pt-BR" sz="1800" b="1" spc="-85" dirty="0">
                <a:latin typeface="Arial"/>
                <a:cs typeface="Arial"/>
              </a:rPr>
              <a:t> </a:t>
            </a:r>
            <a:r>
              <a:rPr lang="pt-BR" sz="1800" b="1" dirty="0">
                <a:latin typeface="Arial"/>
                <a:cs typeface="Arial"/>
              </a:rPr>
              <a:t>Assunção</a:t>
            </a:r>
            <a:r>
              <a:rPr lang="pt-BR" sz="1800" b="1" spc="-20" dirty="0">
                <a:latin typeface="Arial"/>
                <a:cs typeface="Arial"/>
              </a:rPr>
              <a:t> </a:t>
            </a:r>
            <a:r>
              <a:rPr lang="pt-BR" sz="1800" b="1" dirty="0">
                <a:latin typeface="Arial"/>
                <a:cs typeface="Arial"/>
              </a:rPr>
              <a:t>da</a:t>
            </a:r>
            <a:r>
              <a:rPr lang="pt-BR" sz="1800" b="1" spc="-20" dirty="0">
                <a:latin typeface="Arial"/>
                <a:cs typeface="Arial"/>
              </a:rPr>
              <a:t> </a:t>
            </a:r>
            <a:r>
              <a:rPr lang="pt-BR" sz="1800" b="1" dirty="0">
                <a:latin typeface="Arial"/>
                <a:cs typeface="Arial"/>
              </a:rPr>
              <a:t>Conceição</a:t>
            </a:r>
            <a:r>
              <a:rPr lang="pt-BR" sz="1800" b="1" spc="-25" dirty="0">
                <a:latin typeface="Arial"/>
                <a:cs typeface="Arial"/>
              </a:rPr>
              <a:t> </a:t>
            </a:r>
            <a:r>
              <a:rPr lang="pt-BR" sz="1800" b="1" spc="-10" dirty="0">
                <a:latin typeface="Arial"/>
                <a:cs typeface="Arial"/>
              </a:rPr>
              <a:t>(IFPA);</a:t>
            </a:r>
            <a:r>
              <a:rPr lang="pt-BR" sz="1800" b="1" spc="-5" dirty="0">
                <a:latin typeface="Arial"/>
                <a:cs typeface="Arial"/>
              </a:rPr>
              <a:t> </a:t>
            </a:r>
            <a:r>
              <a:rPr lang="pt-BR" sz="1800" b="1" dirty="0">
                <a:latin typeface="Arial"/>
                <a:cs typeface="Arial"/>
              </a:rPr>
              <a:t>Patrick</a:t>
            </a:r>
            <a:r>
              <a:rPr lang="pt-BR" sz="1800" b="1" spc="-25" dirty="0">
                <a:latin typeface="Arial"/>
                <a:cs typeface="Arial"/>
              </a:rPr>
              <a:t> </a:t>
            </a:r>
            <a:r>
              <a:rPr lang="pt-BR" sz="1800" b="1" dirty="0">
                <a:latin typeface="Arial"/>
                <a:cs typeface="Arial"/>
              </a:rPr>
              <a:t>Douglas Corrêa</a:t>
            </a:r>
            <a:r>
              <a:rPr lang="pt-BR" sz="1800" b="1" spc="-10" dirty="0">
                <a:latin typeface="Arial"/>
                <a:cs typeface="Arial"/>
              </a:rPr>
              <a:t> </a:t>
            </a:r>
            <a:r>
              <a:rPr lang="pt-BR" sz="1800" b="1" dirty="0">
                <a:latin typeface="Arial"/>
                <a:cs typeface="Arial"/>
              </a:rPr>
              <a:t>Pereira</a:t>
            </a:r>
            <a:r>
              <a:rPr lang="pt-BR" sz="1800" b="1" spc="-30" dirty="0">
                <a:latin typeface="Arial"/>
                <a:cs typeface="Arial"/>
              </a:rPr>
              <a:t> </a:t>
            </a:r>
            <a:r>
              <a:rPr lang="pt-BR" sz="1800" b="1" dirty="0">
                <a:latin typeface="Arial"/>
                <a:cs typeface="Arial"/>
              </a:rPr>
              <a:t>(</a:t>
            </a:r>
            <a:r>
              <a:rPr lang="pt-BR" sz="1800" b="1" dirty="0" err="1">
                <a:latin typeface="Arial"/>
                <a:cs typeface="Arial"/>
              </a:rPr>
              <a:t>McGill</a:t>
            </a:r>
            <a:r>
              <a:rPr lang="pt-BR" sz="1800" b="1" spc="-15" dirty="0">
                <a:latin typeface="Arial"/>
                <a:cs typeface="Arial"/>
              </a:rPr>
              <a:t> </a:t>
            </a:r>
            <a:r>
              <a:rPr lang="pt-BR" sz="1800" b="1" dirty="0" err="1">
                <a:latin typeface="Arial"/>
                <a:cs typeface="Arial"/>
              </a:rPr>
              <a:t>University</a:t>
            </a:r>
            <a:r>
              <a:rPr lang="pt-BR" sz="1800" b="1" dirty="0">
                <a:latin typeface="Arial"/>
                <a:cs typeface="Arial"/>
              </a:rPr>
              <a:t>);</a:t>
            </a:r>
            <a:r>
              <a:rPr lang="pt-BR" sz="1800" b="1" spc="-20" dirty="0">
                <a:latin typeface="Arial"/>
                <a:cs typeface="Arial"/>
              </a:rPr>
              <a:t> </a:t>
            </a:r>
            <a:r>
              <a:rPr lang="pt-BR" sz="1800" b="1" dirty="0">
                <a:latin typeface="Arial"/>
                <a:cs typeface="Arial"/>
              </a:rPr>
              <a:t>Mauro</a:t>
            </a:r>
            <a:r>
              <a:rPr lang="pt-BR" sz="1800" b="1" spc="-85" dirty="0">
                <a:latin typeface="Arial"/>
                <a:cs typeface="Arial"/>
              </a:rPr>
              <a:t> </a:t>
            </a:r>
            <a:r>
              <a:rPr lang="pt-BR" sz="1800" b="1" dirty="0">
                <a:latin typeface="Arial"/>
                <a:cs typeface="Arial"/>
              </a:rPr>
              <a:t>André</a:t>
            </a:r>
            <a:r>
              <a:rPr lang="pt-BR" sz="1800" b="1" spc="-10" dirty="0">
                <a:latin typeface="Arial"/>
                <a:cs typeface="Arial"/>
              </a:rPr>
              <a:t> </a:t>
            </a:r>
            <a:r>
              <a:rPr lang="pt-BR" sz="1800" b="1" dirty="0">
                <a:latin typeface="Arial"/>
                <a:cs typeface="Arial"/>
              </a:rPr>
              <a:t>Damasceno</a:t>
            </a:r>
            <a:r>
              <a:rPr lang="pt-BR" sz="1800" b="1" spc="-25" dirty="0">
                <a:latin typeface="Arial"/>
                <a:cs typeface="Arial"/>
              </a:rPr>
              <a:t> de </a:t>
            </a:r>
            <a:r>
              <a:rPr lang="pt-BR" sz="1800" b="1" spc="-10" dirty="0">
                <a:latin typeface="Arial"/>
                <a:cs typeface="Arial"/>
              </a:rPr>
              <a:t>Melo(IFPA);</a:t>
            </a:r>
            <a:r>
              <a:rPr lang="pt-BR" sz="1800" b="1" spc="-40" dirty="0">
                <a:latin typeface="Arial"/>
                <a:cs typeface="Arial"/>
              </a:rPr>
              <a:t> </a:t>
            </a:r>
            <a:r>
              <a:rPr lang="pt-BR" sz="1800" b="1" dirty="0">
                <a:latin typeface="Arial"/>
                <a:cs typeface="Arial"/>
              </a:rPr>
              <a:t>Nara</a:t>
            </a:r>
            <a:r>
              <a:rPr lang="pt-BR" sz="1800" b="1" spc="-10" dirty="0">
                <a:latin typeface="Arial"/>
                <a:cs typeface="Arial"/>
              </a:rPr>
              <a:t> </a:t>
            </a:r>
            <a:r>
              <a:rPr lang="pt-BR" sz="1800" b="1" dirty="0" err="1">
                <a:latin typeface="Arial"/>
                <a:cs typeface="Arial"/>
              </a:rPr>
              <a:t>Gyzely</a:t>
            </a:r>
            <a:r>
              <a:rPr lang="pt-BR" sz="1800" b="1" spc="-25" dirty="0">
                <a:latin typeface="Arial"/>
                <a:cs typeface="Arial"/>
              </a:rPr>
              <a:t> </a:t>
            </a:r>
            <a:r>
              <a:rPr lang="pt-BR" sz="1800" b="1" dirty="0">
                <a:latin typeface="Arial"/>
                <a:cs typeface="Arial"/>
              </a:rPr>
              <a:t>de</a:t>
            </a:r>
            <a:r>
              <a:rPr lang="pt-BR" sz="1800" b="1" spc="-20" dirty="0">
                <a:latin typeface="Arial"/>
                <a:cs typeface="Arial"/>
              </a:rPr>
              <a:t> </a:t>
            </a:r>
            <a:r>
              <a:rPr lang="pt-BR" sz="1800" b="1" dirty="0">
                <a:latin typeface="Arial"/>
                <a:cs typeface="Arial"/>
              </a:rPr>
              <a:t>Morais</a:t>
            </a:r>
            <a:r>
              <a:rPr lang="pt-BR" sz="1800" b="1" spc="-20" dirty="0">
                <a:latin typeface="Arial"/>
                <a:cs typeface="Arial"/>
              </a:rPr>
              <a:t> </a:t>
            </a:r>
            <a:r>
              <a:rPr lang="pt-BR" sz="1800" b="1" dirty="0">
                <a:latin typeface="Arial"/>
                <a:cs typeface="Arial"/>
              </a:rPr>
              <a:t>Magalhães</a:t>
            </a:r>
            <a:r>
              <a:rPr lang="pt-BR" sz="1800" b="1" spc="-30" dirty="0">
                <a:latin typeface="Arial"/>
                <a:cs typeface="Arial"/>
              </a:rPr>
              <a:t> </a:t>
            </a:r>
            <a:r>
              <a:rPr lang="pt-BR" sz="1800" b="1" spc="-10" dirty="0">
                <a:latin typeface="Arial"/>
                <a:cs typeface="Arial"/>
              </a:rPr>
              <a:t>(IFPA),</a:t>
            </a:r>
            <a:r>
              <a:rPr lang="pt-BR" sz="1800" b="1" spc="-20" dirty="0">
                <a:latin typeface="Arial"/>
                <a:cs typeface="Arial"/>
              </a:rPr>
              <a:t> </a:t>
            </a:r>
            <a:r>
              <a:rPr lang="pt-BR" sz="1800" b="1" dirty="0">
                <a:latin typeface="Arial"/>
                <a:cs typeface="Arial"/>
              </a:rPr>
              <a:t>Cristovam</a:t>
            </a:r>
            <a:r>
              <a:rPr lang="pt-BR" sz="1800" b="1" spc="-25" dirty="0">
                <a:latin typeface="Arial"/>
                <a:cs typeface="Arial"/>
              </a:rPr>
              <a:t> </a:t>
            </a:r>
            <a:r>
              <a:rPr lang="pt-BR" sz="1800" b="1" dirty="0">
                <a:latin typeface="Arial"/>
                <a:cs typeface="Arial"/>
              </a:rPr>
              <a:t>Guerreiro</a:t>
            </a:r>
            <a:r>
              <a:rPr lang="pt-BR" sz="1800" b="1" spc="-25" dirty="0">
                <a:latin typeface="Arial"/>
                <a:cs typeface="Arial"/>
              </a:rPr>
              <a:t> </a:t>
            </a:r>
            <a:r>
              <a:rPr lang="pt-BR" sz="1800" b="1" spc="-10" dirty="0">
                <a:latin typeface="Arial"/>
                <a:cs typeface="Arial"/>
              </a:rPr>
              <a:t>Diniz(IFPA)</a:t>
            </a:r>
            <a:endParaRPr lang="pt-BR" sz="1800" dirty="0">
              <a:latin typeface="Arial"/>
              <a:cs typeface="Arial"/>
            </a:endParaRPr>
          </a:p>
          <a:p>
            <a:pPr algn="ctr">
              <a:lnSpc>
                <a:spcPct val="100000"/>
              </a:lnSpc>
              <a:spcBef>
                <a:spcPts val="35"/>
              </a:spcBef>
            </a:pPr>
            <a:r>
              <a:rPr lang="pt-BR" sz="1350" b="1" dirty="0" err="1">
                <a:latin typeface="Arial"/>
                <a:cs typeface="Arial"/>
              </a:rPr>
              <a:t>Author</a:t>
            </a:r>
            <a:r>
              <a:rPr sz="1350" b="1" dirty="0">
                <a:latin typeface="Arial"/>
                <a:cs typeface="Arial"/>
              </a:rPr>
              <a:t>: </a:t>
            </a:r>
            <a:r>
              <a:rPr sz="1350" b="1" spc="-10" dirty="0">
                <a:latin typeface="Arial"/>
                <a:cs typeface="Arial"/>
                <a:hlinkClick r:id="rId9"/>
              </a:rPr>
              <a:t>myrceyaodelly09@gmail.com</a:t>
            </a:r>
            <a:endParaRPr sz="1350" dirty="0">
              <a:latin typeface="Arial"/>
              <a:cs typeface="Arial"/>
            </a:endParaRPr>
          </a:p>
        </p:txBody>
      </p:sp>
      <p:sp>
        <p:nvSpPr>
          <p:cNvPr id="15" name="object 15"/>
          <p:cNvSpPr txBox="1"/>
          <p:nvPr/>
        </p:nvSpPr>
        <p:spPr>
          <a:xfrm>
            <a:off x="407438" y="7054206"/>
            <a:ext cx="4364990" cy="1455655"/>
          </a:xfrm>
          <a:prstGeom prst="rect">
            <a:avLst/>
          </a:prstGeom>
        </p:spPr>
        <p:txBody>
          <a:bodyPr vert="horz" wrap="square" lIns="0" tIns="11430" rIns="0" bIns="0" rtlCol="0">
            <a:spAutoFit/>
          </a:bodyPr>
          <a:lstStyle/>
          <a:p>
            <a:pPr marL="12700" marR="5080" algn="just">
              <a:lnSpc>
                <a:spcPct val="102099"/>
              </a:lnSpc>
              <a:spcBef>
                <a:spcPts val="90"/>
              </a:spcBef>
            </a:pPr>
            <a:r>
              <a:rPr lang="en-US" sz="1550" dirty="0">
                <a:latin typeface="Arial MT"/>
                <a:cs typeface="Arial MT"/>
              </a:rPr>
              <a:t>Bats, belonging to the order </a:t>
            </a:r>
            <a:r>
              <a:rPr lang="en-US" sz="1550" dirty="0" err="1">
                <a:latin typeface="Arial MT"/>
                <a:cs typeface="Arial MT"/>
              </a:rPr>
              <a:t>Chiroptera</a:t>
            </a:r>
            <a:r>
              <a:rPr lang="en-US" sz="1550" dirty="0">
                <a:latin typeface="Arial MT"/>
                <a:cs typeface="Arial MT"/>
              </a:rPr>
              <a:t>, account for 22% of all mammal species (Burgin et al. 2018) and exhibit unique adaptations that make them significant reservoirs for viruses. Their ability to fly and diverse feeding strategies facilitate the acquisition and dispersion of viruses,</a:t>
            </a:r>
            <a:endParaRPr sz="1550" dirty="0">
              <a:latin typeface="Arial MT"/>
              <a:cs typeface="Arial MT"/>
            </a:endParaRPr>
          </a:p>
        </p:txBody>
      </p:sp>
      <p:sp>
        <p:nvSpPr>
          <p:cNvPr id="16" name="object 16"/>
          <p:cNvSpPr txBox="1"/>
          <p:nvPr/>
        </p:nvSpPr>
        <p:spPr>
          <a:xfrm>
            <a:off x="407438" y="8501122"/>
            <a:ext cx="4365625" cy="5616922"/>
          </a:xfrm>
          <a:prstGeom prst="rect">
            <a:avLst/>
          </a:prstGeom>
        </p:spPr>
        <p:txBody>
          <a:bodyPr vert="horz" wrap="square" lIns="0" tIns="11430" rIns="0" bIns="0" rtlCol="0">
            <a:spAutoFit/>
          </a:bodyPr>
          <a:lstStyle/>
          <a:p>
            <a:pPr marL="12700" marR="5715" algn="just">
              <a:lnSpc>
                <a:spcPct val="102099"/>
              </a:lnSpc>
              <a:spcBef>
                <a:spcPts val="90"/>
              </a:spcBef>
            </a:pPr>
            <a:r>
              <a:rPr lang="pt-BR" sz="1550" dirty="0" err="1">
                <a:latin typeface="Arial MT"/>
                <a:cs typeface="Arial MT"/>
              </a:rPr>
              <a:t>while</a:t>
            </a:r>
            <a:r>
              <a:rPr lang="pt-BR" sz="1550" dirty="0">
                <a:latin typeface="Arial MT"/>
                <a:cs typeface="Arial MT"/>
              </a:rPr>
              <a:t> </a:t>
            </a:r>
            <a:r>
              <a:rPr lang="pt-BR" sz="1550" dirty="0" err="1">
                <a:latin typeface="Arial MT"/>
                <a:cs typeface="Arial MT"/>
              </a:rPr>
              <a:t>their</a:t>
            </a:r>
            <a:r>
              <a:rPr lang="pt-BR" sz="1550" dirty="0">
                <a:latin typeface="Arial MT"/>
                <a:cs typeface="Arial MT"/>
              </a:rPr>
              <a:t> </a:t>
            </a:r>
            <a:r>
              <a:rPr lang="pt-BR" sz="1550" dirty="0" err="1">
                <a:latin typeface="Arial MT"/>
                <a:cs typeface="Arial MT"/>
              </a:rPr>
              <a:t>complex</a:t>
            </a:r>
            <a:r>
              <a:rPr lang="pt-BR" sz="1550" dirty="0">
                <a:latin typeface="Arial MT"/>
                <a:cs typeface="Arial MT"/>
              </a:rPr>
              <a:t> social </a:t>
            </a:r>
            <a:r>
              <a:rPr lang="pt-BR" sz="1550" dirty="0" err="1">
                <a:latin typeface="Arial MT"/>
                <a:cs typeface="Arial MT"/>
              </a:rPr>
              <a:t>structures</a:t>
            </a:r>
            <a:r>
              <a:rPr lang="pt-BR" sz="1550" dirty="0">
                <a:latin typeface="Arial MT"/>
                <a:cs typeface="Arial MT"/>
              </a:rPr>
              <a:t> </a:t>
            </a:r>
            <a:r>
              <a:rPr lang="pt-BR" sz="1550" dirty="0" err="1">
                <a:latin typeface="Arial MT"/>
                <a:cs typeface="Arial MT"/>
              </a:rPr>
              <a:t>promote</a:t>
            </a:r>
            <a:r>
              <a:rPr lang="pt-BR" sz="1550" dirty="0">
                <a:latin typeface="Arial MT"/>
                <a:cs typeface="Arial MT"/>
              </a:rPr>
              <a:t> viral </a:t>
            </a:r>
            <a:r>
              <a:rPr lang="pt-BR" sz="1550" dirty="0" err="1">
                <a:latin typeface="Arial MT"/>
                <a:cs typeface="Arial MT"/>
              </a:rPr>
              <a:t>transmission</a:t>
            </a:r>
            <a:r>
              <a:rPr lang="pt-BR" sz="1550" dirty="0">
                <a:latin typeface="Arial MT"/>
                <a:cs typeface="Arial MT"/>
              </a:rPr>
              <a:t> </a:t>
            </a:r>
            <a:r>
              <a:rPr lang="pt-BR" sz="1550" dirty="0" err="1">
                <a:latin typeface="Arial MT"/>
                <a:cs typeface="Arial MT"/>
              </a:rPr>
              <a:t>and</a:t>
            </a:r>
            <a:r>
              <a:rPr lang="pt-BR" sz="1550" dirty="0">
                <a:latin typeface="Arial MT"/>
                <a:cs typeface="Arial MT"/>
              </a:rPr>
              <a:t> </a:t>
            </a:r>
            <a:r>
              <a:rPr lang="pt-BR" sz="1550" dirty="0" err="1">
                <a:latin typeface="Arial MT"/>
                <a:cs typeface="Arial MT"/>
              </a:rPr>
              <a:t>persistence</a:t>
            </a:r>
            <a:r>
              <a:rPr lang="pt-BR" sz="1550" dirty="0">
                <a:latin typeface="Arial MT"/>
                <a:cs typeface="Arial MT"/>
              </a:rPr>
              <a:t> (Olival et al. 2015).</a:t>
            </a:r>
          </a:p>
          <a:p>
            <a:pPr marL="12700" marR="5715" algn="just">
              <a:lnSpc>
                <a:spcPct val="102099"/>
              </a:lnSpc>
              <a:spcBef>
                <a:spcPts val="90"/>
              </a:spcBef>
            </a:pPr>
            <a:r>
              <a:rPr lang="pt-BR" sz="1550" dirty="0" err="1">
                <a:latin typeface="Arial MT"/>
                <a:cs typeface="Arial MT"/>
              </a:rPr>
              <a:t>Previous</a:t>
            </a:r>
            <a:r>
              <a:rPr lang="pt-BR" sz="1550" dirty="0">
                <a:latin typeface="Arial MT"/>
                <a:cs typeface="Arial MT"/>
              </a:rPr>
              <a:t> </a:t>
            </a:r>
            <a:r>
              <a:rPr lang="pt-BR" sz="1550" dirty="0" err="1">
                <a:latin typeface="Arial MT"/>
                <a:cs typeface="Arial MT"/>
              </a:rPr>
              <a:t>studies</a:t>
            </a:r>
            <a:r>
              <a:rPr lang="pt-BR" sz="1550" dirty="0">
                <a:latin typeface="Arial MT"/>
                <a:cs typeface="Arial MT"/>
              </a:rPr>
              <a:t> </a:t>
            </a:r>
            <a:r>
              <a:rPr lang="pt-BR" sz="1550" dirty="0" err="1">
                <a:latin typeface="Arial MT"/>
                <a:cs typeface="Arial MT"/>
              </a:rPr>
              <a:t>have</a:t>
            </a:r>
            <a:r>
              <a:rPr lang="pt-BR" sz="1550" dirty="0">
                <a:latin typeface="Arial MT"/>
                <a:cs typeface="Arial MT"/>
              </a:rPr>
              <a:t> </a:t>
            </a:r>
            <a:r>
              <a:rPr lang="pt-BR" sz="1550" dirty="0" err="1">
                <a:latin typeface="Arial MT"/>
                <a:cs typeface="Arial MT"/>
              </a:rPr>
              <a:t>identified</a:t>
            </a:r>
            <a:r>
              <a:rPr lang="pt-BR" sz="1550" dirty="0">
                <a:latin typeface="Arial MT"/>
                <a:cs typeface="Arial MT"/>
              </a:rPr>
              <a:t> over 200 </a:t>
            </a:r>
            <a:r>
              <a:rPr lang="pt-BR" sz="1550" dirty="0" err="1">
                <a:latin typeface="Arial MT"/>
                <a:cs typeface="Arial MT"/>
              </a:rPr>
              <a:t>viruses</a:t>
            </a:r>
            <a:r>
              <a:rPr lang="pt-BR" sz="1550" dirty="0">
                <a:latin typeface="Arial MT"/>
                <a:cs typeface="Arial MT"/>
              </a:rPr>
              <a:t> in </a:t>
            </a:r>
            <a:r>
              <a:rPr lang="pt-BR" sz="1550" dirty="0" err="1">
                <a:latin typeface="Arial MT"/>
                <a:cs typeface="Arial MT"/>
              </a:rPr>
              <a:t>bats</a:t>
            </a:r>
            <a:r>
              <a:rPr lang="pt-BR" sz="1550" dirty="0">
                <a:latin typeface="Arial MT"/>
                <a:cs typeface="Arial MT"/>
              </a:rPr>
              <a:t>, </a:t>
            </a:r>
            <a:r>
              <a:rPr lang="pt-BR" sz="1550" dirty="0" err="1">
                <a:latin typeface="Arial MT"/>
                <a:cs typeface="Arial MT"/>
              </a:rPr>
              <a:t>representing</a:t>
            </a:r>
            <a:r>
              <a:rPr lang="pt-BR" sz="1550" dirty="0">
                <a:latin typeface="Arial MT"/>
                <a:cs typeface="Arial MT"/>
              </a:rPr>
              <a:t> a </a:t>
            </a:r>
            <a:r>
              <a:rPr lang="pt-BR" sz="1550" dirty="0" err="1">
                <a:latin typeface="Arial MT"/>
                <a:cs typeface="Arial MT"/>
              </a:rPr>
              <a:t>remarkable</a:t>
            </a:r>
            <a:r>
              <a:rPr lang="pt-BR" sz="1550" dirty="0">
                <a:latin typeface="Arial MT"/>
                <a:cs typeface="Arial MT"/>
              </a:rPr>
              <a:t> </a:t>
            </a:r>
            <a:r>
              <a:rPr lang="pt-BR" sz="1550" dirty="0" err="1">
                <a:latin typeface="Arial MT"/>
                <a:cs typeface="Arial MT"/>
              </a:rPr>
              <a:t>diversity</a:t>
            </a:r>
            <a:r>
              <a:rPr lang="pt-BR" sz="1550" dirty="0">
                <a:latin typeface="Arial MT"/>
                <a:cs typeface="Arial MT"/>
              </a:rPr>
              <a:t> (</a:t>
            </a:r>
            <a:r>
              <a:rPr lang="pt-BR" sz="1550" dirty="0" err="1">
                <a:latin typeface="Arial MT"/>
                <a:cs typeface="Arial MT"/>
              </a:rPr>
              <a:t>Moratelli</a:t>
            </a:r>
            <a:r>
              <a:rPr lang="pt-BR" sz="1550" dirty="0">
                <a:latin typeface="Arial MT"/>
                <a:cs typeface="Arial MT"/>
              </a:rPr>
              <a:t> &amp; </a:t>
            </a:r>
            <a:r>
              <a:rPr lang="pt-BR" sz="1550" dirty="0" err="1">
                <a:latin typeface="Arial MT"/>
                <a:cs typeface="Arial MT"/>
              </a:rPr>
              <a:t>Calisher</a:t>
            </a:r>
            <a:r>
              <a:rPr lang="pt-BR" sz="1550" dirty="0">
                <a:latin typeface="Arial MT"/>
                <a:cs typeface="Arial MT"/>
              </a:rPr>
              <a:t> 2015). </a:t>
            </a:r>
            <a:r>
              <a:rPr lang="pt-BR" sz="1550" dirty="0" err="1">
                <a:latin typeface="Arial MT"/>
                <a:cs typeface="Arial MT"/>
              </a:rPr>
              <a:t>Along</a:t>
            </a:r>
            <a:r>
              <a:rPr lang="pt-BR" sz="1550" dirty="0">
                <a:latin typeface="Arial MT"/>
                <a:cs typeface="Arial MT"/>
              </a:rPr>
              <a:t> </a:t>
            </a:r>
            <a:r>
              <a:rPr lang="pt-BR" sz="1550" dirty="0" err="1">
                <a:latin typeface="Arial MT"/>
                <a:cs typeface="Arial MT"/>
              </a:rPr>
              <a:t>with</a:t>
            </a:r>
            <a:r>
              <a:rPr lang="pt-BR" sz="1550" dirty="0">
                <a:latin typeface="Arial MT"/>
                <a:cs typeface="Arial MT"/>
              </a:rPr>
              <a:t> </a:t>
            </a:r>
            <a:r>
              <a:rPr lang="pt-BR" sz="1550" dirty="0" err="1">
                <a:latin typeface="Arial MT"/>
                <a:cs typeface="Arial MT"/>
              </a:rPr>
              <a:t>rodents</a:t>
            </a:r>
            <a:r>
              <a:rPr lang="pt-BR" sz="1550" dirty="0">
                <a:latin typeface="Arial MT"/>
                <a:cs typeface="Arial MT"/>
              </a:rPr>
              <a:t>, </a:t>
            </a:r>
            <a:r>
              <a:rPr lang="pt-BR" sz="1550" dirty="0" err="1">
                <a:latin typeface="Arial MT"/>
                <a:cs typeface="Arial MT"/>
              </a:rPr>
              <a:t>bats</a:t>
            </a:r>
            <a:r>
              <a:rPr lang="pt-BR" sz="1550" dirty="0">
                <a:latin typeface="Arial MT"/>
                <a:cs typeface="Arial MT"/>
              </a:rPr>
              <a:t> are </a:t>
            </a:r>
            <a:r>
              <a:rPr lang="pt-BR" sz="1550" dirty="0" err="1">
                <a:latin typeface="Arial MT"/>
                <a:cs typeface="Arial MT"/>
              </a:rPr>
              <a:t>considered</a:t>
            </a:r>
            <a:r>
              <a:rPr lang="pt-BR" sz="1550" dirty="0">
                <a:latin typeface="Arial MT"/>
                <a:cs typeface="Arial MT"/>
              </a:rPr>
              <a:t> </a:t>
            </a:r>
            <a:r>
              <a:rPr lang="pt-BR" sz="1550" dirty="0" err="1">
                <a:latin typeface="Arial MT"/>
                <a:cs typeface="Arial MT"/>
              </a:rPr>
              <a:t>the</a:t>
            </a:r>
            <a:r>
              <a:rPr lang="pt-BR" sz="1550" dirty="0">
                <a:latin typeface="Arial MT"/>
                <a:cs typeface="Arial MT"/>
              </a:rPr>
              <a:t> </a:t>
            </a:r>
            <a:r>
              <a:rPr lang="pt-BR" sz="1550" dirty="0" err="1">
                <a:latin typeface="Arial MT"/>
                <a:cs typeface="Arial MT"/>
              </a:rPr>
              <a:t>groups</a:t>
            </a:r>
            <a:r>
              <a:rPr lang="pt-BR" sz="1550" dirty="0">
                <a:latin typeface="Arial MT"/>
                <a:cs typeface="Arial MT"/>
              </a:rPr>
              <a:t> </a:t>
            </a:r>
            <a:r>
              <a:rPr lang="pt-BR" sz="1550" dirty="0" err="1">
                <a:latin typeface="Arial MT"/>
                <a:cs typeface="Arial MT"/>
              </a:rPr>
              <a:t>hosting</a:t>
            </a:r>
            <a:r>
              <a:rPr lang="pt-BR" sz="1550" dirty="0">
                <a:latin typeface="Arial MT"/>
                <a:cs typeface="Arial MT"/>
              </a:rPr>
              <a:t> </a:t>
            </a:r>
            <a:r>
              <a:rPr lang="pt-BR" sz="1550" dirty="0" err="1">
                <a:latin typeface="Arial MT"/>
                <a:cs typeface="Arial MT"/>
              </a:rPr>
              <a:t>the</a:t>
            </a:r>
            <a:r>
              <a:rPr lang="pt-BR" sz="1550" dirty="0">
                <a:latin typeface="Arial MT"/>
                <a:cs typeface="Arial MT"/>
              </a:rPr>
              <a:t> </a:t>
            </a:r>
            <a:r>
              <a:rPr lang="pt-BR" sz="1550" dirty="0" err="1">
                <a:latin typeface="Arial MT"/>
                <a:cs typeface="Arial MT"/>
              </a:rPr>
              <a:t>greatest</a:t>
            </a:r>
            <a:r>
              <a:rPr lang="pt-BR" sz="1550" dirty="0">
                <a:latin typeface="Arial MT"/>
                <a:cs typeface="Arial MT"/>
              </a:rPr>
              <a:t> </a:t>
            </a:r>
            <a:r>
              <a:rPr lang="pt-BR" sz="1550" dirty="0" err="1">
                <a:latin typeface="Arial MT"/>
                <a:cs typeface="Arial MT"/>
              </a:rPr>
              <a:t>diversity</a:t>
            </a:r>
            <a:r>
              <a:rPr lang="pt-BR" sz="1550" dirty="0">
                <a:latin typeface="Arial MT"/>
                <a:cs typeface="Arial MT"/>
              </a:rPr>
              <a:t> </a:t>
            </a:r>
            <a:r>
              <a:rPr lang="pt-BR" sz="1550" dirty="0" err="1">
                <a:latin typeface="Arial MT"/>
                <a:cs typeface="Arial MT"/>
              </a:rPr>
              <a:t>of</a:t>
            </a:r>
            <a:r>
              <a:rPr lang="pt-BR" sz="1550" dirty="0">
                <a:latin typeface="Arial MT"/>
                <a:cs typeface="Arial MT"/>
              </a:rPr>
              <a:t> viral </a:t>
            </a:r>
            <a:r>
              <a:rPr lang="pt-BR" sz="1550" dirty="0" err="1">
                <a:latin typeface="Arial MT"/>
                <a:cs typeface="Arial MT"/>
              </a:rPr>
              <a:t>species</a:t>
            </a:r>
            <a:r>
              <a:rPr lang="pt-BR" sz="1550" dirty="0">
                <a:latin typeface="Arial MT"/>
                <a:cs typeface="Arial MT"/>
              </a:rPr>
              <a:t> </a:t>
            </a:r>
            <a:r>
              <a:rPr lang="pt-BR" sz="1550" dirty="0" err="1">
                <a:latin typeface="Arial MT"/>
                <a:cs typeface="Arial MT"/>
              </a:rPr>
              <a:t>with</a:t>
            </a:r>
            <a:r>
              <a:rPr lang="pt-BR" sz="1550" dirty="0">
                <a:latin typeface="Arial MT"/>
                <a:cs typeface="Arial MT"/>
              </a:rPr>
              <a:t> </a:t>
            </a:r>
            <a:r>
              <a:rPr lang="pt-BR" sz="1550" dirty="0" err="1">
                <a:latin typeface="Arial MT"/>
                <a:cs typeface="Arial MT"/>
              </a:rPr>
              <a:t>zoonotic</a:t>
            </a:r>
            <a:r>
              <a:rPr lang="pt-BR" sz="1550" dirty="0">
                <a:latin typeface="Arial MT"/>
                <a:cs typeface="Arial MT"/>
              </a:rPr>
              <a:t> </a:t>
            </a:r>
            <a:r>
              <a:rPr lang="pt-BR" sz="1550" dirty="0" err="1">
                <a:latin typeface="Arial MT"/>
                <a:cs typeface="Arial MT"/>
              </a:rPr>
              <a:t>potential</a:t>
            </a:r>
            <a:r>
              <a:rPr lang="pt-BR" sz="1550" dirty="0">
                <a:latin typeface="Arial MT"/>
                <a:cs typeface="Arial MT"/>
              </a:rPr>
              <a:t> (</a:t>
            </a:r>
            <a:r>
              <a:rPr lang="pt-BR" sz="1550" dirty="0" err="1">
                <a:latin typeface="Arial MT"/>
                <a:cs typeface="Arial MT"/>
              </a:rPr>
              <a:t>Mollentze</a:t>
            </a:r>
            <a:r>
              <a:rPr lang="pt-BR" sz="1550" dirty="0">
                <a:latin typeface="Arial MT"/>
                <a:cs typeface="Arial MT"/>
              </a:rPr>
              <a:t> &amp; </a:t>
            </a:r>
            <a:r>
              <a:rPr lang="pt-BR" sz="1550" dirty="0" err="1">
                <a:latin typeface="Arial MT"/>
                <a:cs typeface="Arial MT"/>
              </a:rPr>
              <a:t>Streicker</a:t>
            </a:r>
            <a:r>
              <a:rPr lang="pt-BR" sz="1550" dirty="0">
                <a:latin typeface="Arial MT"/>
                <a:cs typeface="Arial MT"/>
              </a:rPr>
              <a:t> 2020), </a:t>
            </a:r>
            <a:r>
              <a:rPr lang="pt-BR" sz="1550" dirty="0" err="1">
                <a:latin typeface="Arial MT"/>
                <a:cs typeface="Arial MT"/>
              </a:rPr>
              <a:t>including</a:t>
            </a:r>
            <a:r>
              <a:rPr lang="pt-BR" sz="1550" dirty="0">
                <a:latin typeface="Arial MT"/>
                <a:cs typeface="Arial MT"/>
              </a:rPr>
              <a:t> </a:t>
            </a:r>
            <a:r>
              <a:rPr lang="pt-BR" sz="1550" dirty="0" err="1">
                <a:latin typeface="Arial MT"/>
                <a:cs typeface="Arial MT"/>
              </a:rPr>
              <a:t>Nipah</a:t>
            </a:r>
            <a:r>
              <a:rPr lang="pt-BR" sz="1550" dirty="0">
                <a:latin typeface="Arial MT"/>
                <a:cs typeface="Arial MT"/>
              </a:rPr>
              <a:t> </a:t>
            </a:r>
            <a:r>
              <a:rPr lang="pt-BR" sz="1550" dirty="0" err="1">
                <a:latin typeface="Arial MT"/>
                <a:cs typeface="Arial MT"/>
              </a:rPr>
              <a:t>viruses</a:t>
            </a:r>
            <a:r>
              <a:rPr lang="pt-BR" sz="1550" dirty="0">
                <a:latin typeface="Arial MT"/>
                <a:cs typeface="Arial MT"/>
              </a:rPr>
              <a:t> (</a:t>
            </a:r>
            <a:r>
              <a:rPr lang="pt-BR" sz="1550" dirty="0" err="1">
                <a:latin typeface="Arial MT"/>
                <a:cs typeface="Arial MT"/>
              </a:rPr>
              <a:t>Rahman</a:t>
            </a:r>
            <a:r>
              <a:rPr lang="pt-BR" sz="1550" dirty="0">
                <a:latin typeface="Arial MT"/>
                <a:cs typeface="Arial MT"/>
              </a:rPr>
              <a:t> et al. 2010; Antony et al. 2013), </a:t>
            </a:r>
            <a:r>
              <a:rPr lang="pt-BR" sz="1550" dirty="0" err="1">
                <a:latin typeface="Arial MT"/>
                <a:cs typeface="Arial MT"/>
              </a:rPr>
              <a:t>Marburg</a:t>
            </a:r>
            <a:r>
              <a:rPr lang="pt-BR" sz="1550" dirty="0">
                <a:latin typeface="Arial MT"/>
                <a:cs typeface="Arial MT"/>
              </a:rPr>
              <a:t> (</a:t>
            </a:r>
            <a:r>
              <a:rPr lang="pt-BR" sz="1550" dirty="0" err="1">
                <a:latin typeface="Arial MT"/>
                <a:cs typeface="Arial MT"/>
              </a:rPr>
              <a:t>Toet</a:t>
            </a:r>
            <a:r>
              <a:rPr lang="pt-BR" sz="1550" dirty="0">
                <a:latin typeface="Arial MT"/>
                <a:cs typeface="Arial MT"/>
              </a:rPr>
              <a:t> et al. 2009), </a:t>
            </a:r>
            <a:r>
              <a:rPr lang="pt-BR" sz="1550" dirty="0" err="1">
                <a:latin typeface="Arial MT"/>
                <a:cs typeface="Arial MT"/>
              </a:rPr>
              <a:t>and</a:t>
            </a:r>
            <a:r>
              <a:rPr lang="pt-BR" sz="1550" dirty="0">
                <a:latin typeface="Arial MT"/>
                <a:cs typeface="Arial MT"/>
              </a:rPr>
              <a:t> </a:t>
            </a:r>
            <a:r>
              <a:rPr lang="pt-BR" sz="1550" dirty="0" err="1">
                <a:latin typeface="Arial MT"/>
                <a:cs typeface="Arial MT"/>
              </a:rPr>
              <a:t>coronaviruses</a:t>
            </a:r>
            <a:r>
              <a:rPr lang="pt-BR" sz="1550" dirty="0">
                <a:latin typeface="Arial MT"/>
                <a:cs typeface="Arial MT"/>
              </a:rPr>
              <a:t> </a:t>
            </a:r>
            <a:r>
              <a:rPr lang="pt-BR" sz="1550" dirty="0" err="1">
                <a:latin typeface="Arial MT"/>
                <a:cs typeface="Arial MT"/>
              </a:rPr>
              <a:t>responsible</a:t>
            </a:r>
            <a:r>
              <a:rPr lang="pt-BR" sz="1550" dirty="0">
                <a:latin typeface="Arial MT"/>
                <a:cs typeface="Arial MT"/>
              </a:rPr>
              <a:t> for </a:t>
            </a:r>
            <a:r>
              <a:rPr lang="pt-BR" sz="1550" dirty="0" err="1">
                <a:latin typeface="Arial MT"/>
                <a:cs typeface="Arial MT"/>
              </a:rPr>
              <a:t>severe</a:t>
            </a:r>
            <a:r>
              <a:rPr lang="pt-BR" sz="1550" dirty="0">
                <a:latin typeface="Arial MT"/>
                <a:cs typeface="Arial MT"/>
              </a:rPr>
              <a:t> </a:t>
            </a:r>
            <a:r>
              <a:rPr lang="pt-BR" sz="1550" dirty="0" err="1">
                <a:latin typeface="Arial MT"/>
                <a:cs typeface="Arial MT"/>
              </a:rPr>
              <a:t>acute</a:t>
            </a:r>
            <a:r>
              <a:rPr lang="pt-BR" sz="1550" dirty="0">
                <a:latin typeface="Arial MT"/>
                <a:cs typeface="Arial MT"/>
              </a:rPr>
              <a:t> </a:t>
            </a:r>
            <a:r>
              <a:rPr lang="pt-BR" sz="1550" dirty="0" err="1">
                <a:latin typeface="Arial MT"/>
                <a:cs typeface="Arial MT"/>
              </a:rPr>
              <a:t>respiratory</a:t>
            </a:r>
            <a:r>
              <a:rPr lang="pt-BR" sz="1550" dirty="0">
                <a:latin typeface="Arial MT"/>
                <a:cs typeface="Arial MT"/>
              </a:rPr>
              <a:t> </a:t>
            </a:r>
            <a:r>
              <a:rPr lang="pt-BR" sz="1550" dirty="0" err="1">
                <a:latin typeface="Arial MT"/>
                <a:cs typeface="Arial MT"/>
              </a:rPr>
              <a:t>syndrome</a:t>
            </a:r>
            <a:r>
              <a:rPr lang="pt-BR" sz="1550" dirty="0">
                <a:latin typeface="Arial MT"/>
                <a:cs typeface="Arial MT"/>
              </a:rPr>
              <a:t> (</a:t>
            </a:r>
            <a:r>
              <a:rPr lang="pt-BR" sz="1550" dirty="0" err="1">
                <a:latin typeface="Arial MT"/>
                <a:cs typeface="Arial MT"/>
              </a:rPr>
              <a:t>SARS-CoV</a:t>
            </a:r>
            <a:r>
              <a:rPr lang="pt-BR" sz="1550" dirty="0">
                <a:latin typeface="Arial MT"/>
                <a:cs typeface="Arial MT"/>
              </a:rPr>
              <a:t>) (Zhu et al. 2020), Middle East </a:t>
            </a:r>
            <a:r>
              <a:rPr lang="pt-BR" sz="1550" dirty="0" err="1">
                <a:latin typeface="Arial MT"/>
                <a:cs typeface="Arial MT"/>
              </a:rPr>
              <a:t>respiratory</a:t>
            </a:r>
            <a:r>
              <a:rPr lang="pt-BR" sz="1550" dirty="0">
                <a:latin typeface="Arial MT"/>
                <a:cs typeface="Arial MT"/>
              </a:rPr>
              <a:t> </a:t>
            </a:r>
            <a:r>
              <a:rPr lang="pt-BR" sz="1550" dirty="0" err="1">
                <a:latin typeface="Arial MT"/>
                <a:cs typeface="Arial MT"/>
              </a:rPr>
              <a:t>syndrome</a:t>
            </a:r>
            <a:r>
              <a:rPr lang="pt-BR" sz="1550" dirty="0">
                <a:latin typeface="Arial MT"/>
                <a:cs typeface="Arial MT"/>
              </a:rPr>
              <a:t> (MERS-</a:t>
            </a:r>
            <a:r>
              <a:rPr lang="pt-BR" sz="1550" dirty="0" err="1">
                <a:latin typeface="Arial MT"/>
                <a:cs typeface="Arial MT"/>
              </a:rPr>
              <a:t>CoV</a:t>
            </a:r>
            <a:r>
              <a:rPr lang="pt-BR" sz="1550" dirty="0">
                <a:latin typeface="Arial MT"/>
                <a:cs typeface="Arial MT"/>
              </a:rPr>
              <a:t>) (Wang et al. 2014), as </a:t>
            </a:r>
            <a:r>
              <a:rPr lang="pt-BR" sz="1550" dirty="0" err="1">
                <a:latin typeface="Arial MT"/>
                <a:cs typeface="Arial MT"/>
              </a:rPr>
              <a:t>well</a:t>
            </a:r>
            <a:r>
              <a:rPr lang="pt-BR" sz="1550" dirty="0">
                <a:latin typeface="Arial MT"/>
                <a:cs typeface="Arial MT"/>
              </a:rPr>
              <a:t> as Ebola </a:t>
            </a:r>
            <a:r>
              <a:rPr lang="pt-BR" sz="1550" dirty="0" err="1">
                <a:latin typeface="Arial MT"/>
                <a:cs typeface="Arial MT"/>
              </a:rPr>
              <a:t>and</a:t>
            </a:r>
            <a:r>
              <a:rPr lang="pt-BR" sz="1550" dirty="0">
                <a:latin typeface="Arial MT"/>
                <a:cs typeface="Arial MT"/>
              </a:rPr>
              <a:t> </a:t>
            </a:r>
            <a:r>
              <a:rPr lang="pt-BR" sz="1550" dirty="0" err="1">
                <a:latin typeface="Arial MT"/>
                <a:cs typeface="Arial MT"/>
              </a:rPr>
              <a:t>Hendra</a:t>
            </a:r>
            <a:r>
              <a:rPr lang="pt-BR" sz="1550" dirty="0">
                <a:latin typeface="Arial MT"/>
                <a:cs typeface="Arial MT"/>
              </a:rPr>
              <a:t> </a:t>
            </a:r>
            <a:r>
              <a:rPr lang="pt-BR" sz="1550" dirty="0" err="1">
                <a:latin typeface="Arial MT"/>
                <a:cs typeface="Arial MT"/>
              </a:rPr>
              <a:t>viruses</a:t>
            </a:r>
            <a:r>
              <a:rPr lang="pt-BR" sz="1550" dirty="0">
                <a:latin typeface="Arial MT"/>
                <a:cs typeface="Arial MT"/>
              </a:rPr>
              <a:t> (</a:t>
            </a:r>
            <a:r>
              <a:rPr lang="pt-BR" sz="1550" dirty="0" err="1">
                <a:latin typeface="Arial MT"/>
                <a:cs typeface="Arial MT"/>
              </a:rPr>
              <a:t>Drexler</a:t>
            </a:r>
            <a:r>
              <a:rPr lang="pt-BR" sz="1550" dirty="0">
                <a:latin typeface="Arial MT"/>
                <a:cs typeface="Arial MT"/>
              </a:rPr>
              <a:t> et al. 2009).</a:t>
            </a:r>
          </a:p>
          <a:p>
            <a:pPr marL="12700" marR="5715" algn="just">
              <a:lnSpc>
                <a:spcPct val="102099"/>
              </a:lnSpc>
              <a:spcBef>
                <a:spcPts val="90"/>
              </a:spcBef>
            </a:pPr>
            <a:r>
              <a:rPr lang="en-US" sz="1550" dirty="0">
                <a:latin typeface="Arial MT"/>
                <a:cs typeface="Arial MT"/>
              </a:rPr>
              <a:t>This study focused on the analysis of the </a:t>
            </a:r>
            <a:r>
              <a:rPr lang="en-US" sz="1550" dirty="0" err="1">
                <a:latin typeface="Arial MT"/>
                <a:cs typeface="Arial MT"/>
              </a:rPr>
              <a:t>virome</a:t>
            </a:r>
            <a:r>
              <a:rPr lang="en-US" sz="1550" dirty="0">
                <a:latin typeface="Arial MT"/>
                <a:cs typeface="Arial MT"/>
              </a:rPr>
              <a:t> of </a:t>
            </a:r>
            <a:r>
              <a:rPr lang="en-US" sz="1550" i="1" dirty="0" err="1">
                <a:latin typeface="Arial MT"/>
                <a:cs typeface="Arial MT"/>
              </a:rPr>
              <a:t>Carollia</a:t>
            </a:r>
            <a:r>
              <a:rPr lang="en-US" sz="1550" i="1" dirty="0">
                <a:latin typeface="Arial MT"/>
                <a:cs typeface="Arial MT"/>
              </a:rPr>
              <a:t> </a:t>
            </a:r>
            <a:r>
              <a:rPr lang="en-US" sz="1550" i="1" dirty="0" err="1">
                <a:latin typeface="Arial MT"/>
                <a:cs typeface="Arial MT"/>
              </a:rPr>
              <a:t>perspicillata</a:t>
            </a:r>
            <a:r>
              <a:rPr lang="en-US" sz="1550" dirty="0">
                <a:latin typeface="Arial MT"/>
                <a:cs typeface="Arial MT"/>
              </a:rPr>
              <a:t>, belonging to the family </a:t>
            </a:r>
            <a:r>
              <a:rPr lang="en-US" sz="1550" dirty="0" err="1">
                <a:latin typeface="Arial MT"/>
                <a:cs typeface="Arial MT"/>
              </a:rPr>
              <a:t>Phyllostomidae</a:t>
            </a:r>
            <a:r>
              <a:rPr lang="en-US" sz="1550" dirty="0">
                <a:latin typeface="Arial MT"/>
                <a:cs typeface="Arial MT"/>
              </a:rPr>
              <a:t>, a bat species predominant in the mangroves and non-flooded forest areas of the </a:t>
            </a:r>
            <a:r>
              <a:rPr lang="en-US" sz="1550" dirty="0" err="1">
                <a:latin typeface="Arial MT"/>
                <a:cs typeface="Arial MT"/>
              </a:rPr>
              <a:t>Bragança</a:t>
            </a:r>
            <a:r>
              <a:rPr lang="en-US" sz="1550" dirty="0">
                <a:latin typeface="Arial MT"/>
                <a:cs typeface="Arial MT"/>
              </a:rPr>
              <a:t> region (Andrade et al. 2008). Using metagenomic techniques, this research aimed to better understand the viral diversity and identify viruses with zoonotic potential</a:t>
            </a:r>
            <a:endParaRPr lang="pt-BR" sz="1550" dirty="0">
              <a:latin typeface="Arial MT"/>
              <a:cs typeface="Arial MT"/>
            </a:endParaRPr>
          </a:p>
        </p:txBody>
      </p:sp>
      <p:pic>
        <p:nvPicPr>
          <p:cNvPr id="18" name="object 18"/>
          <p:cNvPicPr/>
          <p:nvPr/>
        </p:nvPicPr>
        <p:blipFill>
          <a:blip r:embed="rId10" cstate="print"/>
          <a:stretch>
            <a:fillRect/>
          </a:stretch>
        </p:blipFill>
        <p:spPr>
          <a:xfrm>
            <a:off x="10117631" y="13779558"/>
            <a:ext cx="4565213" cy="419145"/>
          </a:xfrm>
          <a:prstGeom prst="rect">
            <a:avLst/>
          </a:prstGeom>
        </p:spPr>
      </p:pic>
      <p:sp>
        <p:nvSpPr>
          <p:cNvPr id="19" name="object 19"/>
          <p:cNvSpPr txBox="1"/>
          <p:nvPr/>
        </p:nvSpPr>
        <p:spPr>
          <a:xfrm>
            <a:off x="10130387" y="13779529"/>
            <a:ext cx="4565650" cy="350737"/>
          </a:xfrm>
          <a:prstGeom prst="rect">
            <a:avLst/>
          </a:prstGeom>
        </p:spPr>
        <p:txBody>
          <a:bodyPr vert="horz" wrap="square" lIns="0" tIns="57785" rIns="0" bIns="0" rtlCol="0">
            <a:spAutoFit/>
          </a:bodyPr>
          <a:lstStyle/>
          <a:p>
            <a:pPr marL="45085">
              <a:lnSpc>
                <a:spcPct val="100000"/>
              </a:lnSpc>
              <a:spcBef>
                <a:spcPts val="455"/>
              </a:spcBef>
            </a:pPr>
            <a:r>
              <a:rPr sz="1900" b="1" spc="-10" dirty="0">
                <a:latin typeface="Arial"/>
                <a:cs typeface="Arial"/>
              </a:rPr>
              <a:t>REFER</a:t>
            </a:r>
            <a:r>
              <a:rPr lang="pt-BR" sz="1900" b="1" spc="-10" dirty="0">
                <a:latin typeface="Arial"/>
                <a:cs typeface="Arial"/>
              </a:rPr>
              <a:t>ENCES</a:t>
            </a:r>
            <a:endParaRPr sz="1900" dirty="0">
              <a:latin typeface="Arial"/>
              <a:cs typeface="Arial"/>
            </a:endParaRPr>
          </a:p>
        </p:txBody>
      </p:sp>
      <p:sp>
        <p:nvSpPr>
          <p:cNvPr id="20" name="object 20"/>
          <p:cNvSpPr txBox="1"/>
          <p:nvPr/>
        </p:nvSpPr>
        <p:spPr>
          <a:xfrm>
            <a:off x="10097446" y="4714804"/>
            <a:ext cx="4507230" cy="391389"/>
          </a:xfrm>
          <a:prstGeom prst="rect">
            <a:avLst/>
          </a:prstGeom>
        </p:spPr>
        <p:txBody>
          <a:bodyPr vert="horz" wrap="square" lIns="0" tIns="11430" rIns="0" bIns="0" rtlCol="0">
            <a:spAutoFit/>
          </a:bodyPr>
          <a:lstStyle/>
          <a:p>
            <a:pPr marL="12700" marR="5080">
              <a:lnSpc>
                <a:spcPct val="102000"/>
              </a:lnSpc>
              <a:spcBef>
                <a:spcPts val="90"/>
              </a:spcBef>
            </a:pPr>
            <a:r>
              <a:rPr lang="en-US" sz="1250" b="1" dirty="0">
                <a:latin typeface="Arial"/>
                <a:cs typeface="Arial"/>
              </a:rPr>
              <a:t>Table 1. Characterization Table of Significant Viruses Found in </a:t>
            </a:r>
            <a:r>
              <a:rPr lang="en-US" sz="1250" b="1" i="1" dirty="0" err="1">
                <a:latin typeface="Arial"/>
                <a:cs typeface="Arial"/>
              </a:rPr>
              <a:t>Carollia</a:t>
            </a:r>
            <a:r>
              <a:rPr lang="en-US" sz="1250" b="1" i="1" dirty="0">
                <a:latin typeface="Arial"/>
                <a:cs typeface="Arial"/>
              </a:rPr>
              <a:t> </a:t>
            </a:r>
            <a:r>
              <a:rPr lang="en-US" sz="1250" b="1" i="1" dirty="0" err="1">
                <a:latin typeface="Arial"/>
                <a:cs typeface="Arial"/>
              </a:rPr>
              <a:t>perspicillata</a:t>
            </a:r>
            <a:r>
              <a:rPr lang="en-US" sz="1250" b="1" i="1" dirty="0">
                <a:latin typeface="Arial"/>
                <a:cs typeface="Arial"/>
              </a:rPr>
              <a:t>.</a:t>
            </a:r>
            <a:endParaRPr sz="1250" b="1" i="1" dirty="0">
              <a:latin typeface="Arial"/>
              <a:cs typeface="Arial"/>
            </a:endParaRPr>
          </a:p>
        </p:txBody>
      </p:sp>
      <p:pic>
        <p:nvPicPr>
          <p:cNvPr id="21" name="object 21"/>
          <p:cNvPicPr/>
          <p:nvPr/>
        </p:nvPicPr>
        <p:blipFill>
          <a:blip r:embed="rId11" cstate="print"/>
          <a:stretch>
            <a:fillRect/>
          </a:stretch>
        </p:blipFill>
        <p:spPr>
          <a:xfrm>
            <a:off x="5197123" y="4700672"/>
            <a:ext cx="4557411" cy="567371"/>
          </a:xfrm>
          <a:prstGeom prst="rect">
            <a:avLst/>
          </a:prstGeom>
        </p:spPr>
      </p:pic>
      <p:sp>
        <p:nvSpPr>
          <p:cNvPr id="22" name="object 22"/>
          <p:cNvSpPr txBox="1"/>
          <p:nvPr/>
        </p:nvSpPr>
        <p:spPr>
          <a:xfrm>
            <a:off x="5197123" y="4700672"/>
            <a:ext cx="4558030" cy="425116"/>
          </a:xfrm>
          <a:prstGeom prst="rect">
            <a:avLst/>
          </a:prstGeom>
        </p:spPr>
        <p:txBody>
          <a:bodyPr vert="horz" wrap="square" lIns="0" tIns="131445" rIns="0" bIns="0" rtlCol="0">
            <a:spAutoFit/>
          </a:bodyPr>
          <a:lstStyle/>
          <a:p>
            <a:pPr marL="45085">
              <a:lnSpc>
                <a:spcPct val="100000"/>
              </a:lnSpc>
              <a:spcBef>
                <a:spcPts val="1035"/>
              </a:spcBef>
            </a:pPr>
            <a:r>
              <a:rPr lang="pt-BR" sz="1900" b="1" spc="-25" dirty="0">
                <a:latin typeface="Arial"/>
                <a:cs typeface="Arial"/>
              </a:rPr>
              <a:t>MATERIALS AND METHODS</a:t>
            </a:r>
            <a:endParaRPr sz="1900" dirty="0">
              <a:latin typeface="Arial"/>
              <a:cs typeface="Arial"/>
            </a:endParaRPr>
          </a:p>
        </p:txBody>
      </p:sp>
      <p:sp>
        <p:nvSpPr>
          <p:cNvPr id="23" name="object 23"/>
          <p:cNvSpPr txBox="1"/>
          <p:nvPr/>
        </p:nvSpPr>
        <p:spPr>
          <a:xfrm>
            <a:off x="5239738" y="11447699"/>
            <a:ext cx="4557778" cy="4084451"/>
          </a:xfrm>
          <a:prstGeom prst="rect">
            <a:avLst/>
          </a:prstGeom>
        </p:spPr>
        <p:txBody>
          <a:bodyPr vert="horz" wrap="square" lIns="0" tIns="16510" rIns="0" bIns="0" rtlCol="0">
            <a:spAutoFit/>
          </a:bodyPr>
          <a:lstStyle/>
          <a:p>
            <a:pPr marL="12700" algn="just">
              <a:lnSpc>
                <a:spcPct val="100000"/>
              </a:lnSpc>
              <a:spcBef>
                <a:spcPts val="130"/>
              </a:spcBef>
            </a:pPr>
            <a:r>
              <a:rPr lang="en-US" sz="1550" dirty="0">
                <a:latin typeface="Arial MT"/>
                <a:cs typeface="Arial MT"/>
              </a:rPr>
              <a:t>The analysis of the </a:t>
            </a:r>
            <a:r>
              <a:rPr lang="en-US" sz="1550" dirty="0" err="1">
                <a:latin typeface="Arial MT"/>
                <a:cs typeface="Arial MT"/>
              </a:rPr>
              <a:t>neurotranscriptome</a:t>
            </a:r>
            <a:r>
              <a:rPr lang="en-US" sz="1550" dirty="0">
                <a:latin typeface="Arial MT"/>
                <a:cs typeface="Arial MT"/>
              </a:rPr>
              <a:t> of the bat species </a:t>
            </a:r>
            <a:r>
              <a:rPr lang="en-US" sz="1550" i="1" dirty="0" err="1">
                <a:latin typeface="Arial MT"/>
                <a:cs typeface="Arial MT"/>
              </a:rPr>
              <a:t>Carollia</a:t>
            </a:r>
            <a:r>
              <a:rPr lang="en-US" sz="1550" i="1" dirty="0">
                <a:latin typeface="Arial MT"/>
                <a:cs typeface="Arial MT"/>
              </a:rPr>
              <a:t> </a:t>
            </a:r>
            <a:r>
              <a:rPr lang="en-US" sz="1550" i="1" dirty="0" err="1">
                <a:latin typeface="Arial MT"/>
                <a:cs typeface="Arial MT"/>
              </a:rPr>
              <a:t>perspicillata</a:t>
            </a:r>
            <a:r>
              <a:rPr lang="en-US" sz="1550" dirty="0">
                <a:latin typeface="Arial MT"/>
                <a:cs typeface="Arial MT"/>
              </a:rPr>
              <a:t> revealed the presence of viral particles (Table 1). The predominance of phages among the sequences suggests that this bat species may have high rates of bacterial infections.</a:t>
            </a:r>
          </a:p>
          <a:p>
            <a:pPr marL="12700" algn="just">
              <a:lnSpc>
                <a:spcPct val="100000"/>
              </a:lnSpc>
              <a:spcBef>
                <a:spcPts val="130"/>
              </a:spcBef>
            </a:pPr>
            <a:r>
              <a:rPr lang="en-US" sz="1550" dirty="0">
                <a:latin typeface="Arial MT"/>
                <a:cs typeface="Arial MT"/>
              </a:rPr>
              <a:t>Phages can modulate the innate and adaptive immunity of mammals. Viruses from the </a:t>
            </a:r>
            <a:r>
              <a:rPr lang="en-US" sz="1550" dirty="0" err="1">
                <a:latin typeface="Arial MT"/>
                <a:cs typeface="Arial MT"/>
              </a:rPr>
              <a:t>Myoviridae</a:t>
            </a:r>
            <a:r>
              <a:rPr lang="en-US" sz="1550" dirty="0">
                <a:latin typeface="Arial MT"/>
                <a:cs typeface="Arial MT"/>
              </a:rPr>
              <a:t> and </a:t>
            </a:r>
            <a:r>
              <a:rPr lang="en-US" sz="1550" dirty="0" err="1">
                <a:latin typeface="Arial MT"/>
                <a:cs typeface="Arial MT"/>
              </a:rPr>
              <a:t>Siphoviridae</a:t>
            </a:r>
            <a:r>
              <a:rPr lang="en-US" sz="1550" dirty="0">
                <a:latin typeface="Arial MT"/>
                <a:cs typeface="Arial MT"/>
              </a:rPr>
              <a:t> families, once present in the bloodstream, can interact with immune system cells in humans (</a:t>
            </a:r>
            <a:r>
              <a:rPr lang="en-US" sz="1550" dirty="0" err="1">
                <a:latin typeface="Arial MT"/>
                <a:cs typeface="Arial MT"/>
              </a:rPr>
              <a:t>Belleghem</a:t>
            </a:r>
            <a:r>
              <a:rPr lang="en-US" sz="1550" dirty="0">
                <a:latin typeface="Arial MT"/>
                <a:cs typeface="Arial MT"/>
              </a:rPr>
              <a:t> et al. 2018). The virus also identified with a high number of reads in the </a:t>
            </a:r>
            <a:r>
              <a:rPr lang="en-US" sz="1550" dirty="0" err="1">
                <a:latin typeface="Arial MT"/>
                <a:cs typeface="Arial MT"/>
              </a:rPr>
              <a:t>neurotranscriptome</a:t>
            </a:r>
            <a:r>
              <a:rPr lang="en-US" sz="1550" dirty="0">
                <a:latin typeface="Arial MT"/>
                <a:cs typeface="Arial MT"/>
              </a:rPr>
              <a:t> of </a:t>
            </a:r>
            <a:r>
              <a:rPr lang="en-US" sz="1550" i="1" dirty="0" err="1">
                <a:latin typeface="Arial MT"/>
                <a:cs typeface="Arial MT"/>
              </a:rPr>
              <a:t>Carollia</a:t>
            </a:r>
            <a:r>
              <a:rPr lang="en-US" sz="1550" i="1" dirty="0">
                <a:latin typeface="Arial MT"/>
                <a:cs typeface="Arial MT"/>
              </a:rPr>
              <a:t> </a:t>
            </a:r>
            <a:r>
              <a:rPr lang="en-US" sz="1550" i="1" dirty="0" err="1">
                <a:latin typeface="Arial MT"/>
                <a:cs typeface="Arial MT"/>
              </a:rPr>
              <a:t>perspicillata</a:t>
            </a:r>
            <a:r>
              <a:rPr lang="en-US" sz="1550" i="1" dirty="0">
                <a:latin typeface="Arial MT"/>
                <a:cs typeface="Arial MT"/>
              </a:rPr>
              <a:t>, </a:t>
            </a:r>
            <a:r>
              <a:rPr lang="en-US" sz="1550" i="1" dirty="0" err="1">
                <a:latin typeface="Arial MT"/>
                <a:cs typeface="Arial MT"/>
              </a:rPr>
              <a:t>Desmodus</a:t>
            </a:r>
            <a:r>
              <a:rPr lang="en-US" sz="1550" i="1" dirty="0">
                <a:latin typeface="Arial MT"/>
                <a:cs typeface="Arial MT"/>
              </a:rPr>
              <a:t> </a:t>
            </a:r>
            <a:r>
              <a:rPr lang="en-US" sz="1550" i="1" dirty="0" err="1">
                <a:latin typeface="Arial MT"/>
                <a:cs typeface="Arial MT"/>
              </a:rPr>
              <a:t>rotundus</a:t>
            </a:r>
            <a:r>
              <a:rPr lang="en-US" sz="1550" i="1" dirty="0">
                <a:latin typeface="Arial MT"/>
                <a:cs typeface="Arial MT"/>
              </a:rPr>
              <a:t> </a:t>
            </a:r>
            <a:r>
              <a:rPr lang="en-US" sz="1550" dirty="0">
                <a:latin typeface="Arial MT"/>
                <a:cs typeface="Arial MT"/>
              </a:rPr>
              <a:t>is an endogenous retrovirus, meaning its genetic material is integrated into the host genome. The presence of this virus may suggest that these bats carry viral sequences inherited from their ancestors (Zamudio et al. 2015).</a:t>
            </a:r>
            <a:endParaRPr sz="1550" dirty="0">
              <a:latin typeface="Arial MT"/>
              <a:cs typeface="Arial MT"/>
            </a:endParaRPr>
          </a:p>
        </p:txBody>
      </p:sp>
      <p:sp>
        <p:nvSpPr>
          <p:cNvPr id="25" name="object 25"/>
          <p:cNvSpPr txBox="1"/>
          <p:nvPr/>
        </p:nvSpPr>
        <p:spPr>
          <a:xfrm>
            <a:off x="12030351" y="17227297"/>
            <a:ext cx="739775" cy="213995"/>
          </a:xfrm>
          <a:prstGeom prst="rect">
            <a:avLst/>
          </a:prstGeom>
        </p:spPr>
        <p:txBody>
          <a:bodyPr vert="horz" wrap="square" lIns="0" tIns="17145" rIns="0" bIns="0" rtlCol="0">
            <a:spAutoFit/>
          </a:bodyPr>
          <a:lstStyle/>
          <a:p>
            <a:pPr marL="12700">
              <a:lnSpc>
                <a:spcPct val="100000"/>
              </a:lnSpc>
              <a:spcBef>
                <a:spcPts val="135"/>
              </a:spcBef>
            </a:pPr>
            <a:r>
              <a:rPr sz="1200" b="1" i="1" dirty="0">
                <a:latin typeface="Arial"/>
                <a:cs typeface="Arial"/>
              </a:rPr>
              <a:t>Selo</a:t>
            </a:r>
            <a:r>
              <a:rPr sz="1200" b="1" i="1" spc="50" dirty="0">
                <a:latin typeface="Arial"/>
                <a:cs typeface="Arial"/>
              </a:rPr>
              <a:t> </a:t>
            </a:r>
            <a:r>
              <a:rPr sz="1200" b="1" i="1" spc="-25" dirty="0">
                <a:latin typeface="Arial"/>
                <a:cs typeface="Arial"/>
              </a:rPr>
              <a:t>ODS</a:t>
            </a:r>
            <a:endParaRPr sz="1200">
              <a:latin typeface="Arial"/>
              <a:cs typeface="Arial"/>
            </a:endParaRPr>
          </a:p>
        </p:txBody>
      </p:sp>
      <p:sp>
        <p:nvSpPr>
          <p:cNvPr id="26" name="object 26"/>
          <p:cNvSpPr txBox="1"/>
          <p:nvPr/>
        </p:nvSpPr>
        <p:spPr>
          <a:xfrm>
            <a:off x="519544" y="17644502"/>
            <a:ext cx="1018540" cy="213995"/>
          </a:xfrm>
          <a:prstGeom prst="rect">
            <a:avLst/>
          </a:prstGeom>
        </p:spPr>
        <p:txBody>
          <a:bodyPr vert="horz" wrap="square" lIns="0" tIns="17145" rIns="0" bIns="0" rtlCol="0">
            <a:spAutoFit/>
          </a:bodyPr>
          <a:lstStyle/>
          <a:p>
            <a:pPr marL="12700">
              <a:lnSpc>
                <a:spcPct val="100000"/>
              </a:lnSpc>
              <a:spcBef>
                <a:spcPts val="135"/>
              </a:spcBef>
            </a:pPr>
            <a:r>
              <a:rPr sz="1200" b="1" i="1" spc="-10" dirty="0">
                <a:latin typeface="Arial"/>
                <a:cs typeface="Arial"/>
              </a:rPr>
              <a:t>Organização:</a:t>
            </a:r>
            <a:endParaRPr sz="1200">
              <a:latin typeface="Arial"/>
              <a:cs typeface="Arial"/>
            </a:endParaRPr>
          </a:p>
        </p:txBody>
      </p:sp>
      <p:grpSp>
        <p:nvGrpSpPr>
          <p:cNvPr id="27" name="object 27"/>
          <p:cNvGrpSpPr/>
          <p:nvPr/>
        </p:nvGrpSpPr>
        <p:grpSpPr>
          <a:xfrm>
            <a:off x="393273" y="14181930"/>
            <a:ext cx="4857750" cy="4913630"/>
            <a:chOff x="346096" y="14487830"/>
            <a:chExt cx="4857750" cy="4913630"/>
          </a:xfrm>
        </p:grpSpPr>
        <p:pic>
          <p:nvPicPr>
            <p:cNvPr id="28" name="object 28"/>
            <p:cNvPicPr/>
            <p:nvPr/>
          </p:nvPicPr>
          <p:blipFill>
            <a:blip r:embed="rId12" cstate="print"/>
            <a:stretch>
              <a:fillRect/>
            </a:stretch>
          </p:blipFill>
          <p:spPr>
            <a:xfrm>
              <a:off x="569499" y="18195603"/>
              <a:ext cx="4634006" cy="1205664"/>
            </a:xfrm>
            <a:prstGeom prst="rect">
              <a:avLst/>
            </a:prstGeom>
          </p:spPr>
        </p:pic>
        <p:pic>
          <p:nvPicPr>
            <p:cNvPr id="29" name="object 29"/>
            <p:cNvPicPr/>
            <p:nvPr/>
          </p:nvPicPr>
          <p:blipFill>
            <a:blip r:embed="rId13" cstate="print"/>
            <a:stretch>
              <a:fillRect/>
            </a:stretch>
          </p:blipFill>
          <p:spPr>
            <a:xfrm>
              <a:off x="2229060" y="14494213"/>
              <a:ext cx="2487924" cy="1712752"/>
            </a:xfrm>
            <a:prstGeom prst="rect">
              <a:avLst/>
            </a:prstGeom>
          </p:spPr>
        </p:pic>
        <p:pic>
          <p:nvPicPr>
            <p:cNvPr id="30" name="object 30"/>
            <p:cNvPicPr/>
            <p:nvPr/>
          </p:nvPicPr>
          <p:blipFill>
            <a:blip r:embed="rId14" cstate="print"/>
            <a:stretch>
              <a:fillRect/>
            </a:stretch>
          </p:blipFill>
          <p:spPr>
            <a:xfrm>
              <a:off x="346096" y="14487830"/>
              <a:ext cx="2019842" cy="1713934"/>
            </a:xfrm>
            <a:prstGeom prst="rect">
              <a:avLst/>
            </a:prstGeom>
          </p:spPr>
        </p:pic>
      </p:grpSp>
      <p:sp>
        <p:nvSpPr>
          <p:cNvPr id="31" name="object 31"/>
          <p:cNvSpPr txBox="1"/>
          <p:nvPr/>
        </p:nvSpPr>
        <p:spPr>
          <a:xfrm>
            <a:off x="10158962" y="10964126"/>
            <a:ext cx="4508500" cy="2640466"/>
          </a:xfrm>
          <a:prstGeom prst="rect">
            <a:avLst/>
          </a:prstGeom>
        </p:spPr>
        <p:txBody>
          <a:bodyPr vert="horz" wrap="square" lIns="0" tIns="16510" rIns="0" bIns="0" rtlCol="0">
            <a:spAutoFit/>
          </a:bodyPr>
          <a:lstStyle/>
          <a:p>
            <a:pPr marL="12700" algn="just">
              <a:lnSpc>
                <a:spcPct val="100000"/>
              </a:lnSpc>
              <a:spcBef>
                <a:spcPts val="130"/>
              </a:spcBef>
              <a:tabLst>
                <a:tab pos="438150" algn="l"/>
                <a:tab pos="1555750" algn="l"/>
                <a:tab pos="2082164" algn="l"/>
                <a:tab pos="3188335" algn="l"/>
                <a:tab pos="4272915" algn="l"/>
              </a:tabLst>
            </a:pPr>
            <a:r>
              <a:rPr lang="en-US" sz="1550" dirty="0">
                <a:latin typeface="Arial MT"/>
                <a:cs typeface="Arial MT"/>
              </a:rPr>
              <a:t>The detection of high numbers of bacteriophages suggests the possibility of active bacterial infections in the species </a:t>
            </a:r>
            <a:r>
              <a:rPr lang="en-US" sz="1550" dirty="0" err="1">
                <a:latin typeface="Arial MT"/>
                <a:cs typeface="Arial MT"/>
              </a:rPr>
              <a:t>Carollia</a:t>
            </a:r>
            <a:r>
              <a:rPr lang="en-US" sz="1550" dirty="0">
                <a:latin typeface="Arial MT"/>
                <a:cs typeface="Arial MT"/>
              </a:rPr>
              <a:t> </a:t>
            </a:r>
            <a:r>
              <a:rPr lang="en-US" sz="1550" dirty="0" err="1">
                <a:latin typeface="Arial MT"/>
                <a:cs typeface="Arial MT"/>
              </a:rPr>
              <a:t>perspicillata</a:t>
            </a:r>
            <a:r>
              <a:rPr lang="en-US" sz="1550" dirty="0">
                <a:latin typeface="Arial MT"/>
                <a:cs typeface="Arial MT"/>
              </a:rPr>
              <a:t>. These phages may play a crucial role in regulating bacterial populations within the host organism, potentially influencing the health and behavior of these bats. Additionally, the identification of the endogenous retrovirus </a:t>
            </a:r>
            <a:r>
              <a:rPr lang="en-US" sz="1550" i="1" dirty="0" err="1">
                <a:latin typeface="Arial MT"/>
                <a:cs typeface="Arial MT"/>
              </a:rPr>
              <a:t>Desmodus</a:t>
            </a:r>
            <a:r>
              <a:rPr lang="en-US" sz="1550" i="1" dirty="0">
                <a:latin typeface="Arial MT"/>
                <a:cs typeface="Arial MT"/>
              </a:rPr>
              <a:t> </a:t>
            </a:r>
            <a:r>
              <a:rPr lang="en-US" sz="1550" i="1" dirty="0" err="1">
                <a:latin typeface="Arial MT"/>
                <a:cs typeface="Arial MT"/>
              </a:rPr>
              <a:t>rotundus</a:t>
            </a:r>
            <a:r>
              <a:rPr lang="en-US" sz="1550" dirty="0">
                <a:latin typeface="Arial MT"/>
                <a:cs typeface="Arial MT"/>
              </a:rPr>
              <a:t> as a virus associated with vertebrates provides new avenues for investigating viral evolution and the horizontal gene transfer in bats.</a:t>
            </a:r>
            <a:endParaRPr sz="1550" dirty="0">
              <a:latin typeface="Arial MT"/>
              <a:cs typeface="Arial MT"/>
            </a:endParaRPr>
          </a:p>
        </p:txBody>
      </p:sp>
      <p:sp>
        <p:nvSpPr>
          <p:cNvPr id="33" name="object 33"/>
          <p:cNvSpPr txBox="1"/>
          <p:nvPr/>
        </p:nvSpPr>
        <p:spPr>
          <a:xfrm>
            <a:off x="326947" y="14488540"/>
            <a:ext cx="393065" cy="259715"/>
          </a:xfrm>
          <a:prstGeom prst="rect">
            <a:avLst/>
          </a:prstGeom>
          <a:solidFill>
            <a:srgbClr val="EEF4F0"/>
          </a:solidFill>
        </p:spPr>
        <p:txBody>
          <a:bodyPr vert="horz" wrap="square" lIns="0" tIns="17145" rIns="0" bIns="0" rtlCol="0">
            <a:spAutoFit/>
          </a:bodyPr>
          <a:lstStyle/>
          <a:p>
            <a:pPr algn="ctr">
              <a:lnSpc>
                <a:spcPct val="100000"/>
              </a:lnSpc>
              <a:spcBef>
                <a:spcPts val="135"/>
              </a:spcBef>
            </a:pPr>
            <a:r>
              <a:rPr sz="1400" b="1" spc="-50" dirty="0">
                <a:latin typeface="Arial"/>
                <a:cs typeface="Arial"/>
              </a:rPr>
              <a:t>A</a:t>
            </a:r>
            <a:endParaRPr sz="1400">
              <a:latin typeface="Arial"/>
              <a:cs typeface="Arial"/>
            </a:endParaRPr>
          </a:p>
        </p:txBody>
      </p:sp>
      <p:sp>
        <p:nvSpPr>
          <p:cNvPr id="34" name="object 34"/>
          <p:cNvSpPr txBox="1"/>
          <p:nvPr/>
        </p:nvSpPr>
        <p:spPr>
          <a:xfrm>
            <a:off x="2275159" y="14475775"/>
            <a:ext cx="393065" cy="259715"/>
          </a:xfrm>
          <a:prstGeom prst="rect">
            <a:avLst/>
          </a:prstGeom>
          <a:solidFill>
            <a:srgbClr val="EEF4F0"/>
          </a:solidFill>
        </p:spPr>
        <p:txBody>
          <a:bodyPr vert="horz" wrap="square" lIns="0" tIns="17780" rIns="0" bIns="0" rtlCol="0">
            <a:spAutoFit/>
          </a:bodyPr>
          <a:lstStyle/>
          <a:p>
            <a:pPr algn="ctr">
              <a:lnSpc>
                <a:spcPct val="100000"/>
              </a:lnSpc>
              <a:spcBef>
                <a:spcPts val="140"/>
              </a:spcBef>
            </a:pPr>
            <a:r>
              <a:rPr sz="1400" b="1" spc="-50" dirty="0">
                <a:latin typeface="Arial"/>
                <a:cs typeface="Arial"/>
              </a:rPr>
              <a:t>B</a:t>
            </a:r>
            <a:endParaRPr sz="1400">
              <a:latin typeface="Arial"/>
              <a:cs typeface="Arial"/>
            </a:endParaRPr>
          </a:p>
        </p:txBody>
      </p:sp>
      <p:sp>
        <p:nvSpPr>
          <p:cNvPr id="36" name="object 36"/>
          <p:cNvSpPr txBox="1"/>
          <p:nvPr/>
        </p:nvSpPr>
        <p:spPr>
          <a:xfrm>
            <a:off x="407438" y="15874887"/>
            <a:ext cx="4230370" cy="498855"/>
          </a:xfrm>
          <a:prstGeom prst="rect">
            <a:avLst/>
          </a:prstGeom>
        </p:spPr>
        <p:txBody>
          <a:bodyPr vert="horz" wrap="square" lIns="0" tIns="113030" rIns="0" bIns="0" rtlCol="0">
            <a:spAutoFit/>
          </a:bodyPr>
          <a:lstStyle/>
          <a:p>
            <a:pPr marL="12700">
              <a:lnSpc>
                <a:spcPct val="100000"/>
              </a:lnSpc>
              <a:spcBef>
                <a:spcPts val="890"/>
              </a:spcBef>
            </a:pPr>
            <a:r>
              <a:rPr sz="1250" b="1" dirty="0" err="1">
                <a:latin typeface="Arial"/>
                <a:cs typeface="Arial"/>
              </a:rPr>
              <a:t>Figur</a:t>
            </a:r>
            <a:r>
              <a:rPr lang="pt-BR" sz="1250" b="1" dirty="0">
                <a:latin typeface="Arial"/>
                <a:cs typeface="Arial"/>
              </a:rPr>
              <a:t>e</a:t>
            </a:r>
            <a:r>
              <a:rPr sz="1250" b="1" spc="50" dirty="0">
                <a:latin typeface="Arial"/>
                <a:cs typeface="Arial"/>
              </a:rPr>
              <a:t> </a:t>
            </a:r>
            <a:r>
              <a:rPr sz="1250" b="1" dirty="0">
                <a:latin typeface="Arial"/>
                <a:cs typeface="Arial"/>
              </a:rPr>
              <a:t>1</a:t>
            </a:r>
            <a:r>
              <a:rPr sz="1250" b="1" spc="45" dirty="0">
                <a:latin typeface="Arial"/>
                <a:cs typeface="Arial"/>
              </a:rPr>
              <a:t> </a:t>
            </a:r>
            <a:r>
              <a:rPr lang="pt-BR" sz="1250" b="1" spc="45" dirty="0">
                <a:latin typeface="Arial"/>
                <a:cs typeface="Arial"/>
              </a:rPr>
              <a:t>: </a:t>
            </a:r>
            <a:r>
              <a:rPr lang="it-IT" sz="1250" b="1" i="1" dirty="0">
                <a:latin typeface="Arial"/>
                <a:cs typeface="Arial"/>
              </a:rPr>
              <a:t>(A) Carollia perspicillata in frontal view and (B) Carollia perspicillata in lateral view.</a:t>
            </a:r>
            <a:endParaRPr sz="1250" dirty="0">
              <a:latin typeface="Arial"/>
              <a:cs typeface="Arial"/>
            </a:endParaRPr>
          </a:p>
        </p:txBody>
      </p:sp>
      <p:sp>
        <p:nvSpPr>
          <p:cNvPr id="37" name="object 37"/>
          <p:cNvSpPr txBox="1"/>
          <p:nvPr/>
        </p:nvSpPr>
        <p:spPr>
          <a:xfrm>
            <a:off x="6083951" y="5386249"/>
            <a:ext cx="3556635" cy="1338187"/>
          </a:xfrm>
          <a:prstGeom prst="rect">
            <a:avLst/>
          </a:prstGeom>
        </p:spPr>
        <p:txBody>
          <a:bodyPr vert="horz" wrap="square" lIns="0" tIns="17145" rIns="0" bIns="0" rtlCol="0">
            <a:spAutoFit/>
          </a:bodyPr>
          <a:lstStyle/>
          <a:p>
            <a:pPr marL="12700">
              <a:lnSpc>
                <a:spcPts val="1760"/>
              </a:lnSpc>
              <a:spcBef>
                <a:spcPts val="135"/>
              </a:spcBef>
            </a:pPr>
            <a:r>
              <a:rPr sz="1500" b="1" dirty="0">
                <a:latin typeface="Arial"/>
                <a:cs typeface="Arial"/>
              </a:rPr>
              <a:t>Cole</a:t>
            </a:r>
            <a:r>
              <a:rPr lang="pt-BR" sz="1500" b="1" dirty="0" err="1">
                <a:latin typeface="Arial"/>
                <a:cs typeface="Arial"/>
              </a:rPr>
              <a:t>ction</a:t>
            </a:r>
            <a:r>
              <a:rPr lang="pt-BR" sz="1500" b="1" dirty="0">
                <a:latin typeface="Arial"/>
                <a:cs typeface="Arial"/>
              </a:rPr>
              <a:t> </a:t>
            </a:r>
            <a:r>
              <a:rPr lang="pt-BR" sz="1500" b="1" dirty="0" err="1">
                <a:latin typeface="Arial"/>
                <a:cs typeface="Arial"/>
              </a:rPr>
              <a:t>and</a:t>
            </a:r>
            <a:r>
              <a:rPr lang="pt-BR" sz="1500" b="1" dirty="0">
                <a:latin typeface="Arial"/>
                <a:cs typeface="Arial"/>
              </a:rPr>
              <a:t> </a:t>
            </a:r>
            <a:r>
              <a:rPr lang="pt-BR" sz="1500" b="1" dirty="0" err="1">
                <a:latin typeface="Arial"/>
                <a:cs typeface="Arial"/>
              </a:rPr>
              <a:t>Perfusion</a:t>
            </a:r>
            <a:endParaRPr lang="pt-BR" sz="1500" dirty="0">
              <a:latin typeface="Arial"/>
              <a:cs typeface="Arial"/>
            </a:endParaRPr>
          </a:p>
          <a:p>
            <a:pPr marL="106045" marR="5080" indent="101600" algn="just">
              <a:lnSpc>
                <a:spcPts val="1730"/>
              </a:lnSpc>
              <a:spcBef>
                <a:spcPts val="25"/>
              </a:spcBef>
              <a:tabLst>
                <a:tab pos="490855" algn="l"/>
                <a:tab pos="1261745" algn="l"/>
                <a:tab pos="1798320" algn="l"/>
                <a:tab pos="2070735" algn="l"/>
                <a:tab pos="2710180" algn="l"/>
                <a:tab pos="3338829" algn="l"/>
              </a:tabLst>
            </a:pPr>
            <a:r>
              <a:rPr lang="pt-BR" sz="1450" spc="55" dirty="0">
                <a:latin typeface="Arial MT"/>
                <a:cs typeface="Arial MT"/>
              </a:rPr>
              <a:t>At </a:t>
            </a:r>
            <a:r>
              <a:rPr lang="pt-BR" sz="1450" spc="55" dirty="0" err="1">
                <a:latin typeface="Arial MT"/>
                <a:cs typeface="Arial MT"/>
              </a:rPr>
              <a:t>the</a:t>
            </a:r>
            <a:r>
              <a:rPr lang="pt-BR" sz="1450" spc="55" dirty="0">
                <a:latin typeface="Arial MT"/>
                <a:cs typeface="Arial MT"/>
              </a:rPr>
              <a:t> </a:t>
            </a:r>
            <a:r>
              <a:rPr lang="pt-BR" sz="1450" spc="55" dirty="0" err="1">
                <a:latin typeface="Arial MT"/>
                <a:cs typeface="Arial MT"/>
              </a:rPr>
              <a:t>selection</a:t>
            </a:r>
            <a:r>
              <a:rPr lang="pt-BR" sz="1450" spc="55" dirty="0">
                <a:latin typeface="Arial MT"/>
                <a:cs typeface="Arial MT"/>
              </a:rPr>
              <a:t> site, a 12m x 2.5m </a:t>
            </a:r>
            <a:r>
              <a:rPr lang="pt-BR" sz="1450" spc="55" dirty="0" err="1">
                <a:latin typeface="Arial MT"/>
                <a:cs typeface="Arial MT"/>
              </a:rPr>
              <a:t>mist</a:t>
            </a:r>
            <a:r>
              <a:rPr lang="pt-BR" sz="1450" spc="55" dirty="0">
                <a:latin typeface="Arial MT"/>
                <a:cs typeface="Arial MT"/>
              </a:rPr>
              <a:t> net </a:t>
            </a:r>
            <a:r>
              <a:rPr lang="pt-BR" sz="1450" spc="55" dirty="0" err="1">
                <a:latin typeface="Arial MT"/>
                <a:cs typeface="Arial MT"/>
              </a:rPr>
              <a:t>was</a:t>
            </a:r>
            <a:r>
              <a:rPr lang="pt-BR" sz="1450" spc="55" dirty="0">
                <a:latin typeface="Arial MT"/>
                <a:cs typeface="Arial MT"/>
              </a:rPr>
              <a:t> </a:t>
            </a:r>
            <a:r>
              <a:rPr lang="pt-BR" sz="1450" spc="55" dirty="0" err="1">
                <a:latin typeface="Arial MT"/>
                <a:cs typeface="Arial MT"/>
              </a:rPr>
              <a:t>deployed</a:t>
            </a:r>
            <a:r>
              <a:rPr lang="pt-BR" sz="1450" spc="55" dirty="0">
                <a:latin typeface="Arial MT"/>
                <a:cs typeface="Arial MT"/>
              </a:rPr>
              <a:t> prior </a:t>
            </a:r>
            <a:r>
              <a:rPr lang="pt-BR" sz="1450" spc="55" dirty="0" err="1">
                <a:latin typeface="Arial MT"/>
                <a:cs typeface="Arial MT"/>
              </a:rPr>
              <a:t>to</a:t>
            </a:r>
            <a:r>
              <a:rPr lang="pt-BR" sz="1450" spc="55" dirty="0">
                <a:latin typeface="Arial MT"/>
                <a:cs typeface="Arial MT"/>
              </a:rPr>
              <a:t> </a:t>
            </a:r>
            <a:r>
              <a:rPr lang="pt-BR" sz="1450" spc="55" dirty="0" err="1">
                <a:latin typeface="Arial MT"/>
                <a:cs typeface="Arial MT"/>
              </a:rPr>
              <a:t>nightfall</a:t>
            </a:r>
            <a:r>
              <a:rPr lang="pt-BR" sz="1450" spc="55" dirty="0">
                <a:latin typeface="Arial MT"/>
                <a:cs typeface="Arial MT"/>
              </a:rPr>
              <a:t>. </a:t>
            </a:r>
            <a:r>
              <a:rPr lang="en-US" sz="1450" dirty="0">
                <a:latin typeface="Arial MT"/>
                <a:cs typeface="Arial MT"/>
              </a:rPr>
              <a:t>The animals were anesthetized with isoflurane and perfused using saline solution and RNA Later®.</a:t>
            </a:r>
            <a:endParaRPr lang="pt-BR" sz="1450" dirty="0">
              <a:latin typeface="Arial MT"/>
              <a:cs typeface="Arial MT"/>
            </a:endParaRPr>
          </a:p>
        </p:txBody>
      </p:sp>
      <p:sp>
        <p:nvSpPr>
          <p:cNvPr id="38" name="object 38"/>
          <p:cNvSpPr txBox="1"/>
          <p:nvPr/>
        </p:nvSpPr>
        <p:spPr>
          <a:xfrm>
            <a:off x="6160387" y="6480947"/>
            <a:ext cx="3637129" cy="1876155"/>
          </a:xfrm>
          <a:prstGeom prst="rect">
            <a:avLst/>
          </a:prstGeom>
        </p:spPr>
        <p:txBody>
          <a:bodyPr vert="horz" wrap="square" lIns="0" tIns="11430" rIns="0" bIns="0" rtlCol="0">
            <a:spAutoFit/>
          </a:bodyPr>
          <a:lstStyle/>
          <a:p>
            <a:pPr marL="31115" marR="50800" algn="just">
              <a:lnSpc>
                <a:spcPct val="100000"/>
              </a:lnSpc>
              <a:spcBef>
                <a:spcPts val="90"/>
              </a:spcBef>
            </a:pPr>
            <a:endParaRPr lang="en-US" sz="1450" dirty="0">
              <a:latin typeface="Arial MT"/>
              <a:cs typeface="Arial MT"/>
            </a:endParaRPr>
          </a:p>
          <a:p>
            <a:pPr marL="31115" marR="50800" algn="just">
              <a:lnSpc>
                <a:spcPct val="100000"/>
              </a:lnSpc>
              <a:spcBef>
                <a:spcPts val="90"/>
              </a:spcBef>
            </a:pPr>
            <a:r>
              <a:rPr sz="1500" b="1" spc="-10" dirty="0">
                <a:latin typeface="Arial"/>
                <a:cs typeface="Arial"/>
              </a:rPr>
              <a:t>Craniotomy</a:t>
            </a:r>
            <a:endParaRPr lang="pt-BR" sz="1500" b="1" spc="-10" dirty="0">
              <a:latin typeface="Arial"/>
              <a:cs typeface="Arial"/>
            </a:endParaRPr>
          </a:p>
          <a:p>
            <a:pPr marL="31115" marR="50800" algn="just">
              <a:lnSpc>
                <a:spcPct val="100000"/>
              </a:lnSpc>
              <a:spcBef>
                <a:spcPts val="90"/>
              </a:spcBef>
            </a:pPr>
            <a:r>
              <a:rPr lang="en-US" sz="1500" dirty="0">
                <a:latin typeface="Arial"/>
                <a:cs typeface="Arial"/>
              </a:rPr>
              <a:t>The brain was removed and stored in RNA Later®. Subsequently, the telencephalon was separated for subsequent sequencing. RNA extraction from telencephalic tissues was performed using the standard </a:t>
            </a:r>
            <a:r>
              <a:rPr lang="en-US" sz="1500" dirty="0" err="1">
                <a:latin typeface="Arial"/>
                <a:cs typeface="Arial"/>
              </a:rPr>
              <a:t>TRIzol</a:t>
            </a:r>
            <a:r>
              <a:rPr lang="en-US" sz="1500" dirty="0">
                <a:latin typeface="Arial"/>
                <a:cs typeface="Arial"/>
              </a:rPr>
              <a:t>™ protocol.</a:t>
            </a:r>
            <a:endParaRPr sz="1500" dirty="0">
              <a:latin typeface="Arial"/>
              <a:cs typeface="Arial"/>
            </a:endParaRPr>
          </a:p>
        </p:txBody>
      </p:sp>
      <p:sp>
        <p:nvSpPr>
          <p:cNvPr id="41" name="object 41"/>
          <p:cNvSpPr txBox="1"/>
          <p:nvPr/>
        </p:nvSpPr>
        <p:spPr>
          <a:xfrm>
            <a:off x="6160387" y="8319224"/>
            <a:ext cx="3507740" cy="242374"/>
          </a:xfrm>
          <a:prstGeom prst="rect">
            <a:avLst/>
          </a:prstGeom>
        </p:spPr>
        <p:txBody>
          <a:bodyPr vert="horz" wrap="square" lIns="0" tIns="11430" rIns="0" bIns="0" rtlCol="0">
            <a:spAutoFit/>
          </a:bodyPr>
          <a:lstStyle/>
          <a:p>
            <a:pPr marL="59690">
              <a:lnSpc>
                <a:spcPct val="100000"/>
              </a:lnSpc>
              <a:spcBef>
                <a:spcPts val="290"/>
              </a:spcBef>
            </a:pPr>
            <a:r>
              <a:rPr sz="1500" b="1" spc="-10" dirty="0" err="1">
                <a:latin typeface="Arial"/>
                <a:cs typeface="Arial"/>
              </a:rPr>
              <a:t>Sequenci</a:t>
            </a:r>
            <a:r>
              <a:rPr lang="pt-BR" sz="1500" b="1" spc="-10" dirty="0" err="1">
                <a:latin typeface="Arial"/>
                <a:cs typeface="Arial"/>
              </a:rPr>
              <a:t>ng</a:t>
            </a:r>
            <a:endParaRPr sz="1500" dirty="0">
              <a:latin typeface="Arial"/>
              <a:cs typeface="Arial"/>
            </a:endParaRPr>
          </a:p>
        </p:txBody>
      </p:sp>
      <p:sp>
        <p:nvSpPr>
          <p:cNvPr id="42" name="object 42"/>
          <p:cNvSpPr txBox="1"/>
          <p:nvPr/>
        </p:nvSpPr>
        <p:spPr>
          <a:xfrm>
            <a:off x="6160387" y="8579209"/>
            <a:ext cx="3519170" cy="1127232"/>
          </a:xfrm>
          <a:prstGeom prst="rect">
            <a:avLst/>
          </a:prstGeom>
        </p:spPr>
        <p:txBody>
          <a:bodyPr vert="horz" wrap="square" lIns="0" tIns="11430" rIns="0" bIns="0" rtlCol="0">
            <a:spAutoFit/>
          </a:bodyPr>
          <a:lstStyle/>
          <a:p>
            <a:pPr marL="12700" indent="92075" algn="just">
              <a:lnSpc>
                <a:spcPct val="100000"/>
              </a:lnSpc>
              <a:spcBef>
                <a:spcPts val="90"/>
              </a:spcBef>
            </a:pPr>
            <a:r>
              <a:rPr lang="en-US" sz="1450">
                <a:latin typeface="Arial MT"/>
                <a:cs typeface="Arial MT"/>
              </a:rPr>
              <a:t>After the preparation of the templates, sequencing is initiated. At the end of the procedure, FASTQ format files are generated, which undergo quality assessment and filtering.</a:t>
            </a:r>
            <a:endParaRPr sz="1450" dirty="0">
              <a:latin typeface="Arial MT"/>
              <a:cs typeface="Arial MT"/>
            </a:endParaRPr>
          </a:p>
        </p:txBody>
      </p:sp>
      <p:sp>
        <p:nvSpPr>
          <p:cNvPr id="43" name="object 43"/>
          <p:cNvSpPr txBox="1"/>
          <p:nvPr/>
        </p:nvSpPr>
        <p:spPr>
          <a:xfrm>
            <a:off x="6083735" y="9727103"/>
            <a:ext cx="3530600" cy="1237518"/>
          </a:xfrm>
          <a:prstGeom prst="rect">
            <a:avLst/>
          </a:prstGeom>
        </p:spPr>
        <p:txBody>
          <a:bodyPr vert="horz" wrap="square" lIns="0" tIns="11430" rIns="0" bIns="0" rtlCol="0">
            <a:spAutoFit/>
          </a:bodyPr>
          <a:lstStyle/>
          <a:p>
            <a:pPr marL="97155" algn="just">
              <a:lnSpc>
                <a:spcPct val="100000"/>
              </a:lnSpc>
              <a:spcBef>
                <a:spcPts val="459"/>
              </a:spcBef>
            </a:pPr>
            <a:r>
              <a:rPr lang="pt-BR" sz="1500" b="1" spc="-10" dirty="0">
                <a:latin typeface="Arial"/>
                <a:cs typeface="Arial"/>
              </a:rPr>
              <a:t>Viral </a:t>
            </a:r>
            <a:r>
              <a:rPr lang="pt-BR" sz="1500" b="1" spc="-10" dirty="0" err="1">
                <a:latin typeface="Arial"/>
                <a:cs typeface="Arial"/>
              </a:rPr>
              <a:t>Identification</a:t>
            </a:r>
            <a:endParaRPr lang="pt-BR" sz="1500" b="1" spc="-10" dirty="0">
              <a:latin typeface="Arial"/>
              <a:cs typeface="Arial"/>
            </a:endParaRPr>
          </a:p>
          <a:p>
            <a:pPr marL="97155" algn="just">
              <a:lnSpc>
                <a:spcPct val="100000"/>
              </a:lnSpc>
              <a:spcBef>
                <a:spcPts val="459"/>
              </a:spcBef>
            </a:pPr>
            <a:r>
              <a:rPr lang="en-US" sz="1500" dirty="0">
                <a:latin typeface="Arial"/>
                <a:cs typeface="Arial"/>
              </a:rPr>
              <a:t>The VIRTUS2 pipeline is utilized to scan the generated files. Subsequently, viruses with a high number of reads are identified by VIRTUS1.</a:t>
            </a:r>
            <a:endParaRPr sz="1500" dirty="0">
              <a:latin typeface="Arial"/>
              <a:cs typeface="Arial"/>
            </a:endParaRPr>
          </a:p>
        </p:txBody>
      </p:sp>
      <p:graphicFrame>
        <p:nvGraphicFramePr>
          <p:cNvPr id="44" name="object 44"/>
          <p:cNvGraphicFramePr>
            <a:graphicFrameLocks noGrp="1"/>
          </p:cNvGraphicFramePr>
          <p:nvPr>
            <p:extLst>
              <p:ext uri="{D42A27DB-BD31-4B8C-83A1-F6EECF244321}">
                <p14:modId xmlns:p14="http://schemas.microsoft.com/office/powerpoint/2010/main" val="279268602"/>
              </p:ext>
            </p:extLst>
          </p:nvPr>
        </p:nvGraphicFramePr>
        <p:xfrm>
          <a:off x="10124744" y="5195319"/>
          <a:ext cx="4530725" cy="4977892"/>
        </p:xfrm>
        <a:graphic>
          <a:graphicData uri="http://schemas.openxmlformats.org/drawingml/2006/table">
            <a:tbl>
              <a:tblPr firstRow="1" bandRow="1">
                <a:tableStyleId>{2D5ABB26-0587-4C30-8999-92F81FD0307C}</a:tableStyleId>
              </a:tblPr>
              <a:tblGrid>
                <a:gridCol w="1005205">
                  <a:extLst>
                    <a:ext uri="{9D8B030D-6E8A-4147-A177-3AD203B41FA5}">
                      <a16:colId xmlns:a16="http://schemas.microsoft.com/office/drawing/2014/main" val="20000"/>
                    </a:ext>
                  </a:extLst>
                </a:gridCol>
                <a:gridCol w="976630">
                  <a:extLst>
                    <a:ext uri="{9D8B030D-6E8A-4147-A177-3AD203B41FA5}">
                      <a16:colId xmlns:a16="http://schemas.microsoft.com/office/drawing/2014/main" val="20001"/>
                    </a:ext>
                  </a:extLst>
                </a:gridCol>
                <a:gridCol w="117348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gridCol w="784860">
                  <a:extLst>
                    <a:ext uri="{9D8B030D-6E8A-4147-A177-3AD203B41FA5}">
                      <a16:colId xmlns:a16="http://schemas.microsoft.com/office/drawing/2014/main" val="20004"/>
                    </a:ext>
                  </a:extLst>
                </a:gridCol>
              </a:tblGrid>
              <a:tr h="869315">
                <a:tc>
                  <a:txBody>
                    <a:bodyPr/>
                    <a:lstStyle/>
                    <a:p>
                      <a:pPr>
                        <a:lnSpc>
                          <a:spcPct val="100000"/>
                        </a:lnSpc>
                        <a:spcBef>
                          <a:spcPts val="1250"/>
                        </a:spcBef>
                      </a:pPr>
                      <a:endParaRPr sz="1200" dirty="0">
                        <a:latin typeface="Times New Roman"/>
                        <a:cs typeface="Times New Roman"/>
                      </a:endParaRPr>
                    </a:p>
                    <a:p>
                      <a:pPr marL="635" algn="ctr">
                        <a:lnSpc>
                          <a:spcPct val="100000"/>
                        </a:lnSpc>
                      </a:pPr>
                      <a:r>
                        <a:rPr sz="1200" b="1" spc="-10" dirty="0">
                          <a:latin typeface="Times New Roman"/>
                          <a:cs typeface="Times New Roman"/>
                        </a:rPr>
                        <a:t>Fam</a:t>
                      </a:r>
                      <a:r>
                        <a:rPr lang="pt-BR" sz="1200" b="1" spc="-10" dirty="0" err="1">
                          <a:latin typeface="Times New Roman"/>
                          <a:cs typeface="Times New Roman"/>
                        </a:rPr>
                        <a:t>ily</a:t>
                      </a:r>
                      <a:endParaRPr sz="1200" dirty="0">
                        <a:latin typeface="Times New Roman"/>
                        <a:cs typeface="Times New Roman"/>
                      </a:endParaRPr>
                    </a:p>
                  </a:txBody>
                  <a:tcPr marL="0" marR="0" marT="158750" marB="0">
                    <a:lnR w="6350">
                      <a:solidFill>
                        <a:srgbClr val="FFFFFF"/>
                      </a:solidFill>
                      <a:prstDash val="solid"/>
                    </a:lnR>
                    <a:lnB w="6350">
                      <a:solidFill>
                        <a:srgbClr val="FFFFFF"/>
                      </a:solidFill>
                      <a:prstDash val="solid"/>
                    </a:lnB>
                    <a:solidFill>
                      <a:srgbClr val="D2C9E6"/>
                    </a:solidFill>
                  </a:tcPr>
                </a:tc>
                <a:tc>
                  <a:txBody>
                    <a:bodyPr/>
                    <a:lstStyle/>
                    <a:p>
                      <a:pPr>
                        <a:lnSpc>
                          <a:spcPct val="100000"/>
                        </a:lnSpc>
                        <a:spcBef>
                          <a:spcPts val="1250"/>
                        </a:spcBef>
                      </a:pPr>
                      <a:endParaRPr sz="1200" dirty="0">
                        <a:latin typeface="Times New Roman"/>
                        <a:cs typeface="Times New Roman"/>
                      </a:endParaRPr>
                    </a:p>
                    <a:p>
                      <a:pPr marL="635" algn="ctr">
                        <a:lnSpc>
                          <a:spcPct val="100000"/>
                        </a:lnSpc>
                      </a:pPr>
                      <a:r>
                        <a:rPr lang="pt-BR" sz="1200" b="1" spc="-10" dirty="0">
                          <a:latin typeface="Times New Roman"/>
                          <a:cs typeface="Times New Roman"/>
                        </a:rPr>
                        <a:t>Genus</a:t>
                      </a:r>
                      <a:endParaRPr sz="1200" dirty="0">
                        <a:latin typeface="Times New Roman"/>
                        <a:cs typeface="Times New Roman"/>
                      </a:endParaRPr>
                    </a:p>
                  </a:txBody>
                  <a:tcPr marL="0" marR="0" marT="158750" marB="0">
                    <a:lnL w="6350">
                      <a:solidFill>
                        <a:srgbClr val="FFFFFF"/>
                      </a:solidFill>
                      <a:prstDash val="solid"/>
                    </a:lnL>
                    <a:lnR w="6350">
                      <a:solidFill>
                        <a:srgbClr val="FFFFFF"/>
                      </a:solidFill>
                      <a:prstDash val="solid"/>
                    </a:lnR>
                    <a:lnT w="3175">
                      <a:solidFill>
                        <a:srgbClr val="FFFFFF"/>
                      </a:solidFill>
                      <a:prstDash val="solid"/>
                    </a:lnT>
                    <a:lnB w="6350">
                      <a:solidFill>
                        <a:srgbClr val="FFFFFF"/>
                      </a:solidFill>
                      <a:prstDash val="solid"/>
                    </a:lnB>
                    <a:solidFill>
                      <a:srgbClr val="D9EAD2"/>
                    </a:solidFill>
                  </a:tcPr>
                </a:tc>
                <a:tc>
                  <a:txBody>
                    <a:bodyPr/>
                    <a:lstStyle/>
                    <a:p>
                      <a:pPr>
                        <a:lnSpc>
                          <a:spcPct val="100000"/>
                        </a:lnSpc>
                        <a:spcBef>
                          <a:spcPts val="1250"/>
                        </a:spcBef>
                      </a:pPr>
                      <a:endParaRPr sz="1200" dirty="0">
                        <a:latin typeface="Times New Roman"/>
                        <a:cs typeface="Times New Roman"/>
                      </a:endParaRPr>
                    </a:p>
                    <a:p>
                      <a:pPr marL="1270" algn="ctr">
                        <a:lnSpc>
                          <a:spcPct val="100000"/>
                        </a:lnSpc>
                      </a:pPr>
                      <a:r>
                        <a:rPr sz="1200" b="1" spc="-10" dirty="0">
                          <a:latin typeface="Times New Roman"/>
                          <a:cs typeface="Times New Roman"/>
                        </a:rPr>
                        <a:t>V</a:t>
                      </a:r>
                      <a:r>
                        <a:rPr lang="pt-BR" sz="1200" b="1" spc="-10" dirty="0">
                          <a:latin typeface="Times New Roman"/>
                          <a:cs typeface="Times New Roman"/>
                        </a:rPr>
                        <a:t>i</a:t>
                      </a:r>
                      <a:r>
                        <a:rPr sz="1200" b="1" spc="-10" dirty="0" err="1">
                          <a:latin typeface="Times New Roman"/>
                          <a:cs typeface="Times New Roman"/>
                        </a:rPr>
                        <a:t>rus</a:t>
                      </a:r>
                      <a:endParaRPr sz="1200" dirty="0">
                        <a:latin typeface="Times New Roman"/>
                        <a:cs typeface="Times New Roman"/>
                      </a:endParaRPr>
                    </a:p>
                  </a:txBody>
                  <a:tcPr marL="0" marR="0" marT="158750" marB="0">
                    <a:lnL w="6350">
                      <a:solidFill>
                        <a:srgbClr val="FFFFFF"/>
                      </a:solidFill>
                      <a:prstDash val="solid"/>
                    </a:lnL>
                    <a:lnR w="6350">
                      <a:solidFill>
                        <a:srgbClr val="FFFFFF"/>
                      </a:solidFill>
                      <a:prstDash val="solid"/>
                    </a:lnR>
                    <a:lnT w="3175">
                      <a:solidFill>
                        <a:srgbClr val="FFFFFF"/>
                      </a:solidFill>
                      <a:prstDash val="solid"/>
                    </a:lnT>
                    <a:lnB w="6350">
                      <a:solidFill>
                        <a:srgbClr val="FFFFFF"/>
                      </a:solidFill>
                      <a:prstDash val="solid"/>
                    </a:lnB>
                    <a:solidFill>
                      <a:srgbClr val="C7DCED"/>
                    </a:solidFill>
                  </a:tcPr>
                </a:tc>
                <a:tc>
                  <a:txBody>
                    <a:bodyPr/>
                    <a:lstStyle/>
                    <a:p>
                      <a:pPr marL="27305" marR="19050" algn="ctr">
                        <a:lnSpc>
                          <a:spcPct val="100800"/>
                        </a:lnSpc>
                        <a:spcBef>
                          <a:spcPts val="1170"/>
                        </a:spcBef>
                      </a:pPr>
                      <a:r>
                        <a:rPr sz="1200" b="1" spc="-10" dirty="0">
                          <a:latin typeface="Times New Roman"/>
                          <a:cs typeface="Times New Roman"/>
                        </a:rPr>
                        <a:t>N</a:t>
                      </a:r>
                      <a:r>
                        <a:rPr lang="pt-BR" sz="1200" b="1" spc="-10" dirty="0" err="1">
                          <a:latin typeface="Times New Roman"/>
                          <a:cs typeface="Times New Roman"/>
                        </a:rPr>
                        <a:t>umber</a:t>
                      </a:r>
                      <a:r>
                        <a:rPr lang="pt-BR" sz="1200" b="1" spc="-10" dirty="0">
                          <a:latin typeface="Times New Roman"/>
                          <a:cs typeface="Times New Roman"/>
                        </a:rPr>
                        <a:t> </a:t>
                      </a:r>
                      <a:r>
                        <a:rPr lang="pt-BR" sz="1200" b="1" spc="-10" dirty="0" err="1">
                          <a:latin typeface="Times New Roman"/>
                          <a:cs typeface="Times New Roman"/>
                        </a:rPr>
                        <a:t>of</a:t>
                      </a:r>
                      <a:r>
                        <a:rPr sz="1200" b="1" spc="-25" dirty="0">
                          <a:latin typeface="Times New Roman"/>
                          <a:cs typeface="Times New Roman"/>
                        </a:rPr>
                        <a:t> </a:t>
                      </a:r>
                      <a:r>
                        <a:rPr sz="1200" b="1" spc="-10" dirty="0">
                          <a:latin typeface="Times New Roman"/>
                          <a:cs typeface="Times New Roman"/>
                        </a:rPr>
                        <a:t>Reads</a:t>
                      </a:r>
                      <a:endParaRPr sz="1200" dirty="0">
                        <a:latin typeface="Times New Roman"/>
                        <a:cs typeface="Times New Roman"/>
                      </a:endParaRPr>
                    </a:p>
                  </a:txBody>
                  <a:tcPr marL="0" marR="0" marT="148590" marB="0">
                    <a:lnL w="6350">
                      <a:solidFill>
                        <a:srgbClr val="FFFFFF"/>
                      </a:solidFill>
                      <a:prstDash val="solid"/>
                    </a:lnL>
                    <a:lnR w="6350">
                      <a:solidFill>
                        <a:srgbClr val="FFFFFF"/>
                      </a:solidFill>
                      <a:prstDash val="solid"/>
                    </a:lnR>
                    <a:lnT w="3175">
                      <a:solidFill>
                        <a:srgbClr val="FFFFFF"/>
                      </a:solidFill>
                      <a:prstDash val="solid"/>
                    </a:lnT>
                    <a:lnB w="6350">
                      <a:solidFill>
                        <a:srgbClr val="FFFFFF"/>
                      </a:solidFill>
                      <a:prstDash val="solid"/>
                    </a:lnB>
                    <a:solidFill>
                      <a:srgbClr val="D9EAD2"/>
                    </a:solidFill>
                  </a:tcPr>
                </a:tc>
                <a:tc>
                  <a:txBody>
                    <a:bodyPr/>
                    <a:lstStyle/>
                    <a:p>
                      <a:pPr>
                        <a:lnSpc>
                          <a:spcPct val="100000"/>
                        </a:lnSpc>
                        <a:spcBef>
                          <a:spcPts val="515"/>
                        </a:spcBef>
                      </a:pPr>
                      <a:endParaRPr lang="pt-BR" sz="1200" dirty="0">
                        <a:latin typeface="Times New Roman"/>
                        <a:cs typeface="Times New Roman"/>
                      </a:endParaRPr>
                    </a:p>
                    <a:p>
                      <a:pPr marL="15875" marR="7620" indent="42545" algn="ctr">
                        <a:lnSpc>
                          <a:spcPct val="100800"/>
                        </a:lnSpc>
                      </a:pPr>
                      <a:r>
                        <a:rPr lang="pt-BR" sz="1200" b="1" spc="-10" dirty="0">
                          <a:latin typeface="Times New Roman"/>
                          <a:cs typeface="Times New Roman"/>
                        </a:rPr>
                        <a:t> Host </a:t>
                      </a:r>
                      <a:r>
                        <a:rPr lang="pt-BR" sz="1200" b="1" spc="-10" dirty="0" err="1">
                          <a:latin typeface="Times New Roman"/>
                          <a:cs typeface="Times New Roman"/>
                        </a:rPr>
                        <a:t>Lineage</a:t>
                      </a:r>
                      <a:endParaRPr sz="1200" dirty="0">
                        <a:latin typeface="Times New Roman"/>
                        <a:cs typeface="Times New Roman"/>
                      </a:endParaRPr>
                    </a:p>
                  </a:txBody>
                  <a:tcPr marL="0" marR="0" marT="65405" marB="0">
                    <a:lnL w="6350">
                      <a:solidFill>
                        <a:srgbClr val="FFFFFF"/>
                      </a:solidFill>
                      <a:prstDash val="solid"/>
                    </a:lnL>
                    <a:lnR w="3175">
                      <a:solidFill>
                        <a:srgbClr val="FFFFFF"/>
                      </a:solidFill>
                      <a:prstDash val="solid"/>
                    </a:lnR>
                    <a:lnT w="3175">
                      <a:solidFill>
                        <a:srgbClr val="FFFFFF"/>
                      </a:solidFill>
                      <a:prstDash val="solid"/>
                    </a:lnT>
                    <a:lnB w="6350">
                      <a:solidFill>
                        <a:srgbClr val="FFFFFF"/>
                      </a:solidFill>
                      <a:prstDash val="solid"/>
                    </a:lnB>
                    <a:solidFill>
                      <a:srgbClr val="D2C9E6"/>
                    </a:solidFill>
                  </a:tcPr>
                </a:tc>
                <a:extLst>
                  <a:ext uri="{0D108BD9-81ED-4DB2-BD59-A6C34878D82A}">
                    <a16:rowId xmlns:a16="http://schemas.microsoft.com/office/drawing/2014/main" val="10000"/>
                  </a:ext>
                </a:extLst>
              </a:tr>
              <a:tr h="942975">
                <a:tc>
                  <a:txBody>
                    <a:bodyPr/>
                    <a:lstStyle/>
                    <a:p>
                      <a:pPr>
                        <a:lnSpc>
                          <a:spcPct val="100000"/>
                        </a:lnSpc>
                      </a:pPr>
                      <a:endParaRPr sz="1200">
                        <a:latin typeface="Times New Roman"/>
                        <a:cs typeface="Times New Roman"/>
                      </a:endParaRPr>
                    </a:p>
                    <a:p>
                      <a:pPr>
                        <a:lnSpc>
                          <a:spcPct val="100000"/>
                        </a:lnSpc>
                        <a:spcBef>
                          <a:spcPts val="160"/>
                        </a:spcBef>
                      </a:pPr>
                      <a:endParaRPr sz="1200">
                        <a:latin typeface="Times New Roman"/>
                        <a:cs typeface="Times New Roman"/>
                      </a:endParaRPr>
                    </a:p>
                    <a:p>
                      <a:pPr marL="635" algn="ctr">
                        <a:lnSpc>
                          <a:spcPct val="100000"/>
                        </a:lnSpc>
                      </a:pPr>
                      <a:r>
                        <a:rPr sz="1200" spc="-10" dirty="0">
                          <a:latin typeface="Times New Roman"/>
                          <a:cs typeface="Times New Roman"/>
                        </a:rPr>
                        <a:t>Menderaviridae</a:t>
                      </a:r>
                      <a:endParaRPr sz="12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2C9E6"/>
                    </a:solidFill>
                  </a:tcPr>
                </a:tc>
                <a:tc>
                  <a:txBody>
                    <a:bodyPr/>
                    <a:lstStyle/>
                    <a:p>
                      <a:pPr>
                        <a:lnSpc>
                          <a:spcPct val="100000"/>
                        </a:lnSpc>
                      </a:pPr>
                      <a:endParaRPr sz="1200">
                        <a:latin typeface="Times New Roman"/>
                        <a:cs typeface="Times New Roman"/>
                      </a:endParaRPr>
                    </a:p>
                    <a:p>
                      <a:pPr>
                        <a:lnSpc>
                          <a:spcPct val="100000"/>
                        </a:lnSpc>
                        <a:spcBef>
                          <a:spcPts val="160"/>
                        </a:spcBef>
                      </a:pPr>
                      <a:endParaRPr sz="1200">
                        <a:latin typeface="Times New Roman"/>
                        <a:cs typeface="Times New Roman"/>
                      </a:endParaRPr>
                    </a:p>
                    <a:p>
                      <a:pPr marL="635" algn="ctr">
                        <a:lnSpc>
                          <a:spcPct val="100000"/>
                        </a:lnSpc>
                      </a:pPr>
                      <a:r>
                        <a:rPr sz="1200" spc="-10" dirty="0">
                          <a:latin typeface="Times New Roman"/>
                          <a:cs typeface="Times New Roman"/>
                        </a:rPr>
                        <a:t>Menderavirus</a:t>
                      </a:r>
                      <a:endParaRPr sz="12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9EAD2"/>
                    </a:solidFill>
                  </a:tcPr>
                </a:tc>
                <a:tc>
                  <a:txBody>
                    <a:bodyPr/>
                    <a:lstStyle/>
                    <a:p>
                      <a:pPr>
                        <a:lnSpc>
                          <a:spcPct val="100000"/>
                        </a:lnSpc>
                        <a:spcBef>
                          <a:spcPts val="805"/>
                        </a:spcBef>
                      </a:pPr>
                      <a:endParaRPr sz="1200" dirty="0">
                        <a:latin typeface="Times New Roman"/>
                        <a:cs typeface="Times New Roman"/>
                      </a:endParaRPr>
                    </a:p>
                    <a:p>
                      <a:pPr marL="140335" marR="3810" indent="-128905">
                        <a:lnSpc>
                          <a:spcPct val="100800"/>
                        </a:lnSpc>
                      </a:pPr>
                      <a:r>
                        <a:rPr sz="1200" i="1" spc="-10" dirty="0">
                          <a:latin typeface="Times New Roman"/>
                          <a:cs typeface="Times New Roman"/>
                        </a:rPr>
                        <a:t>Stenotrophomonas </a:t>
                      </a:r>
                      <a:r>
                        <a:rPr sz="1200" i="1" dirty="0">
                          <a:latin typeface="Times New Roman"/>
                          <a:cs typeface="Times New Roman"/>
                        </a:rPr>
                        <a:t>phage</a:t>
                      </a:r>
                      <a:r>
                        <a:rPr sz="1200" i="1" spc="-20" dirty="0">
                          <a:latin typeface="Times New Roman"/>
                          <a:cs typeface="Times New Roman"/>
                        </a:rPr>
                        <a:t> </a:t>
                      </a:r>
                      <a:r>
                        <a:rPr sz="1200" i="1" spc="-10" dirty="0">
                          <a:latin typeface="Times New Roman"/>
                          <a:cs typeface="Times New Roman"/>
                        </a:rPr>
                        <a:t>Medera</a:t>
                      </a:r>
                      <a:endParaRPr sz="1200" dirty="0">
                        <a:latin typeface="Times New Roman"/>
                        <a:cs typeface="Times New Roman"/>
                      </a:endParaRPr>
                    </a:p>
                  </a:txBody>
                  <a:tcPr marL="0" marR="0" marT="102235"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C7DCED"/>
                    </a:solidFill>
                  </a:tcPr>
                </a:tc>
                <a:tc>
                  <a:txBody>
                    <a:bodyPr/>
                    <a:lstStyle/>
                    <a:p>
                      <a:pPr>
                        <a:lnSpc>
                          <a:spcPct val="100000"/>
                        </a:lnSpc>
                      </a:pPr>
                      <a:endParaRPr sz="1200">
                        <a:latin typeface="Times New Roman"/>
                        <a:cs typeface="Times New Roman"/>
                      </a:endParaRPr>
                    </a:p>
                    <a:p>
                      <a:pPr>
                        <a:lnSpc>
                          <a:spcPct val="100000"/>
                        </a:lnSpc>
                        <a:spcBef>
                          <a:spcPts val="160"/>
                        </a:spcBef>
                      </a:pPr>
                      <a:endParaRPr sz="1200">
                        <a:latin typeface="Times New Roman"/>
                        <a:cs typeface="Times New Roman"/>
                      </a:endParaRPr>
                    </a:p>
                    <a:p>
                      <a:pPr algn="ctr">
                        <a:lnSpc>
                          <a:spcPct val="100000"/>
                        </a:lnSpc>
                      </a:pPr>
                      <a:r>
                        <a:rPr sz="1200" spc="-25" dirty="0">
                          <a:latin typeface="Times New Roman"/>
                          <a:cs typeface="Times New Roman"/>
                        </a:rPr>
                        <a:t>451</a:t>
                      </a:r>
                      <a:endParaRPr sz="12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9EAD2"/>
                    </a:solidFill>
                  </a:tcPr>
                </a:tc>
                <a:tc>
                  <a:txBody>
                    <a:bodyPr/>
                    <a:lstStyle/>
                    <a:p>
                      <a:pPr>
                        <a:lnSpc>
                          <a:spcPct val="100000"/>
                        </a:lnSpc>
                      </a:pPr>
                      <a:endParaRPr sz="1200" dirty="0">
                        <a:latin typeface="Times New Roman"/>
                        <a:cs typeface="Times New Roman"/>
                      </a:endParaRPr>
                    </a:p>
                    <a:p>
                      <a:pPr>
                        <a:lnSpc>
                          <a:spcPct val="100000"/>
                        </a:lnSpc>
                        <a:spcBef>
                          <a:spcPts val="160"/>
                        </a:spcBef>
                      </a:pPr>
                      <a:endParaRPr sz="1200" dirty="0">
                        <a:latin typeface="Times New Roman"/>
                        <a:cs typeface="Times New Roman"/>
                      </a:endParaRPr>
                    </a:p>
                    <a:p>
                      <a:pPr marL="635" algn="ctr">
                        <a:lnSpc>
                          <a:spcPct val="100000"/>
                        </a:lnSpc>
                      </a:pPr>
                      <a:r>
                        <a:rPr sz="1200" spc="-10" dirty="0" err="1">
                          <a:latin typeface="Times New Roman"/>
                          <a:cs typeface="Times New Roman"/>
                        </a:rPr>
                        <a:t>Bact</a:t>
                      </a:r>
                      <a:r>
                        <a:rPr lang="pt-BR" sz="1200" spc="-10" dirty="0">
                          <a:latin typeface="Times New Roman"/>
                          <a:cs typeface="Times New Roman"/>
                        </a:rPr>
                        <a:t>e</a:t>
                      </a:r>
                      <a:r>
                        <a:rPr sz="1200" spc="-10" dirty="0">
                          <a:latin typeface="Times New Roman"/>
                          <a:cs typeface="Times New Roman"/>
                        </a:rPr>
                        <a:t>ria</a:t>
                      </a:r>
                      <a:endParaRPr sz="1200" dirty="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D2C9E6"/>
                    </a:solidFill>
                  </a:tcPr>
                </a:tc>
                <a:extLst>
                  <a:ext uri="{0D108BD9-81ED-4DB2-BD59-A6C34878D82A}">
                    <a16:rowId xmlns:a16="http://schemas.microsoft.com/office/drawing/2014/main" val="10001"/>
                  </a:ext>
                </a:extLst>
              </a:tr>
              <a:tr h="749300">
                <a:tc>
                  <a:txBody>
                    <a:bodyPr/>
                    <a:lstStyle/>
                    <a:p>
                      <a:pPr>
                        <a:lnSpc>
                          <a:spcPct val="100000"/>
                        </a:lnSpc>
                        <a:spcBef>
                          <a:spcPts val="780"/>
                        </a:spcBef>
                      </a:pPr>
                      <a:endParaRPr sz="1200">
                        <a:latin typeface="Times New Roman"/>
                        <a:cs typeface="Times New Roman"/>
                      </a:endParaRPr>
                    </a:p>
                    <a:p>
                      <a:pPr marL="635" algn="ctr">
                        <a:lnSpc>
                          <a:spcPct val="100000"/>
                        </a:lnSpc>
                      </a:pPr>
                      <a:r>
                        <a:rPr sz="1200" spc="-10" dirty="0">
                          <a:latin typeface="Times New Roman"/>
                          <a:cs typeface="Times New Roman"/>
                        </a:rPr>
                        <a:t>Siphoviridae</a:t>
                      </a:r>
                      <a:endParaRPr sz="1200">
                        <a:latin typeface="Times New Roman"/>
                        <a:cs typeface="Times New Roman"/>
                      </a:endParaRPr>
                    </a:p>
                  </a:txBody>
                  <a:tcPr marL="0" marR="0" marT="9906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2C9E6"/>
                    </a:solidFill>
                  </a:tcPr>
                </a:tc>
                <a:tc>
                  <a:txBody>
                    <a:bodyPr/>
                    <a:lstStyle/>
                    <a:p>
                      <a:pPr>
                        <a:lnSpc>
                          <a:spcPct val="100000"/>
                        </a:lnSpc>
                        <a:spcBef>
                          <a:spcPts val="780"/>
                        </a:spcBef>
                      </a:pPr>
                      <a:endParaRPr sz="1200">
                        <a:latin typeface="Times New Roman"/>
                        <a:cs typeface="Times New Roman"/>
                      </a:endParaRPr>
                    </a:p>
                    <a:p>
                      <a:pPr marL="635" algn="ctr">
                        <a:lnSpc>
                          <a:spcPct val="100000"/>
                        </a:lnSpc>
                      </a:pPr>
                      <a:r>
                        <a:rPr sz="1200" spc="-10" dirty="0">
                          <a:latin typeface="Times New Roman"/>
                          <a:cs typeface="Times New Roman"/>
                        </a:rPr>
                        <a:t>Gorganvirus</a:t>
                      </a:r>
                      <a:endParaRPr sz="1200">
                        <a:latin typeface="Times New Roman"/>
                        <a:cs typeface="Times New Roman"/>
                      </a:endParaRPr>
                    </a:p>
                  </a:txBody>
                  <a:tcPr marL="0" marR="0" marT="9906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9EAD2"/>
                    </a:solidFill>
                  </a:tcPr>
                </a:tc>
                <a:tc>
                  <a:txBody>
                    <a:bodyPr/>
                    <a:lstStyle/>
                    <a:p>
                      <a:pPr marL="635" algn="ctr">
                        <a:lnSpc>
                          <a:spcPts val="1420"/>
                        </a:lnSpc>
                      </a:pPr>
                      <a:r>
                        <a:rPr sz="1200" i="1" spc="-10" dirty="0">
                          <a:latin typeface="Times New Roman"/>
                          <a:cs typeface="Times New Roman"/>
                        </a:rPr>
                        <a:t>UNVERIFIED:</a:t>
                      </a:r>
                      <a:endParaRPr sz="1200">
                        <a:latin typeface="Times New Roman"/>
                        <a:cs typeface="Times New Roman"/>
                      </a:endParaRPr>
                    </a:p>
                    <a:p>
                      <a:pPr marL="142875" marR="133985" algn="ctr">
                        <a:lnSpc>
                          <a:spcPct val="100800"/>
                        </a:lnSpc>
                      </a:pPr>
                      <a:r>
                        <a:rPr sz="1200" i="1" dirty="0">
                          <a:latin typeface="Times New Roman"/>
                          <a:cs typeface="Times New Roman"/>
                        </a:rPr>
                        <a:t>Proteus</a:t>
                      </a:r>
                      <a:r>
                        <a:rPr sz="1200" i="1" spc="-50" dirty="0">
                          <a:latin typeface="Times New Roman"/>
                          <a:cs typeface="Times New Roman"/>
                        </a:rPr>
                        <a:t> </a:t>
                      </a:r>
                      <a:r>
                        <a:rPr sz="1200" i="1" spc="-10" dirty="0">
                          <a:latin typeface="Times New Roman"/>
                          <a:cs typeface="Times New Roman"/>
                        </a:rPr>
                        <a:t>pahge VB_PsmiS- Isfahan</a:t>
                      </a:r>
                      <a:endParaRPr sz="12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C7DCED"/>
                    </a:solidFill>
                  </a:tcPr>
                </a:tc>
                <a:tc>
                  <a:txBody>
                    <a:bodyPr/>
                    <a:lstStyle/>
                    <a:p>
                      <a:pPr>
                        <a:lnSpc>
                          <a:spcPct val="100000"/>
                        </a:lnSpc>
                        <a:spcBef>
                          <a:spcPts val="780"/>
                        </a:spcBef>
                      </a:pPr>
                      <a:endParaRPr sz="1200">
                        <a:latin typeface="Times New Roman"/>
                        <a:cs typeface="Times New Roman"/>
                      </a:endParaRPr>
                    </a:p>
                    <a:p>
                      <a:pPr algn="ctr">
                        <a:lnSpc>
                          <a:spcPct val="100000"/>
                        </a:lnSpc>
                      </a:pPr>
                      <a:r>
                        <a:rPr sz="1200" spc="-25" dirty="0">
                          <a:latin typeface="Times New Roman"/>
                          <a:cs typeface="Times New Roman"/>
                        </a:rPr>
                        <a:t>354</a:t>
                      </a:r>
                      <a:endParaRPr sz="1200">
                        <a:latin typeface="Times New Roman"/>
                        <a:cs typeface="Times New Roman"/>
                      </a:endParaRPr>
                    </a:p>
                  </a:txBody>
                  <a:tcPr marL="0" marR="0" marT="9906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9EAD2"/>
                    </a:solidFill>
                  </a:tcPr>
                </a:tc>
                <a:tc>
                  <a:txBody>
                    <a:bodyPr/>
                    <a:lstStyle/>
                    <a:p>
                      <a:pPr>
                        <a:lnSpc>
                          <a:spcPct val="100000"/>
                        </a:lnSpc>
                        <a:spcBef>
                          <a:spcPts val="780"/>
                        </a:spcBef>
                      </a:pPr>
                      <a:endParaRPr sz="1200" dirty="0">
                        <a:latin typeface="Times New Roman"/>
                        <a:cs typeface="Times New Roman"/>
                      </a:endParaRPr>
                    </a:p>
                    <a:p>
                      <a:pPr marL="635" algn="ctr">
                        <a:lnSpc>
                          <a:spcPct val="100000"/>
                        </a:lnSpc>
                      </a:pPr>
                      <a:r>
                        <a:rPr sz="1200" spc="-10" dirty="0" err="1">
                          <a:latin typeface="Times New Roman"/>
                          <a:cs typeface="Times New Roman"/>
                        </a:rPr>
                        <a:t>Bact</a:t>
                      </a:r>
                      <a:r>
                        <a:rPr lang="pt-BR" sz="1200" spc="-10" dirty="0" err="1">
                          <a:latin typeface="Times New Roman"/>
                          <a:cs typeface="Times New Roman"/>
                        </a:rPr>
                        <a:t>eria</a:t>
                      </a:r>
                      <a:endParaRPr sz="1200" dirty="0">
                        <a:latin typeface="Times New Roman"/>
                        <a:cs typeface="Times New Roman"/>
                      </a:endParaRPr>
                    </a:p>
                  </a:txBody>
                  <a:tcPr marL="0" marR="0" marT="9906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D2C9E6"/>
                    </a:solidFill>
                  </a:tcPr>
                </a:tc>
                <a:extLst>
                  <a:ext uri="{0D108BD9-81ED-4DB2-BD59-A6C34878D82A}">
                    <a16:rowId xmlns:a16="http://schemas.microsoft.com/office/drawing/2014/main" val="10002"/>
                  </a:ext>
                </a:extLst>
              </a:tr>
              <a:tr h="380365">
                <a:tc>
                  <a:txBody>
                    <a:bodyPr/>
                    <a:lstStyle/>
                    <a:p>
                      <a:pPr marL="635" algn="ctr">
                        <a:lnSpc>
                          <a:spcPct val="100000"/>
                        </a:lnSpc>
                        <a:spcBef>
                          <a:spcPts val="705"/>
                        </a:spcBef>
                      </a:pPr>
                      <a:r>
                        <a:rPr sz="1200" spc="-10" dirty="0">
                          <a:latin typeface="Times New Roman"/>
                          <a:cs typeface="Times New Roman"/>
                        </a:rPr>
                        <a:t>Myoviridae</a:t>
                      </a:r>
                      <a:endParaRPr sz="1200">
                        <a:latin typeface="Times New Roman"/>
                        <a:cs typeface="Times New Roman"/>
                      </a:endParaRPr>
                    </a:p>
                  </a:txBody>
                  <a:tcPr marL="0" marR="0" marT="89535" marB="0">
                    <a:lnL w="3175">
                      <a:solidFill>
                        <a:srgbClr val="FFFFFF"/>
                      </a:solidFill>
                      <a:prstDash val="solid"/>
                    </a:lnL>
                    <a:lnR w="3175">
                      <a:solidFill>
                        <a:srgbClr val="CCCCCC"/>
                      </a:solidFill>
                      <a:prstDash val="solid"/>
                    </a:lnR>
                    <a:lnT w="6350">
                      <a:solidFill>
                        <a:srgbClr val="FFFFFF"/>
                      </a:solidFill>
                      <a:prstDash val="solid"/>
                    </a:lnT>
                    <a:lnB w="6350">
                      <a:solidFill>
                        <a:srgbClr val="FFFFFF"/>
                      </a:solidFill>
                      <a:prstDash val="solid"/>
                    </a:lnB>
                    <a:solidFill>
                      <a:srgbClr val="D2C9E6"/>
                    </a:solidFill>
                  </a:tcPr>
                </a:tc>
                <a:tc>
                  <a:txBody>
                    <a:bodyPr/>
                    <a:lstStyle/>
                    <a:p>
                      <a:pPr algn="ctr">
                        <a:lnSpc>
                          <a:spcPct val="100000"/>
                        </a:lnSpc>
                        <a:spcBef>
                          <a:spcPts val="705"/>
                        </a:spcBef>
                      </a:pPr>
                      <a:r>
                        <a:rPr sz="1200" spc="-10" dirty="0">
                          <a:latin typeface="Times New Roman"/>
                          <a:cs typeface="Times New Roman"/>
                        </a:rPr>
                        <a:t>Ludhianavírus</a:t>
                      </a:r>
                      <a:endParaRPr sz="1200">
                        <a:latin typeface="Times New Roman"/>
                        <a:cs typeface="Times New Roman"/>
                      </a:endParaRPr>
                    </a:p>
                  </a:txBody>
                  <a:tcPr marL="0" marR="0" marT="89535" marB="0">
                    <a:lnL w="3175">
                      <a:solidFill>
                        <a:srgbClr val="CCCCCC"/>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9EAD2"/>
                    </a:solidFill>
                  </a:tcPr>
                </a:tc>
                <a:tc>
                  <a:txBody>
                    <a:bodyPr/>
                    <a:lstStyle/>
                    <a:p>
                      <a:pPr marL="492125" marR="23495" indent="-461009">
                        <a:lnSpc>
                          <a:spcPts val="1450"/>
                        </a:lnSpc>
                      </a:pPr>
                      <a:r>
                        <a:rPr sz="1200" i="1" dirty="0">
                          <a:latin typeface="Times New Roman"/>
                          <a:cs typeface="Times New Roman"/>
                        </a:rPr>
                        <a:t>Aeromonas</a:t>
                      </a:r>
                      <a:r>
                        <a:rPr sz="1200" i="1" spc="-40" dirty="0">
                          <a:latin typeface="Times New Roman"/>
                          <a:cs typeface="Times New Roman"/>
                        </a:rPr>
                        <a:t> </a:t>
                      </a:r>
                      <a:r>
                        <a:rPr sz="1200" i="1" spc="-10" dirty="0">
                          <a:latin typeface="Times New Roman"/>
                          <a:cs typeface="Times New Roman"/>
                        </a:rPr>
                        <a:t>phage </a:t>
                      </a:r>
                      <a:r>
                        <a:rPr sz="1200" i="1" spc="-25" dirty="0">
                          <a:latin typeface="Times New Roman"/>
                          <a:cs typeface="Times New Roman"/>
                        </a:rPr>
                        <a:t>D3</a:t>
                      </a:r>
                      <a:endParaRPr sz="12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C7DCED"/>
                    </a:solidFill>
                  </a:tcPr>
                </a:tc>
                <a:tc>
                  <a:txBody>
                    <a:bodyPr/>
                    <a:lstStyle/>
                    <a:p>
                      <a:pPr algn="ctr">
                        <a:lnSpc>
                          <a:spcPct val="100000"/>
                        </a:lnSpc>
                        <a:spcBef>
                          <a:spcPts val="705"/>
                        </a:spcBef>
                      </a:pPr>
                      <a:r>
                        <a:rPr sz="1200" spc="-25" dirty="0">
                          <a:latin typeface="Times New Roman"/>
                          <a:cs typeface="Times New Roman"/>
                        </a:rPr>
                        <a:t>246</a:t>
                      </a:r>
                      <a:endParaRPr sz="1200">
                        <a:latin typeface="Times New Roman"/>
                        <a:cs typeface="Times New Roman"/>
                      </a:endParaRPr>
                    </a:p>
                  </a:txBody>
                  <a:tcPr marL="0" marR="0" marT="89535"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9EAD2"/>
                    </a:solidFill>
                  </a:tcPr>
                </a:tc>
                <a:tc>
                  <a:txBody>
                    <a:bodyPr/>
                    <a:lstStyle/>
                    <a:p>
                      <a:pPr marL="635" algn="ctr">
                        <a:lnSpc>
                          <a:spcPct val="100000"/>
                        </a:lnSpc>
                        <a:spcBef>
                          <a:spcPts val="705"/>
                        </a:spcBef>
                      </a:pPr>
                      <a:r>
                        <a:rPr sz="1200" spc="-10" dirty="0" err="1">
                          <a:latin typeface="Times New Roman"/>
                          <a:cs typeface="Times New Roman"/>
                        </a:rPr>
                        <a:t>Bact</a:t>
                      </a:r>
                      <a:r>
                        <a:rPr lang="pt-BR" sz="1200" spc="-10" dirty="0" err="1">
                          <a:latin typeface="Times New Roman"/>
                          <a:cs typeface="Times New Roman"/>
                        </a:rPr>
                        <a:t>eria</a:t>
                      </a:r>
                      <a:endParaRPr sz="1200" dirty="0">
                        <a:latin typeface="Times New Roman"/>
                        <a:cs typeface="Times New Roman"/>
                      </a:endParaRPr>
                    </a:p>
                  </a:txBody>
                  <a:tcPr marL="0" marR="0" marT="89535"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D2C9E6"/>
                    </a:solidFill>
                  </a:tcPr>
                </a:tc>
                <a:extLst>
                  <a:ext uri="{0D108BD9-81ED-4DB2-BD59-A6C34878D82A}">
                    <a16:rowId xmlns:a16="http://schemas.microsoft.com/office/drawing/2014/main" val="10003"/>
                  </a:ext>
                </a:extLst>
              </a:tr>
              <a:tr h="933450">
                <a:tc>
                  <a:txBody>
                    <a:bodyPr/>
                    <a:lstStyle/>
                    <a:p>
                      <a:pPr>
                        <a:lnSpc>
                          <a:spcPct val="100000"/>
                        </a:lnSpc>
                      </a:pPr>
                      <a:endParaRPr sz="1200">
                        <a:latin typeface="Times New Roman"/>
                        <a:cs typeface="Times New Roman"/>
                      </a:endParaRPr>
                    </a:p>
                    <a:p>
                      <a:pPr>
                        <a:lnSpc>
                          <a:spcPct val="100000"/>
                        </a:lnSpc>
                        <a:spcBef>
                          <a:spcPts val="125"/>
                        </a:spcBef>
                      </a:pPr>
                      <a:endParaRPr sz="1200">
                        <a:latin typeface="Times New Roman"/>
                        <a:cs typeface="Times New Roman"/>
                      </a:endParaRPr>
                    </a:p>
                    <a:p>
                      <a:pPr marL="635" algn="ctr">
                        <a:lnSpc>
                          <a:spcPct val="100000"/>
                        </a:lnSpc>
                      </a:pPr>
                      <a:r>
                        <a:rPr sz="1200" spc="-10" dirty="0">
                          <a:latin typeface="Times New Roman"/>
                          <a:cs typeface="Times New Roman"/>
                        </a:rPr>
                        <a:t>Retroviridae</a:t>
                      </a:r>
                      <a:endParaRPr sz="12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2C9E6"/>
                    </a:solidFill>
                  </a:tcPr>
                </a:tc>
                <a:tc>
                  <a:txBody>
                    <a:bodyPr/>
                    <a:lstStyle/>
                    <a:p>
                      <a:pPr>
                        <a:lnSpc>
                          <a:spcPct val="100000"/>
                        </a:lnSpc>
                      </a:pPr>
                      <a:endParaRPr sz="1200">
                        <a:latin typeface="Times New Roman"/>
                        <a:cs typeface="Times New Roman"/>
                      </a:endParaRPr>
                    </a:p>
                    <a:p>
                      <a:pPr>
                        <a:lnSpc>
                          <a:spcPct val="100000"/>
                        </a:lnSpc>
                        <a:spcBef>
                          <a:spcPts val="125"/>
                        </a:spcBef>
                      </a:pPr>
                      <a:endParaRPr sz="1200">
                        <a:latin typeface="Times New Roman"/>
                        <a:cs typeface="Times New Roman"/>
                      </a:endParaRPr>
                    </a:p>
                    <a:p>
                      <a:pPr algn="ctr">
                        <a:lnSpc>
                          <a:spcPct val="100000"/>
                        </a:lnSpc>
                      </a:pPr>
                      <a:r>
                        <a:rPr sz="1200" spc="-10" dirty="0">
                          <a:latin typeface="Times New Roman"/>
                          <a:cs typeface="Times New Roman"/>
                        </a:rPr>
                        <a:t>Betaretrovírus</a:t>
                      </a:r>
                      <a:endParaRPr sz="12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9EAD2"/>
                    </a:solidFill>
                  </a:tcPr>
                </a:tc>
                <a:tc>
                  <a:txBody>
                    <a:bodyPr/>
                    <a:lstStyle/>
                    <a:p>
                      <a:pPr marL="60325" marR="52069" indent="-635" algn="ctr">
                        <a:lnSpc>
                          <a:spcPts val="1450"/>
                        </a:lnSpc>
                      </a:pPr>
                      <a:r>
                        <a:rPr sz="1200" i="1" spc="-10" dirty="0">
                          <a:latin typeface="Times New Roman"/>
                          <a:cs typeface="Times New Roman"/>
                        </a:rPr>
                        <a:t>Desmodus rotundus endogenous retrovirus</a:t>
                      </a:r>
                      <a:r>
                        <a:rPr sz="1200" i="1" spc="-5" dirty="0">
                          <a:latin typeface="Times New Roman"/>
                          <a:cs typeface="Times New Roman"/>
                        </a:rPr>
                        <a:t> </a:t>
                      </a:r>
                      <a:r>
                        <a:rPr sz="1200" i="1" spc="-10" dirty="0">
                          <a:latin typeface="Times New Roman"/>
                          <a:cs typeface="Times New Roman"/>
                        </a:rPr>
                        <a:t>isolate </a:t>
                      </a:r>
                      <a:r>
                        <a:rPr sz="1200" i="1" spc="-25" dirty="0">
                          <a:latin typeface="Times New Roman"/>
                          <a:cs typeface="Times New Roman"/>
                        </a:rPr>
                        <a:t>824</a:t>
                      </a:r>
                      <a:endParaRPr sz="12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C7DCED"/>
                    </a:solidFill>
                  </a:tcPr>
                </a:tc>
                <a:tc>
                  <a:txBody>
                    <a:bodyPr/>
                    <a:lstStyle/>
                    <a:p>
                      <a:pPr>
                        <a:lnSpc>
                          <a:spcPct val="100000"/>
                        </a:lnSpc>
                      </a:pPr>
                      <a:endParaRPr sz="1200">
                        <a:latin typeface="Times New Roman"/>
                        <a:cs typeface="Times New Roman"/>
                      </a:endParaRPr>
                    </a:p>
                    <a:p>
                      <a:pPr>
                        <a:lnSpc>
                          <a:spcPct val="100000"/>
                        </a:lnSpc>
                        <a:spcBef>
                          <a:spcPts val="125"/>
                        </a:spcBef>
                      </a:pPr>
                      <a:endParaRPr sz="1200">
                        <a:latin typeface="Times New Roman"/>
                        <a:cs typeface="Times New Roman"/>
                      </a:endParaRPr>
                    </a:p>
                    <a:p>
                      <a:pPr algn="ctr">
                        <a:lnSpc>
                          <a:spcPct val="100000"/>
                        </a:lnSpc>
                      </a:pPr>
                      <a:r>
                        <a:rPr sz="1200" spc="-25" dirty="0">
                          <a:latin typeface="Times New Roman"/>
                          <a:cs typeface="Times New Roman"/>
                        </a:rPr>
                        <a:t>245</a:t>
                      </a:r>
                      <a:endParaRPr sz="12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9EAD2"/>
                    </a:solidFill>
                  </a:tcPr>
                </a:tc>
                <a:tc>
                  <a:txBody>
                    <a:bodyPr/>
                    <a:lstStyle/>
                    <a:p>
                      <a:pPr>
                        <a:lnSpc>
                          <a:spcPct val="100000"/>
                        </a:lnSpc>
                      </a:pPr>
                      <a:endParaRPr sz="1200" dirty="0">
                        <a:latin typeface="Times New Roman"/>
                        <a:cs typeface="Times New Roman"/>
                      </a:endParaRPr>
                    </a:p>
                    <a:p>
                      <a:pPr>
                        <a:lnSpc>
                          <a:spcPct val="100000"/>
                        </a:lnSpc>
                        <a:spcBef>
                          <a:spcPts val="125"/>
                        </a:spcBef>
                      </a:pPr>
                      <a:endParaRPr sz="1200" dirty="0">
                        <a:latin typeface="Times New Roman"/>
                        <a:cs typeface="Times New Roman"/>
                      </a:endParaRPr>
                    </a:p>
                    <a:p>
                      <a:pPr marL="635" algn="ctr">
                        <a:lnSpc>
                          <a:spcPct val="100000"/>
                        </a:lnSpc>
                      </a:pPr>
                      <a:r>
                        <a:rPr sz="1200" spc="-10" dirty="0">
                          <a:latin typeface="Times New Roman"/>
                          <a:cs typeface="Times New Roman"/>
                        </a:rPr>
                        <a:t>Vertebra</a:t>
                      </a:r>
                      <a:r>
                        <a:rPr lang="pt-BR" sz="1200" spc="-10" dirty="0">
                          <a:latin typeface="Times New Roman"/>
                          <a:cs typeface="Times New Roman"/>
                        </a:rPr>
                        <a:t>te</a:t>
                      </a:r>
                      <a:endParaRPr sz="1200" dirty="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D2C9E6"/>
                    </a:solidFill>
                  </a:tcPr>
                </a:tc>
                <a:extLst>
                  <a:ext uri="{0D108BD9-81ED-4DB2-BD59-A6C34878D82A}">
                    <a16:rowId xmlns:a16="http://schemas.microsoft.com/office/drawing/2014/main" val="10004"/>
                  </a:ext>
                </a:extLst>
              </a:tr>
              <a:tr h="715010">
                <a:tc>
                  <a:txBody>
                    <a:bodyPr/>
                    <a:lstStyle/>
                    <a:p>
                      <a:pPr>
                        <a:lnSpc>
                          <a:spcPct val="100000"/>
                        </a:lnSpc>
                        <a:spcBef>
                          <a:spcPts val="645"/>
                        </a:spcBef>
                      </a:pPr>
                      <a:endParaRPr sz="1200">
                        <a:latin typeface="Times New Roman"/>
                        <a:cs typeface="Times New Roman"/>
                      </a:endParaRPr>
                    </a:p>
                    <a:p>
                      <a:pPr marL="635" algn="ctr">
                        <a:lnSpc>
                          <a:spcPct val="100000"/>
                        </a:lnSpc>
                      </a:pPr>
                      <a:r>
                        <a:rPr sz="1200" spc="-10" dirty="0">
                          <a:latin typeface="Times New Roman"/>
                          <a:cs typeface="Times New Roman"/>
                        </a:rPr>
                        <a:t>Steitzviridae</a:t>
                      </a:r>
                      <a:endParaRPr sz="1200">
                        <a:latin typeface="Times New Roman"/>
                        <a:cs typeface="Times New Roman"/>
                      </a:endParaRPr>
                    </a:p>
                  </a:txBody>
                  <a:tcPr marL="0" marR="0" marT="81915"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2C9E6"/>
                    </a:solidFill>
                  </a:tcPr>
                </a:tc>
                <a:tc>
                  <a:txBody>
                    <a:bodyPr/>
                    <a:lstStyle/>
                    <a:p>
                      <a:pPr>
                        <a:lnSpc>
                          <a:spcPct val="100000"/>
                        </a:lnSpc>
                        <a:spcBef>
                          <a:spcPts val="645"/>
                        </a:spcBef>
                      </a:pPr>
                      <a:endParaRPr sz="1200">
                        <a:latin typeface="Times New Roman"/>
                        <a:cs typeface="Times New Roman"/>
                      </a:endParaRPr>
                    </a:p>
                    <a:p>
                      <a:pPr algn="ctr">
                        <a:lnSpc>
                          <a:spcPct val="100000"/>
                        </a:lnSpc>
                      </a:pPr>
                      <a:r>
                        <a:rPr sz="1200" spc="-10" dirty="0">
                          <a:latin typeface="Times New Roman"/>
                          <a:cs typeface="Times New Roman"/>
                        </a:rPr>
                        <a:t>Gihfavirus</a:t>
                      </a:r>
                      <a:endParaRPr sz="1200">
                        <a:latin typeface="Times New Roman"/>
                        <a:cs typeface="Times New Roman"/>
                      </a:endParaRPr>
                    </a:p>
                  </a:txBody>
                  <a:tcPr marL="0" marR="0" marT="81915"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9EAD2"/>
                    </a:solidFill>
                  </a:tcPr>
                </a:tc>
                <a:tc>
                  <a:txBody>
                    <a:bodyPr/>
                    <a:lstStyle/>
                    <a:p>
                      <a:pPr marL="107314" marR="99695" indent="59055">
                        <a:lnSpc>
                          <a:spcPct val="100800"/>
                        </a:lnSpc>
                        <a:spcBef>
                          <a:spcPts val="1285"/>
                        </a:spcBef>
                      </a:pPr>
                      <a:r>
                        <a:rPr sz="1200" i="1" dirty="0">
                          <a:latin typeface="Times New Roman"/>
                          <a:cs typeface="Times New Roman"/>
                        </a:rPr>
                        <a:t>SsRNA</a:t>
                      </a:r>
                      <a:r>
                        <a:rPr sz="1200" i="1" spc="-40" dirty="0">
                          <a:latin typeface="Times New Roman"/>
                          <a:cs typeface="Times New Roman"/>
                        </a:rPr>
                        <a:t> </a:t>
                      </a:r>
                      <a:r>
                        <a:rPr sz="1200" i="1" spc="-20" dirty="0">
                          <a:latin typeface="Times New Roman"/>
                          <a:cs typeface="Times New Roman"/>
                        </a:rPr>
                        <a:t>phage </a:t>
                      </a:r>
                      <a:r>
                        <a:rPr sz="1200" i="1" spc="-10" dirty="0">
                          <a:latin typeface="Times New Roman"/>
                          <a:cs typeface="Times New Roman"/>
                        </a:rPr>
                        <a:t>SRR5466369_2</a:t>
                      </a:r>
                      <a:endParaRPr sz="1200">
                        <a:latin typeface="Times New Roman"/>
                        <a:cs typeface="Times New Roman"/>
                      </a:endParaRPr>
                    </a:p>
                  </a:txBody>
                  <a:tcPr marL="0" marR="0" marT="163195"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C7DCED"/>
                    </a:solidFill>
                  </a:tcPr>
                </a:tc>
                <a:tc>
                  <a:txBody>
                    <a:bodyPr/>
                    <a:lstStyle/>
                    <a:p>
                      <a:pPr>
                        <a:lnSpc>
                          <a:spcPct val="100000"/>
                        </a:lnSpc>
                        <a:spcBef>
                          <a:spcPts val="645"/>
                        </a:spcBef>
                      </a:pPr>
                      <a:endParaRPr sz="1200">
                        <a:latin typeface="Times New Roman"/>
                        <a:cs typeface="Times New Roman"/>
                      </a:endParaRPr>
                    </a:p>
                    <a:p>
                      <a:pPr algn="ctr">
                        <a:lnSpc>
                          <a:spcPct val="100000"/>
                        </a:lnSpc>
                      </a:pPr>
                      <a:r>
                        <a:rPr sz="1200" spc="-25" dirty="0">
                          <a:latin typeface="Times New Roman"/>
                          <a:cs typeface="Times New Roman"/>
                        </a:rPr>
                        <a:t>170</a:t>
                      </a:r>
                      <a:endParaRPr sz="1200">
                        <a:latin typeface="Times New Roman"/>
                        <a:cs typeface="Times New Roman"/>
                      </a:endParaRPr>
                    </a:p>
                  </a:txBody>
                  <a:tcPr marL="0" marR="0" marT="81915"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9EAD2"/>
                    </a:solidFill>
                  </a:tcPr>
                </a:tc>
                <a:tc>
                  <a:txBody>
                    <a:bodyPr/>
                    <a:lstStyle/>
                    <a:p>
                      <a:pPr>
                        <a:lnSpc>
                          <a:spcPct val="100000"/>
                        </a:lnSpc>
                        <a:spcBef>
                          <a:spcPts val="645"/>
                        </a:spcBef>
                      </a:pPr>
                      <a:endParaRPr sz="1200" dirty="0">
                        <a:latin typeface="Times New Roman"/>
                        <a:cs typeface="Times New Roman"/>
                      </a:endParaRPr>
                    </a:p>
                    <a:p>
                      <a:pPr marL="635" algn="ctr">
                        <a:lnSpc>
                          <a:spcPct val="100000"/>
                        </a:lnSpc>
                      </a:pPr>
                      <a:r>
                        <a:rPr sz="1200" spc="-10" dirty="0" err="1">
                          <a:latin typeface="Times New Roman"/>
                          <a:cs typeface="Times New Roman"/>
                        </a:rPr>
                        <a:t>Bact</a:t>
                      </a:r>
                      <a:r>
                        <a:rPr lang="pt-BR" sz="1200" spc="-10" dirty="0" err="1">
                          <a:latin typeface="Times New Roman"/>
                          <a:cs typeface="Times New Roman"/>
                        </a:rPr>
                        <a:t>eria</a:t>
                      </a:r>
                      <a:endParaRPr sz="1200" dirty="0">
                        <a:latin typeface="Times New Roman"/>
                        <a:cs typeface="Times New Roman"/>
                      </a:endParaRPr>
                    </a:p>
                  </a:txBody>
                  <a:tcPr marL="0" marR="0" marT="81915"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D2C9E6"/>
                    </a:solidFill>
                  </a:tcPr>
                </a:tc>
                <a:extLst>
                  <a:ext uri="{0D108BD9-81ED-4DB2-BD59-A6C34878D82A}">
                    <a16:rowId xmlns:a16="http://schemas.microsoft.com/office/drawing/2014/main" val="10005"/>
                  </a:ext>
                </a:extLst>
              </a:tr>
              <a:tr h="380365">
                <a:tc>
                  <a:txBody>
                    <a:bodyPr/>
                    <a:lstStyle/>
                    <a:p>
                      <a:pPr marL="635" algn="ctr">
                        <a:lnSpc>
                          <a:spcPct val="100000"/>
                        </a:lnSpc>
                        <a:spcBef>
                          <a:spcPts val="705"/>
                        </a:spcBef>
                      </a:pPr>
                      <a:r>
                        <a:rPr sz="1200" spc="-10" dirty="0">
                          <a:latin typeface="Times New Roman"/>
                          <a:cs typeface="Times New Roman"/>
                        </a:rPr>
                        <a:t>Peduoviridae</a:t>
                      </a:r>
                      <a:endParaRPr sz="1200">
                        <a:latin typeface="Times New Roman"/>
                        <a:cs typeface="Times New Roman"/>
                      </a:endParaRPr>
                    </a:p>
                  </a:txBody>
                  <a:tcPr marL="0" marR="0" marT="89535" marB="0">
                    <a:lnL w="3175">
                      <a:solidFill>
                        <a:srgbClr val="FFFFFF"/>
                      </a:solidFill>
                      <a:prstDash val="solid"/>
                    </a:lnL>
                    <a:lnR w="6350">
                      <a:solidFill>
                        <a:srgbClr val="FFFFFF"/>
                      </a:solidFill>
                      <a:prstDash val="solid"/>
                    </a:lnR>
                    <a:lnT w="6350">
                      <a:solidFill>
                        <a:srgbClr val="FFFFFF"/>
                      </a:solidFill>
                      <a:prstDash val="solid"/>
                    </a:lnT>
                    <a:lnB w="3175">
                      <a:solidFill>
                        <a:srgbClr val="FFFFFF"/>
                      </a:solidFill>
                      <a:prstDash val="solid"/>
                    </a:lnB>
                    <a:solidFill>
                      <a:srgbClr val="D2C9E6"/>
                    </a:solidFill>
                  </a:tcPr>
                </a:tc>
                <a:tc>
                  <a:txBody>
                    <a:bodyPr/>
                    <a:lstStyle/>
                    <a:p>
                      <a:pPr marL="635" algn="ctr">
                        <a:lnSpc>
                          <a:spcPct val="100000"/>
                        </a:lnSpc>
                        <a:spcBef>
                          <a:spcPts val="705"/>
                        </a:spcBef>
                      </a:pPr>
                      <a:r>
                        <a:rPr sz="1200" spc="-10" dirty="0">
                          <a:latin typeface="Times New Roman"/>
                          <a:cs typeface="Times New Roman"/>
                        </a:rPr>
                        <a:t>Tigvírus</a:t>
                      </a:r>
                      <a:endParaRPr sz="1200">
                        <a:latin typeface="Times New Roman"/>
                        <a:cs typeface="Times New Roman"/>
                      </a:endParaRPr>
                    </a:p>
                  </a:txBody>
                  <a:tcPr marL="0" marR="0" marT="89535" marB="0">
                    <a:lnL w="6350">
                      <a:solidFill>
                        <a:srgbClr val="FFFFFF"/>
                      </a:solidFill>
                      <a:prstDash val="solid"/>
                    </a:lnL>
                    <a:lnR w="6350">
                      <a:solidFill>
                        <a:srgbClr val="FFFFFF"/>
                      </a:solidFill>
                      <a:prstDash val="solid"/>
                    </a:lnR>
                    <a:lnT w="6350">
                      <a:solidFill>
                        <a:srgbClr val="FFFFFF"/>
                      </a:solidFill>
                      <a:prstDash val="solid"/>
                    </a:lnT>
                    <a:lnB w="3175">
                      <a:solidFill>
                        <a:srgbClr val="FFFFFF"/>
                      </a:solidFill>
                      <a:prstDash val="solid"/>
                    </a:lnB>
                    <a:solidFill>
                      <a:srgbClr val="D9EAD2"/>
                    </a:solidFill>
                  </a:tcPr>
                </a:tc>
                <a:tc>
                  <a:txBody>
                    <a:bodyPr/>
                    <a:lstStyle/>
                    <a:p>
                      <a:pPr marL="118110" marR="110489" indent="57785">
                        <a:lnSpc>
                          <a:spcPts val="1450"/>
                        </a:lnSpc>
                      </a:pPr>
                      <a:r>
                        <a:rPr sz="1200" i="1" spc="-10" dirty="0">
                          <a:latin typeface="Times New Roman"/>
                          <a:cs typeface="Times New Roman"/>
                        </a:rPr>
                        <a:t>Burkholderia </a:t>
                      </a:r>
                      <a:r>
                        <a:rPr sz="1200" i="1" dirty="0">
                          <a:latin typeface="Times New Roman"/>
                          <a:cs typeface="Times New Roman"/>
                        </a:rPr>
                        <a:t>phage</a:t>
                      </a:r>
                      <a:r>
                        <a:rPr sz="1200" i="1" spc="-20" dirty="0">
                          <a:latin typeface="Times New Roman"/>
                          <a:cs typeface="Times New Roman"/>
                        </a:rPr>
                        <a:t> </a:t>
                      </a:r>
                      <a:r>
                        <a:rPr sz="1200" i="1" spc="-10" dirty="0">
                          <a:latin typeface="Times New Roman"/>
                          <a:cs typeface="Times New Roman"/>
                        </a:rPr>
                        <a:t>phiE094</a:t>
                      </a:r>
                      <a:endParaRPr sz="12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3175">
                      <a:solidFill>
                        <a:srgbClr val="FFFFFF"/>
                      </a:solidFill>
                      <a:prstDash val="solid"/>
                    </a:lnB>
                    <a:solidFill>
                      <a:srgbClr val="C7DCED"/>
                    </a:solidFill>
                  </a:tcPr>
                </a:tc>
                <a:tc>
                  <a:txBody>
                    <a:bodyPr/>
                    <a:lstStyle/>
                    <a:p>
                      <a:pPr algn="ctr">
                        <a:lnSpc>
                          <a:spcPct val="100000"/>
                        </a:lnSpc>
                        <a:spcBef>
                          <a:spcPts val="705"/>
                        </a:spcBef>
                      </a:pPr>
                      <a:r>
                        <a:rPr sz="1200" spc="-25" dirty="0">
                          <a:latin typeface="Times New Roman"/>
                          <a:cs typeface="Times New Roman"/>
                        </a:rPr>
                        <a:t>126</a:t>
                      </a:r>
                      <a:endParaRPr sz="1200">
                        <a:latin typeface="Times New Roman"/>
                        <a:cs typeface="Times New Roman"/>
                      </a:endParaRPr>
                    </a:p>
                  </a:txBody>
                  <a:tcPr marL="0" marR="0" marT="89535" marB="0">
                    <a:lnL w="6350">
                      <a:solidFill>
                        <a:srgbClr val="FFFFFF"/>
                      </a:solidFill>
                      <a:prstDash val="solid"/>
                    </a:lnL>
                    <a:lnR w="6350">
                      <a:solidFill>
                        <a:srgbClr val="FFFFFF"/>
                      </a:solidFill>
                      <a:prstDash val="solid"/>
                    </a:lnR>
                    <a:lnT w="6350">
                      <a:solidFill>
                        <a:srgbClr val="FFFFFF"/>
                      </a:solidFill>
                      <a:prstDash val="solid"/>
                    </a:lnT>
                    <a:lnB w="3175">
                      <a:solidFill>
                        <a:srgbClr val="FFFFFF"/>
                      </a:solidFill>
                      <a:prstDash val="solid"/>
                    </a:lnB>
                    <a:solidFill>
                      <a:srgbClr val="D9EAD2"/>
                    </a:solidFill>
                  </a:tcPr>
                </a:tc>
                <a:tc>
                  <a:txBody>
                    <a:bodyPr/>
                    <a:lstStyle/>
                    <a:p>
                      <a:pPr marL="635" algn="ctr">
                        <a:lnSpc>
                          <a:spcPct val="100000"/>
                        </a:lnSpc>
                        <a:spcBef>
                          <a:spcPts val="705"/>
                        </a:spcBef>
                      </a:pPr>
                      <a:r>
                        <a:rPr sz="1200" spc="-10" dirty="0" err="1">
                          <a:latin typeface="Times New Roman"/>
                          <a:cs typeface="Times New Roman"/>
                        </a:rPr>
                        <a:t>Bact</a:t>
                      </a:r>
                      <a:r>
                        <a:rPr lang="pt-BR" sz="1200" spc="-10" dirty="0" err="1">
                          <a:latin typeface="Times New Roman"/>
                          <a:cs typeface="Times New Roman"/>
                        </a:rPr>
                        <a:t>eria</a:t>
                      </a:r>
                      <a:endParaRPr sz="1200" dirty="0">
                        <a:latin typeface="Times New Roman"/>
                        <a:cs typeface="Times New Roman"/>
                      </a:endParaRPr>
                    </a:p>
                  </a:txBody>
                  <a:tcPr marL="0" marR="0" marT="89535" marB="0">
                    <a:lnL w="6350">
                      <a:solidFill>
                        <a:srgbClr val="FFFFFF"/>
                      </a:solidFill>
                      <a:prstDash val="solid"/>
                    </a:lnL>
                    <a:lnR w="3175">
                      <a:solidFill>
                        <a:srgbClr val="FFFFFF"/>
                      </a:solidFill>
                      <a:prstDash val="solid"/>
                    </a:lnR>
                    <a:lnT w="6350">
                      <a:solidFill>
                        <a:srgbClr val="FFFFFF"/>
                      </a:solidFill>
                      <a:prstDash val="solid"/>
                    </a:lnT>
                    <a:lnB w="3175">
                      <a:solidFill>
                        <a:srgbClr val="FFFFFF"/>
                      </a:solidFill>
                      <a:prstDash val="solid"/>
                    </a:lnB>
                    <a:solidFill>
                      <a:srgbClr val="D2C9E6"/>
                    </a:solidFill>
                  </a:tcPr>
                </a:tc>
                <a:extLst>
                  <a:ext uri="{0D108BD9-81ED-4DB2-BD59-A6C34878D82A}">
                    <a16:rowId xmlns:a16="http://schemas.microsoft.com/office/drawing/2014/main" val="10006"/>
                  </a:ext>
                </a:extLst>
              </a:tr>
            </a:tbl>
          </a:graphicData>
        </a:graphic>
      </p:graphicFrame>
      <p:grpSp>
        <p:nvGrpSpPr>
          <p:cNvPr id="45" name="object 45"/>
          <p:cNvGrpSpPr/>
          <p:nvPr/>
        </p:nvGrpSpPr>
        <p:grpSpPr>
          <a:xfrm>
            <a:off x="4924784" y="334039"/>
            <a:ext cx="8282940" cy="18869660"/>
            <a:chOff x="4924784" y="334039"/>
            <a:chExt cx="8282940" cy="18869660"/>
          </a:xfrm>
        </p:grpSpPr>
        <p:pic>
          <p:nvPicPr>
            <p:cNvPr id="46" name="object 46"/>
            <p:cNvPicPr/>
            <p:nvPr/>
          </p:nvPicPr>
          <p:blipFill>
            <a:blip r:embed="rId15" cstate="print"/>
            <a:stretch>
              <a:fillRect/>
            </a:stretch>
          </p:blipFill>
          <p:spPr>
            <a:xfrm>
              <a:off x="4962373" y="5348894"/>
              <a:ext cx="1278713" cy="881553"/>
            </a:xfrm>
            <a:prstGeom prst="rect">
              <a:avLst/>
            </a:prstGeom>
          </p:spPr>
        </p:pic>
        <p:pic>
          <p:nvPicPr>
            <p:cNvPr id="47" name="object 47"/>
            <p:cNvPicPr/>
            <p:nvPr/>
          </p:nvPicPr>
          <p:blipFill>
            <a:blip r:embed="rId16" cstate="print"/>
            <a:stretch>
              <a:fillRect/>
            </a:stretch>
          </p:blipFill>
          <p:spPr>
            <a:xfrm>
              <a:off x="5185775" y="5675133"/>
              <a:ext cx="424110" cy="204962"/>
            </a:xfrm>
            <a:prstGeom prst="rect">
              <a:avLst/>
            </a:prstGeom>
          </p:spPr>
        </p:pic>
        <p:pic>
          <p:nvPicPr>
            <p:cNvPr id="48" name="object 48"/>
            <p:cNvPicPr/>
            <p:nvPr/>
          </p:nvPicPr>
          <p:blipFill>
            <a:blip r:embed="rId17" cstate="print"/>
            <a:stretch>
              <a:fillRect/>
            </a:stretch>
          </p:blipFill>
          <p:spPr>
            <a:xfrm>
              <a:off x="5006344" y="8279368"/>
              <a:ext cx="1234742" cy="847511"/>
            </a:xfrm>
            <a:prstGeom prst="rect">
              <a:avLst/>
            </a:prstGeom>
          </p:spPr>
        </p:pic>
        <p:pic>
          <p:nvPicPr>
            <p:cNvPr id="49" name="object 49"/>
            <p:cNvPicPr/>
            <p:nvPr/>
          </p:nvPicPr>
          <p:blipFill>
            <a:blip r:embed="rId18" cstate="print"/>
            <a:stretch>
              <a:fillRect/>
            </a:stretch>
          </p:blipFill>
          <p:spPr>
            <a:xfrm>
              <a:off x="5006344" y="6855266"/>
              <a:ext cx="1234742" cy="848220"/>
            </a:xfrm>
            <a:prstGeom prst="rect">
              <a:avLst/>
            </a:prstGeom>
          </p:spPr>
        </p:pic>
        <p:pic>
          <p:nvPicPr>
            <p:cNvPr id="50" name="object 50"/>
            <p:cNvPicPr/>
            <p:nvPr/>
          </p:nvPicPr>
          <p:blipFill>
            <a:blip r:embed="rId19" cstate="print"/>
            <a:stretch>
              <a:fillRect/>
            </a:stretch>
          </p:blipFill>
          <p:spPr>
            <a:xfrm>
              <a:off x="5251023" y="7095689"/>
              <a:ext cx="363117" cy="357444"/>
            </a:xfrm>
            <a:prstGeom prst="rect">
              <a:avLst/>
            </a:prstGeom>
          </p:spPr>
        </p:pic>
        <p:pic>
          <p:nvPicPr>
            <p:cNvPr id="51" name="object 51"/>
            <p:cNvPicPr/>
            <p:nvPr/>
          </p:nvPicPr>
          <p:blipFill>
            <a:blip r:embed="rId20" cstate="print"/>
            <a:stretch>
              <a:fillRect/>
            </a:stretch>
          </p:blipFill>
          <p:spPr>
            <a:xfrm>
              <a:off x="5261661" y="8485040"/>
              <a:ext cx="340422" cy="328366"/>
            </a:xfrm>
            <a:prstGeom prst="rect">
              <a:avLst/>
            </a:prstGeom>
          </p:spPr>
        </p:pic>
        <p:pic>
          <p:nvPicPr>
            <p:cNvPr id="52" name="object 52"/>
            <p:cNvPicPr/>
            <p:nvPr/>
          </p:nvPicPr>
          <p:blipFill>
            <a:blip r:embed="rId21" cstate="print"/>
            <a:stretch>
              <a:fillRect/>
            </a:stretch>
          </p:blipFill>
          <p:spPr>
            <a:xfrm>
              <a:off x="4924784" y="9721201"/>
              <a:ext cx="1266656" cy="831199"/>
            </a:xfrm>
            <a:prstGeom prst="rect">
              <a:avLst/>
            </a:prstGeom>
          </p:spPr>
        </p:pic>
        <p:pic>
          <p:nvPicPr>
            <p:cNvPr id="53" name="object 53"/>
            <p:cNvPicPr/>
            <p:nvPr/>
          </p:nvPicPr>
          <p:blipFill>
            <a:blip r:embed="rId22" cstate="print"/>
            <a:stretch>
              <a:fillRect/>
            </a:stretch>
          </p:blipFill>
          <p:spPr>
            <a:xfrm>
              <a:off x="5182229" y="9955951"/>
              <a:ext cx="361699" cy="361699"/>
            </a:xfrm>
            <a:prstGeom prst="rect">
              <a:avLst/>
            </a:prstGeom>
          </p:spPr>
        </p:pic>
        <p:pic>
          <p:nvPicPr>
            <p:cNvPr id="54" name="object 54"/>
            <p:cNvPicPr/>
            <p:nvPr/>
          </p:nvPicPr>
          <p:blipFill>
            <a:blip r:embed="rId23" cstate="print"/>
            <a:stretch>
              <a:fillRect/>
            </a:stretch>
          </p:blipFill>
          <p:spPr>
            <a:xfrm>
              <a:off x="11319061" y="334039"/>
              <a:ext cx="1804241" cy="1956722"/>
            </a:xfrm>
            <a:prstGeom prst="rect">
              <a:avLst/>
            </a:prstGeom>
          </p:spPr>
        </p:pic>
        <p:pic>
          <p:nvPicPr>
            <p:cNvPr id="55" name="object 55"/>
            <p:cNvPicPr/>
            <p:nvPr/>
          </p:nvPicPr>
          <p:blipFill>
            <a:blip r:embed="rId24" cstate="print"/>
            <a:stretch>
              <a:fillRect/>
            </a:stretch>
          </p:blipFill>
          <p:spPr>
            <a:xfrm>
              <a:off x="11629697" y="17625396"/>
              <a:ext cx="1578002" cy="1578002"/>
            </a:xfrm>
            <a:prstGeom prst="rect">
              <a:avLst/>
            </a:prstGeom>
          </p:spPr>
        </p:pic>
      </p:grpSp>
      <p:sp>
        <p:nvSpPr>
          <p:cNvPr id="62" name="CaixaDeTexto 61">
            <a:extLst>
              <a:ext uri="{FF2B5EF4-FFF2-40B4-BE49-F238E27FC236}">
                <a16:creationId xmlns:a16="http://schemas.microsoft.com/office/drawing/2014/main" id="{62293DCE-A927-4E19-9572-AE556DF00B44}"/>
              </a:ext>
            </a:extLst>
          </p:cNvPr>
          <p:cNvSpPr txBox="1"/>
          <p:nvPr/>
        </p:nvSpPr>
        <p:spPr>
          <a:xfrm>
            <a:off x="616676" y="2545075"/>
            <a:ext cx="13923643" cy="1200329"/>
          </a:xfrm>
          <a:prstGeom prst="rect">
            <a:avLst/>
          </a:prstGeom>
          <a:noFill/>
        </p:spPr>
        <p:txBody>
          <a:bodyPr wrap="square" rtlCol="0">
            <a:spAutoFit/>
          </a:bodyPr>
          <a:lstStyle/>
          <a:p>
            <a:pPr algn="ctr"/>
            <a:r>
              <a:rPr lang="en-US" sz="3600" b="1" dirty="0"/>
              <a:t>Analysis of the Bat </a:t>
            </a:r>
            <a:r>
              <a:rPr lang="en-US" sz="3600" b="1" dirty="0" err="1"/>
              <a:t>Virome</a:t>
            </a:r>
            <a:r>
              <a:rPr lang="en-US" sz="3600" b="1" dirty="0"/>
              <a:t> (</a:t>
            </a:r>
            <a:r>
              <a:rPr lang="en-US" sz="3600" b="1" i="1" dirty="0" err="1"/>
              <a:t>Carollia</a:t>
            </a:r>
            <a:r>
              <a:rPr lang="en-US" sz="3600" b="1" i="1" dirty="0"/>
              <a:t> </a:t>
            </a:r>
            <a:r>
              <a:rPr lang="en-US" sz="3600" b="1" i="1" dirty="0" err="1"/>
              <a:t>perspicillata</a:t>
            </a:r>
            <a:r>
              <a:rPr lang="en-US" sz="3600" b="1" dirty="0"/>
              <a:t>) in the </a:t>
            </a:r>
            <a:r>
              <a:rPr lang="en-US" sz="3600" b="1" dirty="0" err="1"/>
              <a:t>Bragança</a:t>
            </a:r>
            <a:r>
              <a:rPr lang="en-US" sz="3600" b="1" dirty="0"/>
              <a:t> Pará </a:t>
            </a:r>
            <a:endParaRPr lang="pt-BR" sz="3600" b="1" dirty="0"/>
          </a:p>
        </p:txBody>
      </p:sp>
      <p:pic>
        <p:nvPicPr>
          <p:cNvPr id="64" name="Imagem 63" descr="Código QR&#10;&#10;Descrição gerada automaticamente">
            <a:extLst>
              <a:ext uri="{FF2B5EF4-FFF2-40B4-BE49-F238E27FC236}">
                <a16:creationId xmlns:a16="http://schemas.microsoft.com/office/drawing/2014/main" id="{D838FA37-0A36-4457-9228-85F7047DFA35}"/>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flipV="1">
            <a:off x="11464006" y="14287627"/>
            <a:ext cx="1898412" cy="189841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TotalTime>
  <Words>809</Words>
  <Application>Microsoft Office PowerPoint</Application>
  <PresentationFormat>Personalizar</PresentationFormat>
  <Paragraphs>100</Paragraphs>
  <Slides>1</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vt:i4>
      </vt:variant>
    </vt:vector>
  </HeadingPairs>
  <TitlesOfParts>
    <vt:vector size="6" baseType="lpstr">
      <vt:lpstr>Arial</vt:lpstr>
      <vt:lpstr>Arial MT</vt:lpstr>
      <vt:lpstr>Calibri</vt:lpstr>
      <vt:lpstr>Times New Roman</vt:lpstr>
      <vt:lpstr>Office Theme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SILUBESA 2004</dc:subject>
  <dc:creator>Jussara Severo</dc:creator>
  <cp:lastModifiedBy>gabriellalopes3668@gmail.com</cp:lastModifiedBy>
  <cp:revision>10</cp:revision>
  <dcterms:created xsi:type="dcterms:W3CDTF">2024-10-14T18:26:37Z</dcterms:created>
  <dcterms:modified xsi:type="dcterms:W3CDTF">2024-10-17T01:11:56Z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2024-09-01T00:00:00Z</vt:filetime>
  </property>
  <property fmtid="{D5CDD505-2E9C-101B-9397-08002B2CF9AE}" pid="3" name="Creator">
    <vt:lpwstr>Microsoft® PowerPoint® 2013</vt:lpwstr>
  </property>
  <property fmtid="{D5CDD505-2E9C-101B-9397-08002B2CF9AE}" pid="4" name="LastSaved">
    <vt:filetime>2024-10-14T00:00:00Z</vt:filetime>
  </property>
  <property fmtid="{D5CDD505-2E9C-101B-9397-08002B2CF9AE}" pid="5" name="Producer">
    <vt:lpwstr>Microsoft® PowerPoint® 2013</vt:lpwstr>
  </property>
</Properties>
</file>