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6EA0B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8D89A4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7E848D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3B3B3B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EA0B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B3B3B"/>
          </a:solidFill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EA0B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38100" cap="flat">
              <a:solidFill>
                <a:srgbClr val="3B3B3B"/>
              </a:solidFill>
              <a:prstDash val="solid"/>
              <a:bevel/>
            </a:ln>
          </a:top>
          <a:bottom>
            <a:ln w="127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3B3B3B"/>
        </a:fontRef>
        <a:srgbClr val="3B3B3B"/>
      </a:tcTxStyle>
      <a:tcStyle>
        <a:tcBdr>
          <a:left>
            <a:ln w="12700" cap="flat">
              <a:solidFill>
                <a:srgbClr val="3B3B3B"/>
              </a:solidFill>
              <a:prstDash val="solid"/>
              <a:bevel/>
            </a:ln>
          </a:left>
          <a:right>
            <a:ln w="12700" cap="flat">
              <a:solidFill>
                <a:srgbClr val="3B3B3B"/>
              </a:solidFill>
              <a:prstDash val="solid"/>
              <a:bevel/>
            </a:ln>
          </a:right>
          <a:top>
            <a:ln w="12700" cap="flat">
              <a:solidFill>
                <a:srgbClr val="3B3B3B"/>
              </a:solidFill>
              <a:prstDash val="solid"/>
              <a:bevel/>
            </a:ln>
          </a:top>
          <a:bottom>
            <a:ln w="38100" cap="flat">
              <a:solidFill>
                <a:srgbClr val="3B3B3B"/>
              </a:solidFill>
              <a:prstDash val="solid"/>
              <a:bevel/>
            </a:ln>
          </a:bottom>
          <a:insideH>
            <a:ln w="12700" cap="flat">
              <a:solidFill>
                <a:srgbClr val="3B3B3B"/>
              </a:solidFill>
              <a:prstDash val="solid"/>
              <a:bevel/>
            </a:ln>
          </a:insideH>
          <a:insideV>
            <a:ln w="12700" cap="flat">
              <a:solidFill>
                <a:srgbClr val="3B3B3B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Choose the most correct answer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https://www.polleverywhere.com/multiple_choice_polls/PofBeJJBRESzNHM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How was that first homework assignment?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https://www.polleverywhere.com/multiple_choice_polls/IfiJi4jTlZZPufP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Python reserves 31 keywords for its use—which one of the following words IS NOT a keyword in Python?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https://www.polleverywhere.com/multiple_choice_polls/Kxcru6q90ECMCid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752125"/>
            <a:ext cx="9144002" cy="21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6105524" y="0"/>
            <a:ext cx="303847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429064" y="3337559"/>
            <a:ext cx="6480048" cy="35204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cap="none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33050" y="0"/>
            <a:ext cx="6480048" cy="32974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457200"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752125"/>
            <a:ext cx="9144002" cy="21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6105524" y="0"/>
            <a:ext cx="303847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685800" y="3583837"/>
            <a:ext cx="6629400" cy="32741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685800" y="0"/>
            <a:ext cx="6629400" cy="35524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1600200"/>
            <a:ext cx="3657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 marL="772251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59">
              <a:spcBef>
                <a:spcPts val="600"/>
              </a:spcBef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Click to edit Master text styles</a:t>
            </a:r>
            <a:endParaRPr sz="2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Second level</a:t>
            </a:r>
            <a:endParaRPr sz="2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Third level</a:t>
            </a:r>
            <a:endParaRPr sz="2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Fourth level</a:t>
            </a:r>
            <a:endParaRPr sz="2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57200" y="0"/>
            <a:ext cx="8229600" cy="1689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5486400"/>
            <a:ext cx="4040188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6EA0B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6EA0B0"/>
                </a:solidFill>
              </a:rPr>
              <a:t>Click to edit Master text styles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7470648" cy="16916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1185528"/>
            <a:ext cx="3200400" cy="415925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rgbClr val="6EA0B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6EA0B0"/>
                </a:solidFill>
              </a:rPr>
              <a:t>Click to edit Master title style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457200" y="0"/>
            <a:ext cx="2743200" cy="11288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8156447" y="6651642"/>
            <a:ext cx="762002" cy="13554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556732" y="0"/>
            <a:ext cx="3053870" cy="2959518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rgbClr val="6EA0B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6EA0B0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5556734" y="2998765"/>
            <a:ext cx="3053866" cy="385923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752125"/>
            <a:ext cx="9144002" cy="21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7315200" y="0"/>
            <a:ext cx="18288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5"/>
            <a:ext cx="7467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7467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Click to edit Master text styles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Second level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Third level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Fourth level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4600">
          <a:solidFill>
            <a:srgbClr val="FFFFFF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indent="-384047">
        <a:spcBef>
          <a:spcPts val="700"/>
        </a:spcBef>
        <a:buClr>
          <a:srgbClr val="6EA0B0"/>
        </a:buClr>
        <a:buSzPct val="80000"/>
        <a:buFont typeface="Wingdings 2"/>
        <a:buChar char="⦿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marL="764579" indent="-316523">
        <a:spcBef>
          <a:spcPts val="700"/>
        </a:spcBef>
        <a:buClr>
          <a:srgbClr val="6EA0B0"/>
        </a:buClr>
        <a:buSzPct val="90000"/>
        <a:buFont typeface="Wingdings 2"/>
        <a:buChar char="●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marL="1069847" indent="-320040">
        <a:spcBef>
          <a:spcPts val="700"/>
        </a:spcBef>
        <a:buClr>
          <a:srgbClr val="6EA0B0"/>
        </a:buClr>
        <a:buSzPct val="85000"/>
        <a:buFont typeface="Wingdings 2"/>
        <a:buChar char="○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marL="1399032" indent="-356616">
        <a:spcBef>
          <a:spcPts val="700"/>
        </a:spcBef>
        <a:buClr>
          <a:srgbClr val="6EA0B0"/>
        </a:buClr>
        <a:buSzPct val="90000"/>
        <a:buFont typeface="Wingdings 2"/>
        <a:buChar char="●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marL="1581911" indent="-274319">
        <a:spcBef>
          <a:spcPts val="700"/>
        </a:spcBef>
        <a:buClr>
          <a:srgbClr val="6EA0B0"/>
        </a:buClr>
        <a:buSzPct val="100000"/>
        <a:buFont typeface="Wingdings 2"/>
        <a:buChar char="-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marL="1792222" indent="-274319">
        <a:spcBef>
          <a:spcPts val="700"/>
        </a:spcBef>
        <a:buClr>
          <a:srgbClr val="6EA0B0"/>
        </a:buClr>
        <a:buSzPct val="100000"/>
        <a:buFont typeface="Wingdings 2"/>
        <a:buChar char="-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marL="2042159" indent="-304799">
        <a:spcBef>
          <a:spcPts val="700"/>
        </a:spcBef>
        <a:buClr>
          <a:srgbClr val="6EA0B0"/>
        </a:buClr>
        <a:buSzPct val="100000"/>
        <a:buFont typeface="Wingdings 2"/>
        <a:buChar char="•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marL="2299715" indent="-342899">
        <a:spcBef>
          <a:spcPts val="700"/>
        </a:spcBef>
        <a:buClr>
          <a:srgbClr val="6EA0B0"/>
        </a:buClr>
        <a:buSzPct val="100000"/>
        <a:buFont typeface="Wingdings 2"/>
        <a:buChar char="▪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marL="2491738" indent="-342899">
        <a:spcBef>
          <a:spcPts val="700"/>
        </a:spcBef>
        <a:buClr>
          <a:srgbClr val="6EA0B0"/>
        </a:buClr>
        <a:buSzPct val="100000"/>
        <a:buFont typeface="Wingdings 2"/>
        <a:buChar char="•"/>
        <a:defRPr sz="30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docs.python.org/2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29062" y="3337559"/>
            <a:ext cx="6480052" cy="2301242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CSE10101</a:t>
            </a:r>
            <a:b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aka</a:t>
            </a:r>
            <a:b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cap="all" sz="46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CAPP30391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33048" y="1544812"/>
            <a:ext cx="6480052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The big honking slide deck of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8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1/20: Feast of St. Fabian, Pope and martyr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98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457200"/>
            <a:ext cx="7937500" cy="594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We’re here to help!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TA Office Hours</a:t>
            </a:r>
            <a:endParaRPr sz="3000">
              <a:solidFill>
                <a:srgbClr val="FFFFFF"/>
              </a:solidFill>
            </a:endParaRPr>
          </a:p>
          <a:p>
            <a:pPr lvl="1" marL="1088134" indent="-640078"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FFFFFF"/>
                </a:solidFill>
              </a:rPr>
              <a:t>Nicole</a:t>
            </a:r>
            <a:r>
              <a:rPr sz="3000">
                <a:solidFill>
                  <a:srgbClr val="FFFFFF"/>
                </a:solidFill>
              </a:rPr>
              <a:t>: </a:t>
            </a:r>
            <a:r>
              <a:rPr b="1" sz="3000">
                <a:solidFill>
                  <a:srgbClr val="FFFFFF"/>
                </a:solidFill>
              </a:rPr>
              <a:t>Mondays 10am-12pm </a:t>
            </a:r>
            <a:r>
              <a:rPr sz="3000">
                <a:solidFill>
                  <a:srgbClr val="FFFFFF"/>
                </a:solidFill>
              </a:rPr>
              <a:t>&amp;</a:t>
            </a:r>
            <a:r>
              <a:rPr b="1" sz="3000">
                <a:solidFill>
                  <a:srgbClr val="FFFFFF"/>
                </a:solidFill>
              </a:rPr>
              <a:t> Wednesdays 12pm-2pm </a:t>
            </a:r>
            <a:r>
              <a:rPr sz="3000">
                <a:solidFill>
                  <a:srgbClr val="FFFFFF"/>
                </a:solidFill>
              </a:rPr>
              <a:t>in </a:t>
            </a:r>
            <a:r>
              <a:rPr b="1" sz="3000">
                <a:solidFill>
                  <a:srgbClr val="FFFFFF"/>
                </a:solidFill>
              </a:rPr>
              <a:t>212 Cushing</a:t>
            </a:r>
            <a:r>
              <a:rPr sz="3000">
                <a:solidFill>
                  <a:srgbClr val="FFFFFF"/>
                </a:solidFill>
              </a:rPr>
              <a:t>, and feel free to </a:t>
            </a:r>
            <a:r>
              <a:rPr b="1" sz="3000">
                <a:solidFill>
                  <a:srgbClr val="FFFFFF"/>
                </a:solidFill>
              </a:rPr>
              <a:t>email me </a:t>
            </a:r>
            <a:r>
              <a:rPr sz="3000">
                <a:solidFill>
                  <a:srgbClr val="FFFFFF"/>
                </a:solidFill>
              </a:rPr>
              <a:t>for help or to setup an appointment—Fridays are very open!</a:t>
            </a:r>
            <a:endParaRPr sz="3000">
              <a:solidFill>
                <a:srgbClr val="FFFFFF"/>
              </a:solidFill>
            </a:endParaRPr>
          </a:p>
          <a:p>
            <a:pPr lvl="1" marL="1088134" indent="-640078"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FFFFFF"/>
                </a:solidFill>
              </a:rPr>
              <a:t>Shuyang</a:t>
            </a:r>
            <a:r>
              <a:rPr sz="3000">
                <a:solidFill>
                  <a:srgbClr val="FFFFFF"/>
                </a:solidFill>
              </a:rPr>
              <a:t>: </a:t>
            </a:r>
            <a:r>
              <a:rPr b="1" sz="3000">
                <a:solidFill>
                  <a:srgbClr val="FFFFFF"/>
                </a:solidFill>
              </a:rPr>
              <a:t>Wednesdays 6pm-9pm</a:t>
            </a:r>
            <a:r>
              <a:rPr sz="3000">
                <a:solidFill>
                  <a:srgbClr val="FFFFFF"/>
                </a:solidFill>
              </a:rPr>
              <a:t> in the </a:t>
            </a:r>
            <a:r>
              <a:rPr b="1" sz="3000">
                <a:solidFill>
                  <a:srgbClr val="FFFFFF"/>
                </a:solidFill>
              </a:rPr>
              <a:t>Engineering Library</a:t>
            </a:r>
            <a:r>
              <a:rPr sz="3000">
                <a:solidFill>
                  <a:srgbClr val="FFFFFF"/>
                </a:solidFill>
              </a:rPr>
              <a:t> (1st Floor of Fitzpatrick Hall)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Python Documentation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https://www.python.org/</a:t>
            </a:r>
            <a:r>
              <a:rPr sz="3000">
                <a:solidFill>
                  <a:srgbClr val="FFFFFF"/>
                </a:solidFill>
              </a:rPr>
              <a:t> (easy to remember)</a:t>
            </a: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https://docs.python.org/2/</a:t>
            </a:r>
            <a:r>
              <a:rPr sz="3000">
                <a:solidFill>
                  <a:srgbClr val="FFFFFF"/>
                </a:solidFill>
              </a:rPr>
              <a:t> (direct link)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51382" indent="-518464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Chapter 2: Variables, expressions and statements (oh my!)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Type check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Keywords and illegal variable names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Remembering PEMDAS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Modulus operator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Asking the user for input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Comments (!!!)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Mnemonic variable names</a:t>
            </a:r>
            <a:endParaRPr sz="2700"/>
          </a:p>
          <a:p>
            <a:pPr lvl="1" marL="921714" indent="-518464" defTabSz="822958">
              <a:spcBef>
                <a:spcPts val="600"/>
              </a:spcBef>
              <a:buSzPct val="80000"/>
              <a:buChar char="⦿"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Debugging (!!!)</a:t>
            </a:r>
            <a:endParaRPr sz="2700"/>
          </a:p>
          <a:p>
            <a:pPr lvl="0" marL="551382" indent="-518464" defTabSz="82295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Hamlet Analytics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xfrm>
            <a:off x="8153400" y="6651642"/>
            <a:ext cx="76200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9B9998"/>
                </a:solidFill>
              </a:rPr>
            </a:fld>
          </a:p>
        </p:txBody>
      </p:sp>
      <p:pic>
        <p:nvPicPr>
          <p:cNvPr id="117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047750"/>
            <a:ext cx="76454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1/22: St. Vincent, martyr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1/13: Feast day of St. Hilary, Doctor of the Church (and patron against snake bites)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4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4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1/27: St. Angela Merici, founder of Company of St. Ursula (first women’s teaching order)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1/29: (no feast)</a:t>
            </a:r>
            <a:b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SG, Bro. Juniper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9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9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2/3: St. Blase, patrom saint of those with throat ailments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2/5: St. Agatha, patron saint of foundry workers and Alpine guides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2/10: St. Scholastica, patron saint of nuns, and twin sister of St. Benedict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2/12: (no feast)</a:t>
            </a:r>
            <a:b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St. Apollonia, patron saint of dentists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2/17: Blessed Luke Belludi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2/19: St. Conrad of Piacenza, hermit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2/24: no feast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2/26: St. Porphyry of Gaza, ascetic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1/13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Welcome back!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Syllabus!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Laptops!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Screencasty gadget!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Python Notebooks!</a:t>
            </a: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And… PollEverywhere!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3/3: St. Catherine Drexel (founder of Xavier Univ. in New Orleans)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3/5: St. John Joseph of the Cross (noted ascetic)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3/17: DUH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03" y="-49617"/>
            <a:ext cx="7273726" cy="693451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625088" y="6488667"/>
            <a:ext cx="339528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http://shamrocktechnologies.net/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731519">
              <a:defRPr sz="2900">
                <a:ln w="3200"/>
                <a:effectLst>
                  <a:outerShdw sx="100000" sy="100000" kx="0" ky="0" algn="b" rotWithShape="0" blurRad="38100" dist="3048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2900">
                <a:ln w="32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38100" dist="30480" dir="5400000">
                    <a:srgbClr val="000000">
                      <a:alpha val="50000"/>
                    </a:srgbClr>
                  </a:outerShdw>
                </a:effectLst>
              </a:rPr>
              <a:t>3/19: St. Joseph, husband of Mary and patron of Belgium, fathers, Happy Death, and Peru (among others)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3/24: St. Catherine of Genoa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3/26: (no feast)</a:t>
            </a:r>
            <a:b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</a:b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Blessed Didacus Joseph of Cadiz, preacher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3/31: St. Stephen of Mar Saba, hermit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4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4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4/2: St. Francis of Paola, patron of sailors and founder of  Hermits of St. Francis of Assisi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86967">
              <a:defRPr sz="3500">
                <a:ln w="4703"/>
                <a:effectLst>
                  <a:outerShdw sx="100000" sy="100000" kx="0" ky="0" algn="b" rotWithShape="0" blurRad="50800" dist="36957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500">
                <a:ln w="4703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6957" dir="5400000">
                    <a:srgbClr val="000000">
                      <a:alpha val="50000"/>
                    </a:srgbClr>
                  </a:outerShdw>
                </a:effectLst>
              </a:rPr>
              <a:t>4/7: St. John Baptist de la Salle, patron saint of teachers, founder of Christian Brothers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Topic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 smallish demo of</a:t>
            </a:r>
            <a:endParaRPr sz="3000">
              <a:solidFill>
                <a:srgbClr val="FFFFFF"/>
              </a:solidFill>
            </a:endParaRPr>
          </a:p>
          <a:p>
            <a:pPr lvl="1" marL="844296" indent="-39624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IPython notebook features and annoyances</a:t>
            </a:r>
            <a:endParaRPr sz="2600"/>
          </a:p>
          <a:p>
            <a:pPr lvl="2" marL="1091182" indent="-341374">
              <a:spcBef>
                <a:spcPts val="500"/>
              </a:spcBef>
              <a:buClr>
                <a:srgbClr val="CCAF0A"/>
              </a:buClr>
              <a:buFont typeface="Arial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Renaming notebooks and naming directories</a:t>
            </a:r>
            <a:endParaRPr sz="2400"/>
          </a:p>
          <a:p>
            <a:pPr lvl="1" marL="844296" indent="-39624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Python features and exploratory use for a data-presentation task.</a:t>
            </a:r>
            <a:endParaRPr sz="2600"/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4/9: St. Casilda, convert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4/14: Blessed Peter Gonzalez (another patron of sailors)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4/16: St. Bernadette Soubiros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4/21: St. Anselm, father of Scholasticism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 defTabSz="859536">
              <a:defRPr sz="3900">
                <a:ln w="4417"/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900">
                <a:ln w="4417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5814" dir="5400000">
                    <a:srgbClr val="000000">
                      <a:alpha val="50000"/>
                    </a:srgbClr>
                  </a:outerShdw>
                </a:effectLst>
              </a:rPr>
              <a:t>2/23: St. George, martyr and patron of England, etc.)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7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4/28: St. Peter Chanel, martyr and patron of Oceania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Next Time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Another short demo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types and variables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685800" y="3583837"/>
            <a:ext cx="6629400" cy="1826364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rPr>
              <a:t>1/15: St. Paul the Hermit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Recap 1/13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Class orientation</a:t>
            </a:r>
            <a:endParaRPr sz="3000">
              <a:solidFill>
                <a:srgbClr val="FFFFFF"/>
              </a:solidFill>
            </a:endParaRPr>
          </a:p>
          <a:p>
            <a:pPr lvl="1" marL="844296" indent="-39624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Bring laptops!</a:t>
            </a:r>
            <a:endParaRPr sz="2600"/>
          </a:p>
          <a:p>
            <a:pPr lvl="1" marL="844296" indent="-39624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Some elements of Python (plotting)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83" y="274638"/>
            <a:ext cx="8411635" cy="630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FFFFFF"/>
                </a:solidFill>
              </a:rPr>
              <a:t>Today’s topics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Python-as-calculator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In-class activity with a live demo from a class participant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More on the plotting demo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Word-count demo</a:t>
            </a:r>
            <a:endParaRPr sz="3000">
              <a:solidFill>
                <a:srgbClr val="FFFFFF"/>
              </a:solidFill>
            </a:endParaRPr>
          </a:p>
          <a:p>
            <a:pPr lvl="0" marL="676654" indent="-640078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Setting the stage for next week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B3B3B"/>
        </a:solidFill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B3B3B"/>
        </a:solidFill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EA0B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