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D4DFE3"/>
          </a:solidFill>
        </a:fill>
      </a:tcStyle>
    </a:wholeTbl>
    <a:band2H>
      <a:tcTxStyle b="def" i="def"/>
      <a:tcStyle>
        <a:tcBdr/>
        <a:fill>
          <a:solidFill>
            <a:srgbClr val="EAF0F2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6EA0B0"/>
          </a:solidFill>
        </a:fill>
      </a:tcStyle>
    </a:firstCol>
    <a:la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381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6EA0B0"/>
          </a:solidFill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381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6EA0B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DAD9E0"/>
          </a:solidFill>
        </a:fill>
      </a:tcStyle>
    </a:wholeTbl>
    <a:band2H>
      <a:tcTxStyle b="def" i="def"/>
      <a:tcStyle>
        <a:tcBdr/>
        <a:fill>
          <a:solidFill>
            <a:srgbClr val="EDEDF0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8D89A4"/>
          </a:solidFill>
        </a:fill>
      </a:tcStyle>
    </a:firstCol>
    <a:la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381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8D89A4"/>
          </a:solidFill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381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8D89A4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D7D8DA"/>
          </a:solidFill>
        </a:fill>
      </a:tcStyle>
    </a:wholeTbl>
    <a:band2H>
      <a:tcTxStyle b="def" i="def"/>
      <a:tcStyle>
        <a:tcBdr/>
        <a:fill>
          <a:solidFill>
            <a:srgbClr val="ECECED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7E848D"/>
          </a:solidFill>
        </a:fill>
      </a:tcStyle>
    </a:firstCol>
    <a:la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381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7E848D"/>
          </a:solidFill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381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7E848D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3B3B3B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EA0B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B3B3B"/>
          </a:solidFill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EA0B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381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381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Choose the most correct answer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https://www.polleverywhere.com/multiple_choice_polls/PofBeJJBRESzNHM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How was that first homework assignment?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https://www.polleverywhere.com/multiple_choice_polls/IfiJi4jTlZZPufP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Python reserves 31 keywords for its use—which one of the following words IS NOT a keyword in Python?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https://www.polleverywhere.com/multiple_choice_polls/Kxcru6q90ECMCid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-1" y="4752125"/>
            <a:ext cx="9144004" cy="211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6105523" y="0"/>
            <a:ext cx="3038478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429064" y="3337559"/>
            <a:ext cx="6480048" cy="3520441"/>
          </a:xfrm>
          <a:prstGeom prst="rect">
            <a:avLst/>
          </a:prstGeom>
        </p:spPr>
        <p:txBody>
          <a:bodyPr anchor="t"/>
          <a:lstStyle>
            <a:lvl1pPr algn="r">
              <a:defRPr b="1" cap="all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cap="none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33050" y="0"/>
            <a:ext cx="6480048" cy="3297414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spcBef>
                <a:spcPts val="400"/>
              </a:spcBef>
              <a:buClrTx/>
              <a:buSzTx/>
              <a:buFontTx/>
              <a:buNone/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Click to edit Master text styles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Second level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Third level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Fourth level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457200" y="274638"/>
            <a:ext cx="6019800" cy="658336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Click to edit Master text styles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Second level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Third level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Fourth level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 lIns="0" tIns="0" rIns="0" bIns="0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6553200" y="6404292"/>
            <a:ext cx="213360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Click to edit Master text styles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Second level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Third level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Fourth level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4752125"/>
            <a:ext cx="9144004" cy="211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6105523" y="0"/>
            <a:ext cx="3038478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685800" y="3583837"/>
            <a:ext cx="6629400" cy="32741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685800" y="0"/>
            <a:ext cx="6629400" cy="355248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457200" y="1600200"/>
            <a:ext cx="3657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 marL="772251" indent="-324196">
              <a:spcBef>
                <a:spcPts val="600"/>
              </a:spcBef>
              <a:defRPr sz="2600"/>
            </a:lvl2pPr>
            <a:lvl3pPr marL="1082649" indent="-332841">
              <a:spcBef>
                <a:spcPts val="600"/>
              </a:spcBef>
              <a:defRPr sz="2600"/>
            </a:lvl3pPr>
            <a:lvl4pPr marL="1385824" indent="-343408">
              <a:spcBef>
                <a:spcPts val="600"/>
              </a:spcBef>
              <a:defRPr sz="2600"/>
            </a:lvl4pPr>
            <a:lvl5pPr marL="1571752" indent="-264158">
              <a:spcBef>
                <a:spcPts val="600"/>
              </a:spcBef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Click to edit Master text styles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Second level</a:t>
            </a:r>
            <a:endParaRPr sz="2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Third level</a:t>
            </a:r>
            <a:endParaRPr sz="2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Fourth level</a:t>
            </a:r>
            <a:endParaRPr sz="2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457200" y="0"/>
            <a:ext cx="8229600" cy="1689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57200" y="5486400"/>
            <a:ext cx="4040188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6EA0B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6EA0B0"/>
                </a:solidFill>
              </a:rPr>
              <a:t>Click to edit Master text styles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0"/>
            <a:ext cx="7470648" cy="169164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457200" y="1185528"/>
            <a:ext cx="3200400" cy="567247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1800">
                <a:solidFill>
                  <a:srgbClr val="6EA0B0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6EA0B0"/>
                </a:solidFill>
              </a:rPr>
              <a:t>Click to edit Master title style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457200" y="0"/>
            <a:ext cx="2743200" cy="11288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8156447" y="6651642"/>
            <a:ext cx="762003" cy="135546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556732" y="0"/>
            <a:ext cx="3053871" cy="2959518"/>
          </a:xfrm>
          <a:prstGeom prst="rect">
            <a:avLst/>
          </a:prstGeom>
        </p:spPr>
        <p:txBody>
          <a:bodyPr anchor="b"/>
          <a:lstStyle>
            <a:lvl1pPr>
              <a:defRPr b="1" sz="2200">
                <a:solidFill>
                  <a:srgbClr val="6EA0B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6EA0B0"/>
                </a:solidFill>
              </a:rPr>
              <a:t>Click to edit Master title style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5556734" y="2998765"/>
            <a:ext cx="3053866" cy="38592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752125"/>
            <a:ext cx="9144004" cy="211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7315200" y="0"/>
            <a:ext cx="1828802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57" h="21600" fill="norm" stroke="1" extrusionOk="0">
                <a:moveTo>
                  <a:pt x="19857" y="45"/>
                </a:moveTo>
                <a:lnTo>
                  <a:pt x="19857" y="21600"/>
                </a:lnTo>
                <a:lnTo>
                  <a:pt x="2116" y="21590"/>
                </a:lnTo>
                <a:cubicBezTo>
                  <a:pt x="13363" y="17833"/>
                  <a:pt x="21600" y="8652"/>
                  <a:pt x="0" y="0"/>
                </a:cubicBezTo>
                <a:lnTo>
                  <a:pt x="19857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92075"/>
            <a:ext cx="7467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7467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Click to edit Master text styles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Second level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Third level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Fourth level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153400" y="6651642"/>
            <a:ext cx="762000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 algn="r">
              <a:defRPr sz="1000">
                <a:solidFill>
                  <a:srgbClr val="9B999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1pPr>
      <a:lvl2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2pPr>
      <a:lvl3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3pPr>
      <a:lvl4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4pPr>
      <a:lvl5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5pPr>
      <a:lvl6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6pPr>
      <a:lvl7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7pPr>
      <a:lvl8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8pPr>
      <a:lvl9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20623" indent="-384047">
        <a:spcBef>
          <a:spcPts val="700"/>
        </a:spcBef>
        <a:buClr>
          <a:srgbClr val="6EA0B0"/>
        </a:buClr>
        <a:buSzPct val="80000"/>
        <a:buFont typeface="Wingdings 2"/>
        <a:buChar char="⦿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marL="764579" indent="-316523">
        <a:spcBef>
          <a:spcPts val="700"/>
        </a:spcBef>
        <a:buClr>
          <a:srgbClr val="6EA0B0"/>
        </a:buClr>
        <a:buSzPct val="90000"/>
        <a:buFont typeface="Wingdings 2"/>
        <a:buChar char="●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marL="1069847" indent="-320040">
        <a:spcBef>
          <a:spcPts val="700"/>
        </a:spcBef>
        <a:buClr>
          <a:srgbClr val="6EA0B0"/>
        </a:buClr>
        <a:buSzPct val="85000"/>
        <a:buFont typeface="Wingdings 2"/>
        <a:buChar char="○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marL="1399032" indent="-356616">
        <a:spcBef>
          <a:spcPts val="700"/>
        </a:spcBef>
        <a:buClr>
          <a:srgbClr val="6EA0B0"/>
        </a:buClr>
        <a:buSzPct val="90000"/>
        <a:buFont typeface="Wingdings 2"/>
        <a:buChar char="●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marL="1581911" indent="-274319">
        <a:spcBef>
          <a:spcPts val="700"/>
        </a:spcBef>
        <a:buClr>
          <a:srgbClr val="6EA0B0"/>
        </a:buClr>
        <a:buSzPct val="100000"/>
        <a:buFont typeface="Wingdings 2"/>
        <a:buChar char="-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marL="1792222" indent="-274319">
        <a:spcBef>
          <a:spcPts val="700"/>
        </a:spcBef>
        <a:buClr>
          <a:srgbClr val="6EA0B0"/>
        </a:buClr>
        <a:buSzPct val="100000"/>
        <a:buFont typeface="Wingdings 2"/>
        <a:buChar char="-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marL="2042159" indent="-304799">
        <a:spcBef>
          <a:spcPts val="700"/>
        </a:spcBef>
        <a:buClr>
          <a:srgbClr val="6EA0B0"/>
        </a:buClr>
        <a:buSzPct val="100000"/>
        <a:buFont typeface="Wingdings 2"/>
        <a:buChar char="•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marL="2299715" indent="-342899">
        <a:spcBef>
          <a:spcPts val="700"/>
        </a:spcBef>
        <a:buClr>
          <a:srgbClr val="6EA0B0"/>
        </a:buClr>
        <a:buSzPct val="100000"/>
        <a:buFont typeface="Wingdings 2"/>
        <a:buChar char="▪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marL="2491738" indent="-342899">
        <a:spcBef>
          <a:spcPts val="700"/>
        </a:spcBef>
        <a:buClr>
          <a:srgbClr val="6EA0B0"/>
        </a:buClr>
        <a:buSzPct val="100000"/>
        <a:buFont typeface="Wingdings 2"/>
        <a:buChar char="•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" TargetMode="External"/><Relationship Id="rId3" Type="http://schemas.openxmlformats.org/officeDocument/2006/relationships/hyperlink" Target="https://docs.python.org/2/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29061" y="3337559"/>
            <a:ext cx="6480054" cy="2301243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CSE10101</a:t>
            </a:r>
            <a:b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aka</a:t>
            </a:r>
            <a:b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CAPP30391 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33047" y="1544812"/>
            <a:ext cx="6480054" cy="1752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big honking slide deck of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xfrm>
            <a:off x="8153400" y="6651642"/>
            <a:ext cx="762000" cy="1355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  <p:pic>
        <p:nvPicPr>
          <p:cNvPr id="88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1/20: Feast of St. Fabian, Pope and martyr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183" y="274638"/>
            <a:ext cx="8411635" cy="6308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xfrm>
            <a:off x="8153400" y="6651642"/>
            <a:ext cx="762000" cy="1355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  <p:pic>
        <p:nvPicPr>
          <p:cNvPr id="98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457200"/>
            <a:ext cx="7937500" cy="594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0" y="92074"/>
            <a:ext cx="7467600" cy="15081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We’re here to help!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TA Office Hours</a:t>
            </a:r>
            <a:endParaRPr sz="3000">
              <a:solidFill>
                <a:srgbClr val="FFFFFF"/>
              </a:solidFill>
            </a:endParaRPr>
          </a:p>
          <a:p>
            <a:pPr lvl="1" marL="1514852" indent="-1066796"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FFFFFF"/>
                </a:solidFill>
              </a:rPr>
              <a:t>Nicole</a:t>
            </a:r>
            <a:r>
              <a:rPr sz="3000">
                <a:solidFill>
                  <a:srgbClr val="FFFFFF"/>
                </a:solidFill>
              </a:rPr>
              <a:t>: </a:t>
            </a:r>
            <a:r>
              <a:rPr b="1" sz="3000">
                <a:solidFill>
                  <a:srgbClr val="FFFFFF"/>
                </a:solidFill>
              </a:rPr>
              <a:t>Mondays 10am-12pm </a:t>
            </a:r>
            <a:r>
              <a:rPr sz="3000">
                <a:solidFill>
                  <a:srgbClr val="FFFFFF"/>
                </a:solidFill>
              </a:rPr>
              <a:t>&amp;</a:t>
            </a:r>
            <a:r>
              <a:rPr b="1" sz="3000">
                <a:solidFill>
                  <a:srgbClr val="FFFFFF"/>
                </a:solidFill>
              </a:rPr>
              <a:t> Wednesdays 12pm-2pm </a:t>
            </a:r>
            <a:r>
              <a:rPr sz="3000">
                <a:solidFill>
                  <a:srgbClr val="FFFFFF"/>
                </a:solidFill>
              </a:rPr>
              <a:t>in </a:t>
            </a:r>
            <a:r>
              <a:rPr b="1" sz="3000">
                <a:solidFill>
                  <a:srgbClr val="FFFFFF"/>
                </a:solidFill>
              </a:rPr>
              <a:t>212 Cushing</a:t>
            </a:r>
            <a:r>
              <a:rPr sz="3000">
                <a:solidFill>
                  <a:srgbClr val="FFFFFF"/>
                </a:solidFill>
              </a:rPr>
              <a:t>, and feel free to </a:t>
            </a:r>
            <a:r>
              <a:rPr b="1" sz="3000">
                <a:solidFill>
                  <a:srgbClr val="FFFFFF"/>
                </a:solidFill>
              </a:rPr>
              <a:t>email me </a:t>
            </a:r>
            <a:r>
              <a:rPr sz="3000">
                <a:solidFill>
                  <a:srgbClr val="FFFFFF"/>
                </a:solidFill>
              </a:rPr>
              <a:t>for help or to setup an appointment—Fridays are very open!</a:t>
            </a:r>
            <a:endParaRPr sz="3000">
              <a:solidFill>
                <a:srgbClr val="FFFFFF"/>
              </a:solidFill>
            </a:endParaRPr>
          </a:p>
          <a:p>
            <a:pPr lvl="1" marL="1514852" indent="-1066796"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FFFFFF"/>
                </a:solidFill>
              </a:rPr>
              <a:t>Shuyang</a:t>
            </a:r>
            <a:r>
              <a:rPr sz="3000">
                <a:solidFill>
                  <a:srgbClr val="FFFFFF"/>
                </a:solidFill>
              </a:rPr>
              <a:t>: </a:t>
            </a:r>
            <a:r>
              <a:rPr b="1" sz="3000">
                <a:solidFill>
                  <a:srgbClr val="FFFFFF"/>
                </a:solidFill>
              </a:rPr>
              <a:t>Wednesdays 6pm-9pm</a:t>
            </a:r>
            <a:r>
              <a:rPr sz="3000">
                <a:solidFill>
                  <a:srgbClr val="FFFFFF"/>
                </a:solidFill>
              </a:rPr>
              <a:t> in the </a:t>
            </a:r>
            <a:r>
              <a:rPr b="1" sz="3000">
                <a:solidFill>
                  <a:srgbClr val="FFFFFF"/>
                </a:solidFill>
              </a:rPr>
              <a:t>Engineering Library</a:t>
            </a:r>
            <a:r>
              <a:rPr sz="3000">
                <a:solidFill>
                  <a:srgbClr val="FFFFFF"/>
                </a:solidFill>
              </a:rPr>
              <a:t> (1st Floor of Fitzpatrick Hall)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8153400" y="6651642"/>
            <a:ext cx="762000" cy="1355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92074"/>
            <a:ext cx="7467600" cy="15081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Python Documentation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hlinkClick r:id="rId2" invalidUrl="" action="" tgtFrame="" tooltip="" history="1" highlightClick="0" endSnd="0"/>
              </a:rPr>
              <a:t>https://www.python.org/</a:t>
            </a:r>
            <a:r>
              <a:rPr sz="3000">
                <a:solidFill>
                  <a:srgbClr val="FFFFFF"/>
                </a:solidFill>
              </a:rPr>
              <a:t> (easy to remember)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hlinkClick r:id="rId3" invalidUrl="" action="" tgtFrame="" tooltip="" history="1" highlightClick="0" endSnd="0"/>
              </a:rPr>
              <a:t>https://docs.python.org/2/</a:t>
            </a:r>
            <a:r>
              <a:rPr sz="3000">
                <a:solidFill>
                  <a:srgbClr val="FFFFFF"/>
                </a:solidFill>
              </a:rPr>
              <a:t> (direct link)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8153400" y="6651642"/>
            <a:ext cx="762000" cy="1355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457200" y="92074"/>
            <a:ext cx="7467600" cy="15081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Today’s Agenda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0614" indent="-777696" defTabSz="82295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Chapter 2: Variables, expressions and statements (oh my!)</a:t>
            </a:r>
            <a:endParaRPr sz="2700"/>
          </a:p>
          <a:p>
            <a:pPr lvl="1" marL="1180946" indent="-777696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Type check</a:t>
            </a:r>
            <a:endParaRPr sz="2700"/>
          </a:p>
          <a:p>
            <a:pPr lvl="1" marL="1180946" indent="-777696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Keywords and illegal variable names</a:t>
            </a:r>
            <a:endParaRPr sz="2700"/>
          </a:p>
          <a:p>
            <a:pPr lvl="1" marL="1180946" indent="-777696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Remembering PEMDAS</a:t>
            </a:r>
            <a:endParaRPr sz="2700"/>
          </a:p>
          <a:p>
            <a:pPr lvl="1" marL="1180946" indent="-777696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Modulus operator</a:t>
            </a:r>
            <a:endParaRPr sz="2700"/>
          </a:p>
          <a:p>
            <a:pPr lvl="1" marL="1180946" indent="-777696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Asking the user for input</a:t>
            </a:r>
            <a:endParaRPr sz="2700"/>
          </a:p>
          <a:p>
            <a:pPr lvl="1" marL="1180946" indent="-777696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Comments (!!!)</a:t>
            </a:r>
            <a:endParaRPr sz="2700"/>
          </a:p>
          <a:p>
            <a:pPr lvl="1" marL="1180946" indent="-777696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Mnemonic variable names</a:t>
            </a:r>
            <a:endParaRPr sz="2700"/>
          </a:p>
          <a:p>
            <a:pPr lvl="1" marL="1180946" indent="-777696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Debugging (!!!)</a:t>
            </a:r>
            <a:endParaRPr sz="2700"/>
          </a:p>
          <a:p>
            <a:pPr lvl="0" marL="810614" indent="-777696" defTabSz="82295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Hamlet Analytics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>
            <a:off x="8153400" y="6651642"/>
            <a:ext cx="762000" cy="1355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183" y="274638"/>
            <a:ext cx="8411635" cy="6308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Num" sz="quarter" idx="2"/>
          </p:nvPr>
        </p:nvSpPr>
        <p:spPr>
          <a:xfrm>
            <a:off x="8153400" y="6651642"/>
            <a:ext cx="762000" cy="1355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  <p:pic>
        <p:nvPicPr>
          <p:cNvPr id="117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047750"/>
            <a:ext cx="7645400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1/22: St. Vincent, martyr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1/13: Feast day of St. Hilary, Doctor of the Church (and patron against snake bites)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457200" y="92074"/>
            <a:ext cx="7467600" cy="150812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Today’s Agenda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810614" indent="-777696" defTabSz="82295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Resolve any remaining systems issues</a:t>
            </a:r>
            <a:endParaRPr sz="2700">
              <a:solidFill>
                <a:srgbClr val="FFFFFF"/>
              </a:solidFill>
            </a:endParaRPr>
          </a:p>
          <a:p>
            <a:pPr lvl="0" marL="810614" indent="-777696" defTabSz="82295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Chapter 3: Conditional execution</a:t>
            </a:r>
            <a:endParaRPr sz="2700">
              <a:solidFill>
                <a:srgbClr val="FFFFFF"/>
              </a:solidFill>
            </a:endParaRPr>
          </a:p>
          <a:p>
            <a:pPr lvl="0" marL="810614" indent="-777696" defTabSz="82295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More on iteration (loops)</a:t>
            </a:r>
            <a:endParaRPr sz="2700">
              <a:solidFill>
                <a:srgbClr val="FFFFFF"/>
              </a:solidFill>
            </a:endParaRPr>
          </a:p>
          <a:p>
            <a:pPr lvl="0" marL="810614" indent="-777696" defTabSz="82295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Lots of interactive exercises!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xfrm>
            <a:off x="8153400" y="6516095"/>
            <a:ext cx="762000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59536">
              <a:defRPr sz="3400">
                <a:ln w="4417"/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400">
                <a:ln w="4417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rPr>
              <a:t>1/27: St. Angela Merici, founder of Company of St. Ursula (first women’s teaching order)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1/29: (no feast)</a:t>
            </a:r>
            <a:b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SG, Bro. Juniper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59536">
              <a:defRPr sz="3900">
                <a:ln w="4417"/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900">
                <a:ln w="4417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rPr>
              <a:t>2/3: St. Blase, patrom saint of those with throat ailments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2/5: St. Agatha, patron saint of foundry workers and Alpine guides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2/10: St. Scholastica, patron saint of nuns, and twin sister of St. Benedict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2/12: (no feast)</a:t>
            </a:r>
            <a:b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St. Apollonia, patron saint of dentists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2/17: Blessed Luke Belludi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2/19: St. Conrad of Piacenza, hermit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2/24: no feast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1/13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Welcome back!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Syllabus!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Laptops!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Screencasty gadget!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Python Notebooks!</a:t>
            </a:r>
            <a:endParaRPr sz="3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And… PollEverywhere!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2/26: St. Porphyry of Gaza, ascetic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3/3: St. Catherine Drexel (founder of Xavier Univ. in New Orleans)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3/5: St. John Joseph of the Cross (noted ascetic)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3/17: DUH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6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03" y="-49617"/>
            <a:ext cx="7273726" cy="693451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5625088" y="6488667"/>
            <a:ext cx="3395285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http://shamrocktechnologies.net/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731519">
              <a:defRPr sz="2900">
                <a:ln w="3200"/>
                <a:effectLst>
                  <a:outerShdw sx="100000" sy="100000" kx="0" ky="0" algn="b" rotWithShape="0" blurRad="38100" dist="3048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2900">
                <a:ln w="32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38100" dist="30480" dir="5400000">
                    <a:srgbClr val="000000">
                      <a:alpha val="50000"/>
                    </a:srgbClr>
                  </a:outerShdw>
                </a:effectLst>
              </a:rPr>
              <a:t>3/19: St. Joseph, husband of Mary and patron of Belgium, fathers, Happy Death, and Peru (among others)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3/24: St. Catherine of Genoa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3/26: (no feast)</a:t>
            </a:r>
            <a:b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Blessed Didacus Joseph of Cadiz, preacher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3/31: St. Stephen of Mar Saba, hermit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59536">
              <a:defRPr sz="3400">
                <a:ln w="4417"/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400">
                <a:ln w="4417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rPr>
              <a:t>4/2: St. Francis of Paola, patron of sailors and founder of  Hermits of St. Francis of Assisi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Topic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 smallish demo of</a:t>
            </a:r>
            <a:endParaRPr sz="3000">
              <a:solidFill>
                <a:srgbClr val="FFFFFF"/>
              </a:solidFill>
            </a:endParaRPr>
          </a:p>
          <a:p>
            <a:pPr lvl="1" marL="1020402" indent="-572346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IPython notebook features and annoyances</a:t>
            </a:r>
            <a:endParaRPr sz="2600"/>
          </a:p>
          <a:p>
            <a:pPr lvl="2" marL="1204973" indent="-455165">
              <a:spcBef>
                <a:spcPts val="500"/>
              </a:spcBef>
              <a:buClr>
                <a:srgbClr val="CCAF0A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Renaming notebooks and naming directories</a:t>
            </a:r>
            <a:endParaRPr sz="2400"/>
          </a:p>
          <a:p>
            <a:pPr lvl="1" marL="1020402" indent="-572346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Python features and exploratory use for a data-presentation task.</a:t>
            </a:r>
            <a:endParaRPr sz="2600"/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86966">
              <a:defRPr sz="3500">
                <a:ln w="4702"/>
                <a:effectLst>
                  <a:outerShdw sx="100000" sy="100000" kx="0" ky="0" algn="b" rotWithShape="0" blurRad="50800" dist="36957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500">
                <a:ln w="4702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6957" dir="5400000">
                    <a:srgbClr val="000000">
                      <a:alpha val="50000"/>
                    </a:srgbClr>
                  </a:outerShdw>
                </a:effectLst>
              </a:rPr>
              <a:t>4/7: St. John Baptist de la Salle, patron saint of teachers, founder of Christian Brothers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4/9: St. Casilda, convert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4/14: Blessed Peter Gonzalez (another patron of sailors)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4/16: St. Bernadette Soubiros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4/21: St. Anselm, father of Scholasticism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59536">
              <a:defRPr sz="3900">
                <a:ln w="4417"/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900">
                <a:ln w="4417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rPr>
              <a:t>2/23: St. George, martyr and patron of England, etc.)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4/28: St. Peter Chanel, martyr and patron of Oceania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Next Time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Another short demo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Data types and variables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1/15: St. Paul the Hermit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Recap 1/13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Class orientation</a:t>
            </a:r>
            <a:endParaRPr sz="3000">
              <a:solidFill>
                <a:srgbClr val="FFFFFF"/>
              </a:solidFill>
            </a:endParaRPr>
          </a:p>
          <a:p>
            <a:pPr lvl="1" marL="1020402" indent="-572346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Bring laptops!</a:t>
            </a:r>
            <a:endParaRPr sz="2600"/>
          </a:p>
          <a:p>
            <a:pPr lvl="1" marL="1020402" indent="-572346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Some elements of Python (plotting)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183" y="274638"/>
            <a:ext cx="8411635" cy="6308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Today’s topics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Python-as-calculator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In-class activity with a live demo from a class participant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More on the plotting demo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Word-count demo</a:t>
            </a:r>
            <a:endParaRPr sz="3000">
              <a:solidFill>
                <a:srgbClr val="FFFFFF"/>
              </a:solidFill>
            </a:endParaRPr>
          </a:p>
          <a:p>
            <a:pPr lvl="0" marL="1103372" indent="-1066796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Setting the stage for next week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3B3B3B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B3B3B"/>
        </a:solidFill>
        <a:ln w="25400" cap="flat">
          <a:solidFill>
            <a:srgbClr val="6EA0B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EA0B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B3B3B"/>
        </a:solidFill>
        <a:ln w="25400" cap="flat">
          <a:solidFill>
            <a:srgbClr val="6EA0B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EA0B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