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8"/>
  </p:notesMasterIdLst>
  <p:sldIdLst>
    <p:sldId id="262" r:id="rId3"/>
    <p:sldId id="257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87" autoAdjust="0"/>
  </p:normalViewPr>
  <p:slideViewPr>
    <p:cSldViewPr>
      <p:cViewPr varScale="1">
        <p:scale>
          <a:sx n="97" d="100"/>
          <a:sy n="97" d="100"/>
        </p:scale>
        <p:origin x="-11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CBB388-D2BD-46DC-90C9-6C8E6467A4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CEEA-AE36-411A-97FF-BC6312D2CBF2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3CB0C-B16A-4AF0-AA33-CCA06CEBBDB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6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34F45-0E0D-46A9-9A19-16C8B7327D85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F90E7-9752-4EFC-BB92-79C70F750F4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0AF6F5-B9CA-4642-9319-5B15167DD17A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D9CE4-E778-414F-9F6E-5374CEA1E82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60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22D3EB-DC3D-49C5-8BF4-08CE55D533A6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65498-B5BB-4030-8C8C-B2863141D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2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26FF98-69A9-4D73-817E-C09EB16AF4D2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5384-6D36-4140-913D-B554E552F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A2FB4-272F-4D29-8370-E9C88828AB9A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EDD58-674E-4A39-B91F-32C3377495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1CF649-69D8-422B-AFC5-569A07020AB1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F6CA6-49D1-466A-8219-092A368F8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4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D73F84-D31D-4044-A0E9-B2BFDCDC52F8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D894A-39C5-4E36-88F6-51550DCE6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8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7AB5EE-F4CE-4D8B-A4E0-9E03E5C1D407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8C96E-5E45-47FA-9E6E-064A46E44A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9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2B02AE-4832-4232-AA4F-AC8118D3F2AE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70EEE-6E5B-44D6-8A4C-E5DB93D6A0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6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E7B770-6319-41C7-AB61-0F0B878903F5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240CC-E4D2-4801-AB09-F3DFE69080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92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9712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04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A489FA-08D2-4D64-A120-084901AF9CD4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3E203-927D-435F-A743-4B196A51A3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8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BD02E4-90EC-4AB3-A505-1265B1BCE385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A750F-328D-4920-9628-840D135414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6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69BFE-0A82-4A92-AAC2-425F8AEF40E8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8CAFA-F294-4EDC-9C6D-D50F514B33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1151C2-C903-42E8-8E3A-76148DE8E435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11AA2-7FD6-491F-91D6-9CC63101D9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A7549-2ED1-4B10-86A2-0F8CD9F658C7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C3CC2-C6F6-4215-8CBE-90FA7D6EB5F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83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248C42-6015-4513-AC32-12DD34985567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FBDD1-A9CB-4F8E-AAC8-889FCFBE7AD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8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C6B7B6-F072-4326-AD3F-EDBF9D053FB8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146B7-8300-4DAF-A6B0-24E30F5C5E6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4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D3EF9-7DDD-4BD0-B024-086CB60CD7B5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FFCB6-56A3-4909-8A7F-AE097457463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99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BE560-54BF-49A2-9661-2E718A2AD767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7EA7-CA19-4FB9-8D70-67EE5BFBE13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0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DBD9CB-475A-441D-8DA5-7F90C3A1F046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B9C61-9145-4203-8124-3DCCD04C66C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62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owerpoint_pays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44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58769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3E81"/>
                </a:solidFill>
                <a:latin typeface="+mn-lt"/>
              </a:defRPr>
            </a:lvl1pPr>
          </a:lstStyle>
          <a:p>
            <a:fld id="{9AF9E892-2D02-4E4D-AF33-5B10E36CE35A}" type="datetime3">
              <a:rPr lang="en-US"/>
              <a:pPr/>
              <a:t>21 October 2013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8769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3E81"/>
                </a:solidFill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8515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3E81"/>
                </a:solidFill>
                <a:latin typeface="+mn-lt"/>
              </a:defRPr>
            </a:lvl1pPr>
          </a:lstStyle>
          <a:p>
            <a:fld id="{8ABD4FC5-B168-428F-A754-A9393EE488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E8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E8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E8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E8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E8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E8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E8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E8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E8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3E8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3E8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E8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E8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E8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E8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E8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E8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E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5FBCE44-3854-44AD-9CF7-6A244D99B616}" type="datetime3">
              <a:rPr lang="en-US"/>
              <a:pPr/>
              <a:t>21 October 2013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9B653E-83F5-4CD8-8AE2-3F53FE5EA1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E:\LEM\My Documents\Projet FG200\Datasheet\photos\90827 NLEM L248 PRPic (2)-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91567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80175" y="5984875"/>
            <a:ext cx="2484438" cy="576263"/>
          </a:xfrm>
        </p:spPr>
        <p:txBody>
          <a:bodyPr/>
          <a:lstStyle/>
          <a:p>
            <a:pPr marL="0" indent="0" algn="r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Gauthier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Plagne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Image 17" descr="LEM_neg_R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8913"/>
            <a:ext cx="1778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65338" y="2971800"/>
            <a:ext cx="6719887" cy="1249363"/>
          </a:xfrm>
          <a:prstGeom prst="rect">
            <a:avLst/>
          </a:prstGeom>
          <a:solidFill>
            <a:schemeClr val="bg2">
              <a:lumMod val="40000"/>
              <a:lumOff val="60000"/>
              <a:alpha val="48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/>
              <a:t>accurate SOC measurement for HEV and EV battery packs application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55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51525"/>
            <a:ext cx="1905000" cy="457200"/>
          </a:xfrm>
        </p:spPr>
        <p:txBody>
          <a:bodyPr/>
          <a:lstStyle/>
          <a:p>
            <a:fld id="{B1DAECD7-712C-489B-A3DA-BA3565336B7A}" type="slidenum">
              <a:rPr lang="fr-FR"/>
              <a:pPr/>
              <a:t>2</a:t>
            </a:fld>
            <a:endParaRPr lang="fr-F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CAB300 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52909"/>
            <a:ext cx="2544762" cy="26320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6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061" descr="CAB_SP1_so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13100"/>
            <a:ext cx="22320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5670550" y="5373688"/>
            <a:ext cx="22145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fr-CH" sz="1600" dirty="0">
                <a:solidFill>
                  <a:schemeClr val="accent6"/>
                </a:solidFill>
              </a:rPr>
              <a:t>CAB 300-C</a:t>
            </a:r>
          </a:p>
          <a:p>
            <a:pPr algn="l" eaLnBrk="1" hangingPunct="1"/>
            <a:r>
              <a:rPr lang="fr-CH" sz="1600" dirty="0">
                <a:solidFill>
                  <a:schemeClr val="accent6"/>
                </a:solidFill>
              </a:rPr>
              <a:t>Waterproof </a:t>
            </a:r>
          </a:p>
          <a:p>
            <a:pPr algn="l" eaLnBrk="1" hangingPunct="1"/>
            <a:r>
              <a:rPr lang="fr-CH" sz="1600" dirty="0" err="1">
                <a:solidFill>
                  <a:schemeClr val="accent6"/>
                </a:solidFill>
              </a:rPr>
              <a:t>sumitomo</a:t>
            </a:r>
            <a:r>
              <a:rPr lang="fr-CH" sz="1600" dirty="0">
                <a:solidFill>
                  <a:schemeClr val="accent6"/>
                </a:solidFill>
              </a:rPr>
              <a:t> </a:t>
            </a:r>
            <a:r>
              <a:rPr lang="fr-CH" sz="1600" dirty="0" err="1">
                <a:solidFill>
                  <a:schemeClr val="accent6"/>
                </a:solidFill>
              </a:rPr>
              <a:t>connector</a:t>
            </a:r>
            <a:endParaRPr lang="en-GB" sz="1600" dirty="0">
              <a:solidFill>
                <a:schemeClr val="accent6"/>
              </a:solidFill>
            </a:endParaRPr>
          </a:p>
        </p:txBody>
      </p:sp>
      <p:sp>
        <p:nvSpPr>
          <p:cNvPr id="9" name="Rectangle 2062"/>
          <p:cNvSpPr>
            <a:spLocks noChangeArrowheads="1"/>
          </p:cNvSpPr>
          <p:nvPr/>
        </p:nvSpPr>
        <p:spPr bwMode="auto">
          <a:xfrm>
            <a:off x="250825" y="1030288"/>
            <a:ext cx="54006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GB" b="0" dirty="0">
                <a:solidFill>
                  <a:srgbClr val="003366"/>
                </a:solidFill>
                <a:latin typeface="45 Helvetica Light" pitchFamily="106" charset="0"/>
              </a:rPr>
              <a:t>Features</a:t>
            </a:r>
            <a:r>
              <a:rPr lang="en-GB" b="0" dirty="0" smtClean="0">
                <a:solidFill>
                  <a:srgbClr val="003366"/>
                </a:solidFill>
                <a:latin typeface="45 Helvetica Light" pitchFamily="106" charset="0"/>
              </a:rPr>
              <a:t>:</a:t>
            </a:r>
            <a:endParaRPr lang="en-GB" sz="1600" b="0" dirty="0">
              <a:solidFill>
                <a:srgbClr val="003366"/>
              </a:solidFill>
              <a:latin typeface="45 Helvetica Light" pitchFamily="106" charset="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 smtClean="0">
                <a:solidFill>
                  <a:srgbClr val="003366"/>
                </a:solidFill>
                <a:latin typeface="45 Helvetica Light" pitchFamily="106" charset="0"/>
              </a:rPr>
              <a:t>Fluxgate technology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 smtClean="0">
                <a:solidFill>
                  <a:srgbClr val="003366"/>
                </a:solidFill>
                <a:latin typeface="45 Helvetica Light" pitchFamily="106" charset="0"/>
              </a:rPr>
              <a:t>Current range up to +/- 350A</a:t>
            </a:r>
            <a:endParaRPr lang="en-GB" sz="1600" b="0" dirty="0">
              <a:solidFill>
                <a:srgbClr val="003366"/>
              </a:solidFill>
              <a:latin typeface="45 Helvetica Light" pitchFamily="106" charset="0"/>
            </a:endParaRP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>
                <a:solidFill>
                  <a:srgbClr val="003366"/>
                </a:solidFill>
                <a:latin typeface="45 Helvetica Light" pitchFamily="106" charset="0"/>
              </a:rPr>
              <a:t>Offset error lower than 10mA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>
                <a:solidFill>
                  <a:srgbClr val="003366"/>
                </a:solidFill>
                <a:latin typeface="45 Helvetica Light" pitchFamily="106" charset="0"/>
              </a:rPr>
              <a:t>Linearity error &lt; 0.1%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>
                <a:solidFill>
                  <a:srgbClr val="003366"/>
                </a:solidFill>
                <a:latin typeface="45 Helvetica Light" pitchFamily="106" charset="0"/>
              </a:rPr>
              <a:t>Global error &lt; 1% (over temperature)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>
                <a:solidFill>
                  <a:srgbClr val="003366"/>
                </a:solidFill>
                <a:latin typeface="45 Helvetica Light" pitchFamily="106" charset="0"/>
              </a:rPr>
              <a:t>Ambient temperature: -40°C… +105°C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>
                <a:solidFill>
                  <a:srgbClr val="003366"/>
                </a:solidFill>
                <a:latin typeface="45 Helvetica Light" pitchFamily="106" charset="0"/>
              </a:rPr>
              <a:t>Digital output (CAN)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>
                <a:solidFill>
                  <a:srgbClr val="003366"/>
                </a:solidFill>
                <a:latin typeface="45 Helvetica Light" pitchFamily="106" charset="0"/>
              </a:rPr>
              <a:t>Vehicle 12V battery supply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>
                <a:solidFill>
                  <a:srgbClr val="003366"/>
                </a:solidFill>
                <a:latin typeface="45 Helvetica Light" pitchFamily="106" charset="0"/>
              </a:rPr>
              <a:t>Sensor can provide either instantaneous or average value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GB" sz="1600" b="0" dirty="0">
                <a:solidFill>
                  <a:srgbClr val="003366"/>
                </a:solidFill>
                <a:latin typeface="45 Helvetica Light" pitchFamily="106" charset="0"/>
              </a:rPr>
              <a:t>Bandwidth &lt; 500Hz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GB" sz="1600" dirty="0">
                <a:solidFill>
                  <a:srgbClr val="003366"/>
                </a:solidFill>
                <a:latin typeface="45 Helvetica Light" pitchFamily="106" charset="0"/>
              </a:rPr>
              <a:t>2 connector type available</a:t>
            </a:r>
            <a:endParaRPr lang="en-GB" sz="1600" b="0" dirty="0">
              <a:solidFill>
                <a:srgbClr val="003366"/>
              </a:solidFill>
              <a:latin typeface="45 Helvetica Light" pitchFamily="106" charset="0"/>
            </a:endParaRPr>
          </a:p>
          <a:p>
            <a:pPr marL="742950" lvl="1" indent="-285750" algn="l" eaLnBrk="0" hangingPunct="0">
              <a:spcBef>
                <a:spcPct val="20000"/>
              </a:spcBef>
            </a:pPr>
            <a:endParaRPr lang="en-GB" sz="1600" b="0" dirty="0">
              <a:solidFill>
                <a:srgbClr val="003366"/>
              </a:solidFill>
              <a:latin typeface="45 Helvetica Light" pitchFamily="106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7191925" y="3041650"/>
            <a:ext cx="16859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fr-CH" sz="1600" dirty="0">
                <a:solidFill>
                  <a:schemeClr val="accent6"/>
                </a:solidFill>
              </a:rPr>
              <a:t>CAB 300-C SP1</a:t>
            </a:r>
          </a:p>
          <a:p>
            <a:pPr algn="l" eaLnBrk="1" hangingPunct="1"/>
            <a:r>
              <a:rPr lang="fr-CH" sz="1600" dirty="0" err="1">
                <a:solidFill>
                  <a:schemeClr val="accent6"/>
                </a:solidFill>
              </a:rPr>
              <a:t>Tyco</a:t>
            </a:r>
            <a:r>
              <a:rPr lang="fr-CH" sz="1600" dirty="0">
                <a:solidFill>
                  <a:schemeClr val="accent6"/>
                </a:solidFill>
              </a:rPr>
              <a:t> </a:t>
            </a:r>
            <a:r>
              <a:rPr lang="fr-CH" sz="1600" dirty="0" err="1">
                <a:solidFill>
                  <a:schemeClr val="accent6"/>
                </a:solidFill>
              </a:rPr>
              <a:t>connector</a:t>
            </a:r>
            <a:endParaRPr lang="en-GB" sz="1600" dirty="0">
              <a:solidFill>
                <a:schemeClr val="accent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27984" y="2060848"/>
            <a:ext cx="3456384" cy="2160240"/>
          </a:xfrm>
          <a:prstGeom prst="roundRect">
            <a:avLst/>
          </a:prstGeom>
          <a:solidFill>
            <a:schemeClr val="accent3">
              <a:lumMod val="85000"/>
              <a:alpha val="6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Near-zero offset and accuracy on full current range gives strong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advantage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on hybrid market</a:t>
            </a:r>
            <a:endParaRPr lang="en-US" b="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11188" y="1773634"/>
            <a:ext cx="3384550" cy="57524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3" name="Picture 94" descr="to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t="10956" r="8830" b="20518"/>
          <a:stretch>
            <a:fillRect/>
          </a:stretch>
        </p:blipFill>
        <p:spPr bwMode="auto">
          <a:xfrm>
            <a:off x="1042988" y="4941168"/>
            <a:ext cx="1433512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Current transducer comparison table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76932"/>
              </p:ext>
            </p:extLst>
          </p:nvPr>
        </p:nvGraphicFramePr>
        <p:xfrm>
          <a:off x="899592" y="1397000"/>
          <a:ext cx="7416824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CAB300-C SP2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DHAB S/18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HAH1BV S/24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+/-10 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+/- 0.3A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+/-1.5 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error at 30A (X</a:t>
                      </a:r>
                      <a:r>
                        <a:rPr lang="en-US" sz="1100" dirty="0" smtClean="0"/>
                        <a:t>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+/- 1.05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+/-2.1 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Global error at 300A (X</a:t>
                      </a:r>
                      <a:r>
                        <a:rPr lang="en-US" sz="1100" dirty="0" smtClean="0"/>
                        <a:t>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1500 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+/- 15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Voltage, dual range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price</a:t>
                      </a:r>
                    </a:p>
                    <a:p>
                      <a:r>
                        <a:rPr lang="en-US" sz="1200" dirty="0" smtClean="0"/>
                        <a:t>(compared with HAH1)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387" y="590921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All accuracy data are give under -40/+85°C temperature range</a:t>
            </a:r>
            <a:endParaRPr lang="en-US" sz="1800" i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467544" y="2798406"/>
            <a:ext cx="8496944" cy="2576319"/>
            <a:chOff x="467544" y="2780928"/>
            <a:chExt cx="8496944" cy="2576319"/>
          </a:xfrm>
        </p:grpSpPr>
        <p:sp>
          <p:nvSpPr>
            <p:cNvPr id="26" name="Rectangle 25"/>
            <p:cNvSpPr/>
            <p:nvPr/>
          </p:nvSpPr>
          <p:spPr>
            <a:xfrm>
              <a:off x="827584" y="2780928"/>
              <a:ext cx="7560840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503548" y="3068960"/>
              <a:ext cx="324036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01192" y="3068960"/>
              <a:ext cx="0" cy="2088232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7544" y="5157192"/>
              <a:ext cx="576064" cy="0"/>
            </a:xfrm>
            <a:prstGeom prst="straightConnector1">
              <a:avLst/>
            </a:prstGeom>
            <a:ln w="381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15616" y="4957137"/>
              <a:ext cx="7848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At high current, error is mainly due to gain and linearity errors</a:t>
              </a:r>
              <a:endParaRPr lang="en-US" sz="2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512" y="2168860"/>
            <a:ext cx="8784976" cy="3600400"/>
            <a:chOff x="179512" y="2132856"/>
            <a:chExt cx="8784976" cy="360040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79512" y="5517232"/>
              <a:ext cx="864096" cy="0"/>
            </a:xfrm>
            <a:prstGeom prst="straightConnector1">
              <a:avLst/>
            </a:prstGeom>
            <a:ln w="381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27584" y="2132856"/>
              <a:ext cx="7560840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179512" y="2420888"/>
              <a:ext cx="648072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9512" y="2420888"/>
              <a:ext cx="0" cy="3096344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15616" y="5333146"/>
              <a:ext cx="7848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At low current, error is mainly due to offset error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8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8"/>
            <a:ext cx="9036496" cy="633958"/>
          </a:xfrm>
        </p:spPr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Transducer error on SOC measurement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4684713" y="938213"/>
            <a:ext cx="39497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1600" b="0" u="sng" dirty="0" smtClean="0">
                <a:solidFill>
                  <a:srgbClr val="04326B"/>
                </a:solidFill>
              </a:rPr>
              <a:t>Target</a:t>
            </a:r>
            <a:r>
              <a:rPr lang="en-US" sz="1600" b="0" dirty="0" smtClean="0">
                <a:solidFill>
                  <a:srgbClr val="04326B"/>
                </a:solidFill>
              </a:rPr>
              <a:t>: </a:t>
            </a:r>
            <a:r>
              <a:rPr lang="en-US" sz="1600" b="0" dirty="0">
                <a:solidFill>
                  <a:srgbClr val="04326B"/>
                </a:solidFill>
              </a:rPr>
              <a:t>Need to know the state of charge (SOC) of the battery taking into account the charge and discharge phase</a:t>
            </a:r>
          </a:p>
          <a:p>
            <a:pPr eaLnBrk="0" hangingPunct="0"/>
            <a:r>
              <a:rPr lang="en-US" sz="1600" b="0" dirty="0">
                <a:solidFill>
                  <a:srgbClr val="04326B"/>
                </a:solidFill>
              </a:rPr>
              <a:t>Over a cycle, charge and discharge areas are equal</a:t>
            </a: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 rot="8833111">
            <a:off x="1052513" y="1457325"/>
            <a:ext cx="746125" cy="96838"/>
          </a:xfrm>
          <a:prstGeom prst="rightArrow">
            <a:avLst>
              <a:gd name="adj1" fmla="val 50000"/>
              <a:gd name="adj2" fmla="val 215202"/>
            </a:avLst>
          </a:prstGeom>
          <a:solidFill>
            <a:srgbClr val="F49E00"/>
          </a:solidFill>
          <a:ln w="9525">
            <a:solidFill>
              <a:srgbClr val="F49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 rot="1682384">
            <a:off x="2425700" y="1408113"/>
            <a:ext cx="746125" cy="96837"/>
          </a:xfrm>
          <a:prstGeom prst="rightArrow">
            <a:avLst>
              <a:gd name="adj1" fmla="val 50000"/>
              <a:gd name="adj2" fmla="val 215204"/>
            </a:avLst>
          </a:prstGeom>
          <a:solidFill>
            <a:srgbClr val="F49E00"/>
          </a:solidFill>
          <a:ln w="9525">
            <a:solidFill>
              <a:srgbClr val="F49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1679575" y="1073150"/>
            <a:ext cx="8778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>
                <a:solidFill>
                  <a:srgbClr val="F49E00"/>
                </a:solidFill>
              </a:rPr>
              <a:t>Discharge</a:t>
            </a:r>
          </a:p>
        </p:txBody>
      </p:sp>
      <p:sp>
        <p:nvSpPr>
          <p:cNvPr id="7175" name="AutoShape 11"/>
          <p:cNvSpPr>
            <a:spLocks noChangeArrowheads="1"/>
          </p:cNvSpPr>
          <p:nvPr/>
        </p:nvSpPr>
        <p:spPr bwMode="auto">
          <a:xfrm rot="-9788501">
            <a:off x="1811338" y="2241550"/>
            <a:ext cx="746125" cy="98425"/>
          </a:xfrm>
          <a:prstGeom prst="rightArrow">
            <a:avLst>
              <a:gd name="adj1" fmla="val 50000"/>
              <a:gd name="adj2" fmla="val 211732"/>
            </a:avLst>
          </a:prstGeom>
          <a:solidFill>
            <a:srgbClr val="99FF33"/>
          </a:solidFill>
          <a:ln w="9525">
            <a:solidFill>
              <a:srgbClr val="99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AutoShape 12"/>
          <p:cNvSpPr>
            <a:spLocks noChangeArrowheads="1"/>
          </p:cNvSpPr>
          <p:nvPr/>
        </p:nvSpPr>
        <p:spPr bwMode="auto">
          <a:xfrm rot="-1191031">
            <a:off x="3171825" y="2192338"/>
            <a:ext cx="746125" cy="98425"/>
          </a:xfrm>
          <a:prstGeom prst="rightArrow">
            <a:avLst>
              <a:gd name="adj1" fmla="val 50000"/>
              <a:gd name="adj2" fmla="val 211732"/>
            </a:avLst>
          </a:prstGeom>
          <a:solidFill>
            <a:srgbClr val="99FF33"/>
          </a:solidFill>
          <a:ln w="9525">
            <a:solidFill>
              <a:srgbClr val="99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2425700" y="2339975"/>
            <a:ext cx="877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>
                <a:solidFill>
                  <a:srgbClr val="99FF33"/>
                </a:solidFill>
              </a:rPr>
              <a:t>Charge</a:t>
            </a:r>
          </a:p>
        </p:txBody>
      </p:sp>
      <p:pic>
        <p:nvPicPr>
          <p:cNvPr id="717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4000500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9" name="TextBox 1"/>
          <p:cNvSpPr txBox="1">
            <a:spLocks noChangeArrowheads="1"/>
          </p:cNvSpPr>
          <p:nvPr/>
        </p:nvSpPr>
        <p:spPr bwMode="auto">
          <a:xfrm>
            <a:off x="3917950" y="1755775"/>
            <a:ext cx="5132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/>
              <a:t>Time</a:t>
            </a:r>
          </a:p>
        </p:txBody>
      </p:sp>
      <p:sp>
        <p:nvSpPr>
          <p:cNvPr id="7180" name="TextBox 11"/>
          <p:cNvSpPr txBox="1">
            <a:spLocks noChangeArrowheads="1"/>
          </p:cNvSpPr>
          <p:nvPr/>
        </p:nvSpPr>
        <p:spPr bwMode="auto">
          <a:xfrm>
            <a:off x="960438" y="1146175"/>
            <a:ext cx="482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/>
              <a:t>I(A)</a:t>
            </a:r>
          </a:p>
        </p:txBody>
      </p:sp>
      <p:pic>
        <p:nvPicPr>
          <p:cNvPr id="7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65400"/>
            <a:ext cx="4175125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470400"/>
            <a:ext cx="399891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3" name="Rectangle 3"/>
          <p:cNvSpPr>
            <a:spLocks noChangeArrowheads="1"/>
          </p:cNvSpPr>
          <p:nvPr/>
        </p:nvSpPr>
        <p:spPr bwMode="auto">
          <a:xfrm>
            <a:off x="184150" y="2847975"/>
            <a:ext cx="457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1600" b="0">
                <a:solidFill>
                  <a:srgbClr val="003366"/>
                </a:solidFill>
                <a:latin typeface="45 Helvetica Light" pitchFamily="106" charset="0"/>
              </a:rPr>
              <a:t>A CT </a:t>
            </a:r>
            <a:r>
              <a:rPr lang="en-US" sz="1600" b="0" u="sng">
                <a:solidFill>
                  <a:srgbClr val="003366"/>
                </a:solidFill>
                <a:latin typeface="45 Helvetica Light" pitchFamily="106" charset="0"/>
              </a:rPr>
              <a:t>gain error</a:t>
            </a:r>
            <a:r>
              <a:rPr lang="en-US" sz="1600" b="0">
                <a:solidFill>
                  <a:srgbClr val="003366"/>
                </a:solidFill>
                <a:latin typeface="45 Helvetica Light" pitchFamily="106" charset="0"/>
              </a:rPr>
              <a:t> will add a constant factor than multiplies the measurement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1600" b="0">
                <a:solidFill>
                  <a:srgbClr val="003366"/>
                </a:solidFill>
                <a:latin typeface="45 Helvetica Light" pitchFamily="106" charset="0"/>
              </a:rPr>
              <a:t>Over one cycle the areas measured will be equal (error is the same on positive or negative values) </a:t>
            </a:r>
          </a:p>
        </p:txBody>
      </p:sp>
      <p:sp>
        <p:nvSpPr>
          <p:cNvPr id="7184" name="Rectangle 5"/>
          <p:cNvSpPr>
            <a:spLocks noChangeArrowheads="1"/>
          </p:cNvSpPr>
          <p:nvPr/>
        </p:nvSpPr>
        <p:spPr bwMode="auto">
          <a:xfrm>
            <a:off x="184150" y="4448175"/>
            <a:ext cx="4572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1600" b="0">
                <a:solidFill>
                  <a:srgbClr val="003366"/>
                </a:solidFill>
                <a:latin typeface="45 Helvetica Light" pitchFamily="106" charset="0"/>
              </a:rPr>
              <a:t>An CT </a:t>
            </a:r>
            <a:r>
              <a:rPr lang="en-US" sz="1600" b="0" u="sng">
                <a:solidFill>
                  <a:srgbClr val="003366"/>
                </a:solidFill>
                <a:latin typeface="45 Helvetica Light" pitchFamily="106" charset="0"/>
              </a:rPr>
              <a:t>offset error</a:t>
            </a:r>
            <a:r>
              <a:rPr lang="en-US" sz="1600" b="0">
                <a:solidFill>
                  <a:srgbClr val="003366"/>
                </a:solidFill>
                <a:latin typeface="45 Helvetica Light" pitchFamily="106" charset="0"/>
              </a:rPr>
              <a:t> will add a constant value to the measurement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1600" b="0">
                <a:solidFill>
                  <a:srgbClr val="003366"/>
                </a:solidFill>
                <a:latin typeface="45 Helvetica Light" pitchFamily="106" charset="0"/>
              </a:rPr>
              <a:t>This can lead to error on SOC measurement because charge and discharge areas will not be equals</a:t>
            </a:r>
          </a:p>
        </p:txBody>
      </p:sp>
      <p:cxnSp>
        <p:nvCxnSpPr>
          <p:cNvPr id="7185" name="Straight Arrow Connector 7"/>
          <p:cNvCxnSpPr>
            <a:cxnSpLocks noChangeShapeType="1"/>
          </p:cNvCxnSpPr>
          <p:nvPr/>
        </p:nvCxnSpPr>
        <p:spPr bwMode="auto">
          <a:xfrm flipV="1">
            <a:off x="5000625" y="3033713"/>
            <a:ext cx="579438" cy="501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Straight Arrow Connector 24"/>
          <p:cNvCxnSpPr>
            <a:cxnSpLocks noChangeShapeType="1"/>
          </p:cNvCxnSpPr>
          <p:nvPr/>
        </p:nvCxnSpPr>
        <p:spPr bwMode="auto">
          <a:xfrm flipV="1">
            <a:off x="5156200" y="4600575"/>
            <a:ext cx="3168650" cy="779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Straight Arrow Connector 26"/>
          <p:cNvCxnSpPr>
            <a:cxnSpLocks noChangeShapeType="1"/>
          </p:cNvCxnSpPr>
          <p:nvPr/>
        </p:nvCxnSpPr>
        <p:spPr bwMode="auto">
          <a:xfrm>
            <a:off x="5580063" y="3105150"/>
            <a:ext cx="971550" cy="1116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Straight Arrow Connector 29"/>
          <p:cNvCxnSpPr>
            <a:cxnSpLocks noChangeShapeType="1"/>
          </p:cNvCxnSpPr>
          <p:nvPr/>
        </p:nvCxnSpPr>
        <p:spPr bwMode="auto">
          <a:xfrm flipV="1">
            <a:off x="6551613" y="3662363"/>
            <a:ext cx="1008062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TextBox 27"/>
          <p:cNvSpPr txBox="1">
            <a:spLocks noChangeArrowheads="1"/>
          </p:cNvSpPr>
          <p:nvPr/>
        </p:nvSpPr>
        <p:spPr bwMode="auto">
          <a:xfrm>
            <a:off x="6935788" y="4005263"/>
            <a:ext cx="8572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SOC error</a:t>
            </a:r>
          </a:p>
        </p:txBody>
      </p:sp>
      <p:sp>
        <p:nvSpPr>
          <p:cNvPr id="7190" name="TextBox 38"/>
          <p:cNvSpPr txBox="1">
            <a:spLocks noChangeArrowheads="1"/>
          </p:cNvSpPr>
          <p:nvPr/>
        </p:nvSpPr>
        <p:spPr bwMode="auto">
          <a:xfrm>
            <a:off x="7667625" y="4822825"/>
            <a:ext cx="858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/>
              <a:t>SOC error</a:t>
            </a:r>
          </a:p>
        </p:txBody>
      </p:sp>
    </p:spTree>
    <p:extLst>
      <p:ext uri="{BB962C8B-B14F-4D97-AF65-F5344CB8AC3E}">
        <p14:creationId xmlns:p14="http://schemas.microsoft.com/office/powerpoint/2010/main" val="3581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4" y="202667"/>
            <a:ext cx="8604448" cy="454025"/>
          </a:xfrm>
        </p:spPr>
        <p:txBody>
          <a:bodyPr/>
          <a:lstStyle/>
          <a:p>
            <a:r>
              <a:rPr lang="en-GB" sz="2400" dirty="0" smtClean="0"/>
              <a:t>SOC error – Example on one current profile</a:t>
            </a:r>
            <a:endParaRPr lang="en-GB" sz="105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5301209"/>
            <a:ext cx="8856984" cy="1008112"/>
          </a:xfrm>
        </p:spPr>
        <p:txBody>
          <a:bodyPr/>
          <a:lstStyle/>
          <a:p>
            <a:pPr lvl="1" eaLnBrk="1" hangingPunct="1"/>
            <a:r>
              <a:rPr lang="fr-CH" sz="1400" dirty="0" smtClean="0"/>
              <a:t>Reference </a:t>
            </a:r>
            <a:r>
              <a:rPr lang="en-US" sz="1400" dirty="0" smtClean="0"/>
              <a:t>sensor</a:t>
            </a:r>
            <a:r>
              <a:rPr lang="fr-CH" sz="1400" dirty="0" smtClean="0"/>
              <a:t>: - 513mA.h</a:t>
            </a:r>
          </a:p>
          <a:p>
            <a:pPr lvl="1" eaLnBrk="1" hangingPunct="1"/>
            <a:r>
              <a:rPr lang="fr-CH" sz="1400" dirty="0" smtClean="0"/>
              <a:t>DHAB 2 ranges: -528mA.h  (2.86%)</a:t>
            </a:r>
          </a:p>
          <a:p>
            <a:pPr lvl="1" eaLnBrk="1" hangingPunct="1"/>
            <a:r>
              <a:rPr lang="fr-CH" sz="1400" dirty="0" smtClean="0"/>
              <a:t>CAB300: -514mA.h (0.1%)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692696"/>
            <a:ext cx="7779187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2120" y="1772816"/>
            <a:ext cx="3240360" cy="3539430"/>
          </a:xfrm>
          <a:prstGeom prst="rect">
            <a:avLst/>
          </a:prstGeom>
          <a:solidFill>
            <a:srgbClr val="FFFF99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SOC error: The bill</a:t>
            </a:r>
          </a:p>
          <a:p>
            <a:endParaRPr lang="en-US" sz="2000" dirty="0"/>
          </a:p>
          <a:p>
            <a:r>
              <a:rPr lang="en-US" sz="2000" dirty="0" smtClean="0"/>
              <a:t>Battery pack price: 7000USD</a:t>
            </a:r>
          </a:p>
          <a:p>
            <a:endParaRPr lang="en-US" sz="2000" dirty="0" smtClean="0"/>
          </a:p>
          <a:p>
            <a:r>
              <a:rPr lang="en-US" sz="2000" dirty="0" smtClean="0"/>
              <a:t>Over-size of the battery to compensate SOC error:</a:t>
            </a:r>
          </a:p>
          <a:p>
            <a:r>
              <a:rPr lang="en-US" sz="2000" dirty="0" smtClean="0"/>
              <a:t>7000x2.86% = 200 USD</a:t>
            </a:r>
          </a:p>
          <a:p>
            <a:endParaRPr lang="en-US" sz="2000" dirty="0"/>
          </a:p>
          <a:p>
            <a:r>
              <a:rPr lang="en-US" sz="2000" i="1" dirty="0" smtClean="0"/>
              <a:t>Could worth to pay a little extra on the current transducer…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605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130_LEM_Powerpoint-V2.0">
  <a:themeElements>
    <a:clrScheme name="Custom 1">
      <a:dk1>
        <a:srgbClr val="21218A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92D050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4_LEM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_LEM_Powerpoi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LEM_Powerpoi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LEM_Powerpoi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LEM_Powerpoi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LEM_Powerpo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LEM_Powerpo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LEM_Powerpo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130_LEM_Powerpoint-V2.0</Template>
  <TotalTime>776</TotalTime>
  <Words>378</Words>
  <Application>Microsoft Office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130_LEM_Powerpoint-V2.0</vt:lpstr>
      <vt:lpstr>Custom Design</vt:lpstr>
      <vt:lpstr>PowerPoint Presentation</vt:lpstr>
      <vt:lpstr>CAB300 Features</vt:lpstr>
      <vt:lpstr>Current transducer comparison table</vt:lpstr>
      <vt:lpstr>Transducer error on SOC measurement</vt:lpstr>
      <vt:lpstr>SOC error – Example on one current profile</vt:lpstr>
    </vt:vector>
  </TitlesOfParts>
  <Company>LEM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Gauthier Plagne</dc:creator>
  <cp:lastModifiedBy>Gauthier Plagne</cp:lastModifiedBy>
  <cp:revision>18</cp:revision>
  <dcterms:created xsi:type="dcterms:W3CDTF">2012-10-11T10:09:15Z</dcterms:created>
  <dcterms:modified xsi:type="dcterms:W3CDTF">2013-10-21T12:15:37Z</dcterms:modified>
</cp:coreProperties>
</file>