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94660"/>
  </p:normalViewPr>
  <p:slideViewPr>
    <p:cSldViewPr snapToGrid="0">
      <p:cViewPr varScale="1">
        <p:scale>
          <a:sx n="81" d="100"/>
          <a:sy n="81"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EC84D-C5DD-4103-9102-FD7800729235}"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2C959-50A3-4B37-8066-C0082B8386FF}" type="slidenum">
              <a:rPr lang="en-US" smtClean="0"/>
              <a:t>‹#›</a:t>
            </a:fld>
            <a:endParaRPr lang="en-US"/>
          </a:p>
        </p:txBody>
      </p:sp>
    </p:spTree>
    <p:extLst>
      <p:ext uri="{BB962C8B-B14F-4D97-AF65-F5344CB8AC3E}">
        <p14:creationId xmlns:p14="http://schemas.microsoft.com/office/powerpoint/2010/main" val="2471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app is to help aid in the shopping experience of users. This app can be used by anyone with a smartphone.</a:t>
            </a:r>
          </a:p>
          <a:p>
            <a:endParaRPr lang="en-US" dirty="0"/>
          </a:p>
          <a:p>
            <a:r>
              <a:rPr lang="en-US" dirty="0"/>
              <a:t>From our research and need finding we found that consumers often have trouble finding where their items are in store. Our app hopes to solve that.</a:t>
            </a:r>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2</a:t>
            </a:fld>
            <a:endParaRPr lang="en-US"/>
          </a:p>
        </p:txBody>
      </p:sp>
    </p:spTree>
    <p:extLst>
      <p:ext uri="{BB962C8B-B14F-4D97-AF65-F5344CB8AC3E}">
        <p14:creationId xmlns:p14="http://schemas.microsoft.com/office/powerpoint/2010/main" val="50949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design choices we made was to not have a account component. We found that similar apps to ours would often lock features behind creating an account (or even worse the entire app). For people who may not like sharing information or just need the app for its quick function it makes no sense to require an account for features. The principle this relates to is to not interfere with the users task. Locking features behind account creation certainly violates that principle.</a:t>
            </a:r>
          </a:p>
          <a:p>
            <a:endParaRPr lang="en-US" dirty="0"/>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4</a:t>
            </a:fld>
            <a:endParaRPr lang="en-US"/>
          </a:p>
        </p:txBody>
      </p:sp>
    </p:spTree>
    <p:extLst>
      <p:ext uri="{BB962C8B-B14F-4D97-AF65-F5344CB8AC3E}">
        <p14:creationId xmlns:p14="http://schemas.microsoft.com/office/powerpoint/2010/main" val="418354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VSCode, Figma. Flutter, and Android App Development Software. </a:t>
            </a:r>
          </a:p>
          <a:p>
            <a:r>
              <a:rPr lang="en-US" dirty="0"/>
              <a:t>The technologies that we used were helpful in supporting the design principles because we were able to more easily craft our app to avoid breaking the principles. Using the emulator we could see how our interfaces looked on a phone and what positioning/sizing made sense.</a:t>
            </a:r>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5</a:t>
            </a:fld>
            <a:endParaRPr lang="en-US"/>
          </a:p>
        </p:txBody>
      </p:sp>
    </p:spTree>
    <p:extLst>
      <p:ext uri="{BB962C8B-B14F-4D97-AF65-F5344CB8AC3E}">
        <p14:creationId xmlns:p14="http://schemas.microsoft.com/office/powerpoint/2010/main" val="110715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69E1F06F-EBC7-4A30-BCFE-603280B41FCE}" type="datetime1">
              <a:rPr lang="en-US" smtClean="0"/>
              <a:t>11/29/2022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16117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F1BF223B-453F-4EA3-85F9-C5F6D122B632}" type="datetime1">
              <a:rPr lang="en-US" smtClean="0"/>
              <a:t>11/29/2022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409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C2C3EFA4-BB43-4363-AB29-174CBE455BCD}" type="datetime1">
              <a:rPr lang="en-US" smtClean="0"/>
              <a:t>11/29/2022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683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98010259-3943-4DB8-BE38-454618DC18ED}" type="datetime1">
              <a:rPr lang="en-US" smtClean="0"/>
              <a:t>11/29/2022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3212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7DF67159-06A4-4812-A6B4-4AFB3A73AB3F}" type="datetime1">
              <a:rPr lang="en-US" smtClean="0"/>
              <a:t>11/29/2022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05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96881A80-DACB-48EE-994C-8AE5AE958BA5}" type="datetime1">
              <a:rPr lang="en-US" smtClean="0"/>
              <a:t>11/29/2022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947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9DC5FDC5-7D33-4AD1-A58B-8E2DEEEC6322}" type="datetime1">
              <a:rPr lang="en-US" smtClean="0"/>
              <a:t>11/29/2022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4826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28CAE922-7C22-4550-AE69-D3A6DA7FD97A}" type="datetime1">
              <a:rPr lang="en-US" smtClean="0"/>
              <a:t>11/29/2022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905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74954FB0-CA9A-4973-91CE-DABFAF89C391}" type="datetime1">
              <a:rPr lang="en-US" smtClean="0"/>
              <a:t>11/29/2022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5957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EF469EAC-8A44-432C-9F74-F14A968442DF}" type="datetime1">
              <a:rPr lang="en-US" smtClean="0"/>
              <a:t>11/29/2022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80506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C9DB099-B824-4593-B7DE-2ADE60EDB8AB}" type="datetime1">
              <a:rPr lang="en-US" smtClean="0"/>
              <a:t>11/29/2022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00545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4709CEDB-B79F-4F08-9519-2D548576828B}" type="datetime1">
              <a:rPr lang="en-US" smtClean="0"/>
              <a:t>11/29/2022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139219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hdr="0" ft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45190-5B00-1288-F0AF-F28CDB783182}"/>
              </a:ext>
            </a:extLst>
          </p:cNvPr>
          <p:cNvSpPr>
            <a:spLocks noGrp="1"/>
          </p:cNvSpPr>
          <p:nvPr>
            <p:ph type="ctrTitle"/>
          </p:nvPr>
        </p:nvSpPr>
        <p:spPr>
          <a:xfrm>
            <a:off x="7265194" y="893935"/>
            <a:ext cx="4843462" cy="3339390"/>
          </a:xfrm>
        </p:spPr>
        <p:txBody>
          <a:bodyPr anchor="b">
            <a:normAutofit/>
          </a:bodyPr>
          <a:lstStyle/>
          <a:p>
            <a:r>
              <a:rPr lang="en-US" sz="5400" dirty="0" err="1"/>
              <a:t>MapMyShopping</a:t>
            </a:r>
            <a:endParaRPr lang="en-US" sz="5400" dirty="0"/>
          </a:p>
        </p:txBody>
      </p:sp>
      <p:sp>
        <p:nvSpPr>
          <p:cNvPr id="3" name="Subtitle 2">
            <a:extLst>
              <a:ext uri="{FF2B5EF4-FFF2-40B4-BE49-F238E27FC236}">
                <a16:creationId xmlns:a16="http://schemas.microsoft.com/office/drawing/2014/main" id="{C93BAC03-7E20-91DB-EDF4-23B7FF6E0F34}"/>
              </a:ext>
            </a:extLst>
          </p:cNvPr>
          <p:cNvSpPr>
            <a:spLocks noGrp="1"/>
          </p:cNvSpPr>
          <p:nvPr>
            <p:ph type="subTitle" idx="1"/>
          </p:nvPr>
        </p:nvSpPr>
        <p:spPr>
          <a:xfrm>
            <a:off x="7587181" y="4382814"/>
            <a:ext cx="3756669" cy="1403837"/>
          </a:xfrm>
        </p:spPr>
        <p:txBody>
          <a:bodyPr anchor="t">
            <a:normAutofit/>
          </a:bodyPr>
          <a:lstStyle/>
          <a:p>
            <a:r>
              <a:rPr lang="en-US" dirty="0"/>
              <a:t>Developed By:</a:t>
            </a:r>
          </a:p>
          <a:p>
            <a:r>
              <a:rPr lang="en-US" dirty="0"/>
              <a:t>Patrick May, Addison Walling, </a:t>
            </a:r>
            <a:r>
              <a:rPr lang="en-US" dirty="0" err="1"/>
              <a:t>Aymane</a:t>
            </a:r>
            <a:r>
              <a:rPr lang="en-US" dirty="0"/>
              <a:t> </a:t>
            </a:r>
            <a:r>
              <a:rPr lang="en-US" dirty="0" err="1"/>
              <a:t>Lachlab</a:t>
            </a:r>
            <a:endParaRPr lang="en-US" dirty="0"/>
          </a:p>
        </p:txBody>
      </p:sp>
      <p:pic>
        <p:nvPicPr>
          <p:cNvPr id="4" name="Picture 3" descr="A web of dots connected">
            <a:extLst>
              <a:ext uri="{FF2B5EF4-FFF2-40B4-BE49-F238E27FC236}">
                <a16:creationId xmlns:a16="http://schemas.microsoft.com/office/drawing/2014/main" id="{8AE361A8-F278-8671-4595-767B56AF177B}"/>
              </a:ext>
            </a:extLst>
          </p:cNvPr>
          <p:cNvPicPr>
            <a:picLocks noChangeAspect="1"/>
          </p:cNvPicPr>
          <p:nvPr/>
        </p:nvPicPr>
        <p:blipFill rotWithShape="1">
          <a:blip r:embed="rId2"/>
          <a:srcRect l="37246" r="16408"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Slide Number Placeholder 4">
            <a:extLst>
              <a:ext uri="{FF2B5EF4-FFF2-40B4-BE49-F238E27FC236}">
                <a16:creationId xmlns:a16="http://schemas.microsoft.com/office/drawing/2014/main" id="{E7310262-1A2A-DA9E-BA78-A2333F0DC0F0}"/>
              </a:ext>
            </a:extLst>
          </p:cNvPr>
          <p:cNvSpPr>
            <a:spLocks noGrp="1"/>
          </p:cNvSpPr>
          <p:nvPr>
            <p:ph type="sldNum" sz="quarter" idx="12"/>
          </p:nvPr>
        </p:nvSpPr>
        <p:spPr/>
        <p:txBody>
          <a:bodyPr/>
          <a:lstStyle/>
          <a:p>
            <a:pPr algn="ctr"/>
            <a:fld id="{D79E6812-DF0E-4B88-AFAA-EAC7168F54C0}" type="slidenum">
              <a:rPr lang="en-US" smtClean="0"/>
              <a:pPr algn="ctr"/>
              <a:t>1</a:t>
            </a:fld>
            <a:endParaRPr lang="en-US" dirty="0"/>
          </a:p>
        </p:txBody>
      </p:sp>
    </p:spTree>
    <p:extLst>
      <p:ext uri="{BB962C8B-B14F-4D97-AF65-F5344CB8AC3E}">
        <p14:creationId xmlns:p14="http://schemas.microsoft.com/office/powerpoint/2010/main" val="8674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14A1-CCDA-392C-0EEB-6A1842967D01}"/>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F9A3712C-6719-3FE5-63DE-C8062DCFA94D}"/>
              </a:ext>
            </a:extLst>
          </p:cNvPr>
          <p:cNvSpPr>
            <a:spLocks noGrp="1"/>
          </p:cNvSpPr>
          <p:nvPr>
            <p:ph idx="1"/>
          </p:nvPr>
        </p:nvSpPr>
        <p:spPr>
          <a:xfrm>
            <a:off x="10042279" y="497930"/>
            <a:ext cx="3561667" cy="2794953"/>
          </a:xfrm>
        </p:spPr>
        <p:txBody>
          <a:bodyPr/>
          <a:lstStyle/>
          <a:p>
            <a:pPr marL="0" indent="0" algn="l">
              <a:buNone/>
            </a:pPr>
            <a:r>
              <a:rPr lang="en-US" b="0" i="0" dirty="0">
                <a:solidFill>
                  <a:srgbClr val="727272"/>
                </a:solidFill>
                <a:effectLst/>
                <a:latin typeface="Noto Sans" panose="020B0502040204020203" pitchFamily="34" charset="0"/>
              </a:rPr>
              <a:t>Answer these:</a:t>
            </a:r>
          </a:p>
          <a:p>
            <a:pPr algn="l">
              <a:buFont typeface="Arial" panose="020B0604020202020204" pitchFamily="34" charset="0"/>
              <a:buChar char="•"/>
            </a:pPr>
            <a:r>
              <a:rPr lang="en-US" b="0" i="0" dirty="0">
                <a:solidFill>
                  <a:srgbClr val="727272"/>
                </a:solidFill>
                <a:effectLst/>
                <a:latin typeface="Noto Sans" panose="020B0502040204020203" pitchFamily="34" charset="0"/>
              </a:rPr>
              <a:t>What is it for?</a:t>
            </a:r>
          </a:p>
          <a:p>
            <a:pPr algn="l">
              <a:buFont typeface="Arial" panose="020B0604020202020204" pitchFamily="34" charset="0"/>
              <a:buChar char="•"/>
            </a:pPr>
            <a:r>
              <a:rPr lang="en-US" b="0" i="0" dirty="0">
                <a:solidFill>
                  <a:srgbClr val="727272"/>
                </a:solidFill>
                <a:effectLst/>
                <a:latin typeface="Noto Sans" panose="020B0502040204020203" pitchFamily="34" charset="0"/>
              </a:rPr>
              <a:t>Who is it for?</a:t>
            </a:r>
          </a:p>
          <a:p>
            <a:pPr algn="l">
              <a:buFont typeface="Arial" panose="020B0604020202020204" pitchFamily="34" charset="0"/>
              <a:buChar char="•"/>
            </a:pPr>
            <a:r>
              <a:rPr lang="en-US" b="0" i="0" dirty="0">
                <a:solidFill>
                  <a:srgbClr val="727272"/>
                </a:solidFill>
                <a:effectLst/>
                <a:latin typeface="Noto Sans" panose="020B0502040204020203" pitchFamily="34" charset="0"/>
              </a:rPr>
              <a:t>What user needs does it meet based on what you learned from your research/need finding?</a:t>
            </a:r>
          </a:p>
          <a:p>
            <a:pPr marL="0" indent="0">
              <a:buNone/>
            </a:pPr>
            <a:endParaRPr lang="en-US" dirty="0"/>
          </a:p>
        </p:txBody>
      </p:sp>
      <p:sp>
        <p:nvSpPr>
          <p:cNvPr id="4" name="Slide Number Placeholder 3">
            <a:extLst>
              <a:ext uri="{FF2B5EF4-FFF2-40B4-BE49-F238E27FC236}">
                <a16:creationId xmlns:a16="http://schemas.microsoft.com/office/drawing/2014/main" id="{E9132AF5-3057-67AD-57D1-E8DEACA96CB0}"/>
              </a:ext>
            </a:extLst>
          </p:cNvPr>
          <p:cNvSpPr>
            <a:spLocks noGrp="1"/>
          </p:cNvSpPr>
          <p:nvPr>
            <p:ph type="sldNum" sz="quarter" idx="12"/>
          </p:nvPr>
        </p:nvSpPr>
        <p:spPr/>
        <p:txBody>
          <a:bodyPr/>
          <a:lstStyle/>
          <a:p>
            <a:pPr algn="ctr"/>
            <a:fld id="{D79E6812-DF0E-4B88-AFAA-EAC7168F54C0}" type="slidenum">
              <a:rPr lang="en-US" smtClean="0"/>
              <a:pPr algn="ctr"/>
              <a:t>2</a:t>
            </a:fld>
            <a:endParaRPr lang="en-US" dirty="0"/>
          </a:p>
        </p:txBody>
      </p:sp>
      <p:sp>
        <p:nvSpPr>
          <p:cNvPr id="7" name="TextBox 6">
            <a:extLst>
              <a:ext uri="{FF2B5EF4-FFF2-40B4-BE49-F238E27FC236}">
                <a16:creationId xmlns:a16="http://schemas.microsoft.com/office/drawing/2014/main" id="{A984533D-4EC9-30E2-52BC-0938423F40F5}"/>
              </a:ext>
            </a:extLst>
          </p:cNvPr>
          <p:cNvSpPr txBox="1"/>
          <p:nvPr/>
        </p:nvSpPr>
        <p:spPr>
          <a:xfrm>
            <a:off x="352056" y="2343733"/>
            <a:ext cx="11340292"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t>What: Make shopping easier</a:t>
            </a:r>
          </a:p>
          <a:p>
            <a:endParaRPr lang="en-US" sz="4000" dirty="0"/>
          </a:p>
          <a:p>
            <a:pPr marL="285750" indent="-285750">
              <a:buFont typeface="Arial" panose="020B0604020202020204" pitchFamily="34" charset="0"/>
              <a:buChar char="•"/>
            </a:pPr>
            <a:r>
              <a:rPr lang="en-US" sz="4000" dirty="0"/>
              <a:t>Who: Anyone who has a smartphone</a:t>
            </a:r>
          </a:p>
          <a:p>
            <a:endParaRPr lang="en-US" sz="4000" dirty="0"/>
          </a:p>
          <a:p>
            <a:pPr marL="285750" indent="-285750">
              <a:buFont typeface="Arial" panose="020B0604020202020204" pitchFamily="34" charset="0"/>
              <a:buChar char="•"/>
            </a:pPr>
            <a:r>
              <a:rPr lang="en-US" sz="4000" dirty="0"/>
              <a:t>Issue: Locating Items</a:t>
            </a:r>
          </a:p>
        </p:txBody>
      </p:sp>
    </p:spTree>
    <p:extLst>
      <p:ext uri="{BB962C8B-B14F-4D97-AF65-F5344CB8AC3E}">
        <p14:creationId xmlns:p14="http://schemas.microsoft.com/office/powerpoint/2010/main" val="214628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F014-B244-7174-93E6-C45F7309151F}"/>
              </a:ext>
            </a:extLst>
          </p:cNvPr>
          <p:cNvSpPr>
            <a:spLocks noGrp="1"/>
          </p:cNvSpPr>
          <p:nvPr>
            <p:ph type="title"/>
          </p:nvPr>
        </p:nvSpPr>
        <p:spPr/>
        <p:txBody>
          <a:bodyPr>
            <a:normAutofit/>
          </a:bodyPr>
          <a:lstStyle/>
          <a:p>
            <a:pPr algn="ctr"/>
            <a:r>
              <a:rPr lang="en-US" dirty="0"/>
              <a:t>Program</a:t>
            </a:r>
            <a:r>
              <a:rPr lang="en-US" sz="7200" dirty="0"/>
              <a:t> </a:t>
            </a:r>
            <a:r>
              <a:rPr lang="en-US" dirty="0"/>
              <a:t>Demonstration</a:t>
            </a:r>
            <a:endParaRPr lang="en-US" sz="7200" dirty="0"/>
          </a:p>
        </p:txBody>
      </p:sp>
      <p:sp>
        <p:nvSpPr>
          <p:cNvPr id="5" name="Slide Number Placeholder 4">
            <a:extLst>
              <a:ext uri="{FF2B5EF4-FFF2-40B4-BE49-F238E27FC236}">
                <a16:creationId xmlns:a16="http://schemas.microsoft.com/office/drawing/2014/main" id="{273EF3DE-0E98-6782-9874-0BB6559D4530}"/>
              </a:ext>
            </a:extLst>
          </p:cNvPr>
          <p:cNvSpPr>
            <a:spLocks noGrp="1"/>
          </p:cNvSpPr>
          <p:nvPr>
            <p:ph type="sldNum" sz="quarter" idx="12"/>
          </p:nvPr>
        </p:nvSpPr>
        <p:spPr/>
        <p:txBody>
          <a:bodyPr/>
          <a:lstStyle/>
          <a:p>
            <a:pPr algn="ctr"/>
            <a:fld id="{D79E6812-DF0E-4B88-AFAA-EAC7168F54C0}" type="slidenum">
              <a:rPr lang="en-US" smtClean="0"/>
              <a:pPr algn="ctr"/>
              <a:t>3</a:t>
            </a:fld>
            <a:endParaRPr lang="en-US" dirty="0"/>
          </a:p>
        </p:txBody>
      </p:sp>
    </p:spTree>
    <p:extLst>
      <p:ext uri="{BB962C8B-B14F-4D97-AF65-F5344CB8AC3E}">
        <p14:creationId xmlns:p14="http://schemas.microsoft.com/office/powerpoint/2010/main" val="65034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7410-CDCD-F2CD-67DB-236A90B9F8DA}"/>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F2DE909D-BC13-7B2A-4BF5-5729E2056FAD}"/>
              </a:ext>
            </a:extLst>
          </p:cNvPr>
          <p:cNvSpPr>
            <a:spLocks noGrp="1"/>
          </p:cNvSpPr>
          <p:nvPr>
            <p:ph idx="1"/>
          </p:nvPr>
        </p:nvSpPr>
        <p:spPr>
          <a:xfrm>
            <a:off x="7211411" y="-101197"/>
            <a:ext cx="6245352" cy="2540429"/>
          </a:xfrm>
        </p:spPr>
        <p:txBody>
          <a:bodyPr>
            <a:normAutofit lnSpcReduction="10000"/>
          </a:bodyPr>
          <a:lstStyle/>
          <a:p>
            <a:pPr marL="0" indent="0" algn="l">
              <a:buNone/>
            </a:pPr>
            <a:r>
              <a:rPr lang="en-US" dirty="0">
                <a:solidFill>
                  <a:srgbClr val="727272"/>
                </a:solidFill>
                <a:latin typeface="Noto Sans" panose="020B0502040504020204" pitchFamily="34" charset="0"/>
              </a:rPr>
              <a:t>Answer the following</a:t>
            </a:r>
            <a:endParaRPr lang="en-US" b="0" i="0" dirty="0">
              <a:solidFill>
                <a:srgbClr val="727272"/>
              </a:solidFill>
              <a:effectLst/>
              <a:latin typeface="Noto Sans" panose="020B0502040504020204" pitchFamily="34" charset="0"/>
            </a:endParaRPr>
          </a:p>
          <a:p>
            <a:pPr algn="l">
              <a:buFont typeface="Arial" panose="020B0604020202020204" pitchFamily="34" charset="0"/>
              <a:buChar char="•"/>
            </a:pPr>
            <a:r>
              <a:rPr lang="en-US" b="0" i="0" dirty="0">
                <a:solidFill>
                  <a:srgbClr val="727272"/>
                </a:solidFill>
                <a:effectLst/>
                <a:latin typeface="Noto Sans" panose="020B0502040504020204" pitchFamily="34" charset="0"/>
              </a:rPr>
              <a:t>Explain design choices</a:t>
            </a:r>
          </a:p>
          <a:p>
            <a:pPr algn="l">
              <a:buFont typeface="Arial" panose="020B0604020202020204" pitchFamily="34" charset="0"/>
              <a:buChar char="•"/>
            </a:pPr>
            <a:r>
              <a:rPr lang="en-US" b="0" i="0" dirty="0">
                <a:solidFill>
                  <a:srgbClr val="727272"/>
                </a:solidFill>
                <a:effectLst/>
                <a:latin typeface="Noto Sans" panose="020B0502040504020204" pitchFamily="34" charset="0"/>
              </a:rPr>
              <a:t>Relate design choices to the principles covered in the course</a:t>
            </a:r>
          </a:p>
          <a:p>
            <a:pPr algn="l">
              <a:buFont typeface="Arial" panose="020B0604020202020204" pitchFamily="34" charset="0"/>
              <a:buChar char="•"/>
            </a:pPr>
            <a:r>
              <a:rPr lang="en-US" b="0" i="0" dirty="0">
                <a:solidFill>
                  <a:srgbClr val="727272"/>
                </a:solidFill>
                <a:effectLst/>
                <a:latin typeface="Noto Sans" panose="020B0502040504020204" pitchFamily="34" charset="0"/>
              </a:rPr>
              <a:t>What design challenges did you face?</a:t>
            </a:r>
          </a:p>
          <a:p>
            <a:pPr algn="l">
              <a:buFont typeface="Arial" panose="020B0604020202020204" pitchFamily="34" charset="0"/>
              <a:buChar char="•"/>
            </a:pPr>
            <a:r>
              <a:rPr lang="en-US" b="0" i="0" dirty="0">
                <a:solidFill>
                  <a:srgbClr val="727272"/>
                </a:solidFill>
                <a:effectLst/>
                <a:latin typeface="Noto Sans" panose="020B0502040504020204" pitchFamily="34" charset="0"/>
              </a:rPr>
              <a:t>How did you overcome/work around them?</a:t>
            </a:r>
          </a:p>
          <a:p>
            <a:endParaRPr lang="en-US" dirty="0"/>
          </a:p>
        </p:txBody>
      </p:sp>
      <p:sp>
        <p:nvSpPr>
          <p:cNvPr id="4" name="Slide Number Placeholder 3">
            <a:extLst>
              <a:ext uri="{FF2B5EF4-FFF2-40B4-BE49-F238E27FC236}">
                <a16:creationId xmlns:a16="http://schemas.microsoft.com/office/drawing/2014/main" id="{E2FFBDCC-1AF7-CC40-6055-7E773DD933FA}"/>
              </a:ext>
            </a:extLst>
          </p:cNvPr>
          <p:cNvSpPr>
            <a:spLocks noGrp="1"/>
          </p:cNvSpPr>
          <p:nvPr>
            <p:ph type="sldNum" sz="quarter" idx="12"/>
          </p:nvPr>
        </p:nvSpPr>
        <p:spPr/>
        <p:txBody>
          <a:bodyPr/>
          <a:lstStyle/>
          <a:p>
            <a:pPr algn="ctr"/>
            <a:fld id="{D79E6812-DF0E-4B88-AFAA-EAC7168F54C0}" type="slidenum">
              <a:rPr lang="en-US" smtClean="0"/>
              <a:pPr algn="ctr"/>
              <a:t>4</a:t>
            </a:fld>
            <a:endParaRPr lang="en-US" dirty="0"/>
          </a:p>
        </p:txBody>
      </p:sp>
      <p:sp>
        <p:nvSpPr>
          <p:cNvPr id="6" name="TextBox 5">
            <a:extLst>
              <a:ext uri="{FF2B5EF4-FFF2-40B4-BE49-F238E27FC236}">
                <a16:creationId xmlns:a16="http://schemas.microsoft.com/office/drawing/2014/main" id="{AF0FBC7F-BDD7-BD15-0540-A0DB74331848}"/>
              </a:ext>
            </a:extLst>
          </p:cNvPr>
          <p:cNvSpPr txBox="1"/>
          <p:nvPr/>
        </p:nvSpPr>
        <p:spPr>
          <a:xfrm>
            <a:off x="758952" y="2639505"/>
            <a:ext cx="10124388" cy="1938992"/>
          </a:xfrm>
          <a:prstGeom prst="rect">
            <a:avLst/>
          </a:prstGeom>
          <a:noFill/>
        </p:spPr>
        <p:txBody>
          <a:bodyPr wrap="square" rtlCol="0">
            <a:spAutoFit/>
          </a:bodyPr>
          <a:lstStyle/>
          <a:p>
            <a:pPr marL="285750" indent="-285750">
              <a:buFont typeface="Arial" panose="020B0604020202020204" pitchFamily="34" charset="0"/>
              <a:buChar char="•"/>
            </a:pPr>
            <a:r>
              <a:rPr lang="en-US" sz="4000" dirty="0"/>
              <a:t>Design Choices: No accounts, Navbar,</a:t>
            </a:r>
          </a:p>
          <a:p>
            <a:r>
              <a:rPr lang="en-US" sz="4000" dirty="0"/>
              <a:t>  </a:t>
            </a:r>
          </a:p>
          <a:p>
            <a:pPr marL="285750" indent="-285750">
              <a:buFont typeface="Arial" panose="020B0604020202020204" pitchFamily="34" charset="0"/>
              <a:buChar char="•"/>
            </a:pPr>
            <a:r>
              <a:rPr lang="en-US" sz="4000" dirty="0"/>
              <a:t>Design Challenges: Icons, Navbar</a:t>
            </a:r>
          </a:p>
        </p:txBody>
      </p:sp>
    </p:spTree>
    <p:extLst>
      <p:ext uri="{BB962C8B-B14F-4D97-AF65-F5344CB8AC3E}">
        <p14:creationId xmlns:p14="http://schemas.microsoft.com/office/powerpoint/2010/main" val="300686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6BC2-EC58-B560-57E0-5255309A2B3A}"/>
              </a:ext>
            </a:extLst>
          </p:cNvPr>
          <p:cNvSpPr>
            <a:spLocks noGrp="1"/>
          </p:cNvSpPr>
          <p:nvPr>
            <p:ph type="title"/>
          </p:nvPr>
        </p:nvSpPr>
        <p:spPr/>
        <p:txBody>
          <a:bodyPr>
            <a:normAutofit/>
          </a:bodyPr>
          <a:lstStyle/>
          <a:p>
            <a:r>
              <a:rPr lang="en-US" sz="4400" dirty="0"/>
              <a:t>Implementation</a:t>
            </a:r>
          </a:p>
        </p:txBody>
      </p:sp>
      <p:sp>
        <p:nvSpPr>
          <p:cNvPr id="3" name="Content Placeholder 2">
            <a:extLst>
              <a:ext uri="{FF2B5EF4-FFF2-40B4-BE49-F238E27FC236}">
                <a16:creationId xmlns:a16="http://schemas.microsoft.com/office/drawing/2014/main" id="{29C39A18-75DF-9040-6376-968D36B76F47}"/>
              </a:ext>
            </a:extLst>
          </p:cNvPr>
          <p:cNvSpPr>
            <a:spLocks noGrp="1"/>
          </p:cNvSpPr>
          <p:nvPr>
            <p:ph idx="1"/>
          </p:nvPr>
        </p:nvSpPr>
        <p:spPr/>
        <p:txBody>
          <a:bodyPr/>
          <a:lstStyle/>
          <a:p>
            <a:pPr algn="l">
              <a:buFont typeface="Arial" panose="020B0604020202020204" pitchFamily="34" charset="0"/>
              <a:buChar char="•"/>
            </a:pPr>
            <a:r>
              <a:rPr lang="en-US" b="0" i="0" dirty="0">
                <a:solidFill>
                  <a:srgbClr val="727272"/>
                </a:solidFill>
                <a:effectLst/>
                <a:latin typeface="Noto Sans" panose="020B0502040504020204" pitchFamily="34" charset="0"/>
              </a:rPr>
              <a:t>What did you use to implement your application?</a:t>
            </a:r>
          </a:p>
          <a:p>
            <a:pPr algn="l">
              <a:buFont typeface="Arial" panose="020B0604020202020204" pitchFamily="34" charset="0"/>
              <a:buChar char="•"/>
            </a:pPr>
            <a:r>
              <a:rPr lang="en-US" b="0" i="0" dirty="0">
                <a:solidFill>
                  <a:srgbClr val="727272"/>
                </a:solidFill>
                <a:effectLst/>
                <a:latin typeface="Noto Sans" panose="020B0502040504020204" pitchFamily="34" charset="0"/>
              </a:rPr>
              <a:t>How well did the technologies support the design principles we’ve discussed?</a:t>
            </a:r>
          </a:p>
          <a:p>
            <a:endParaRPr lang="en-US" dirty="0"/>
          </a:p>
        </p:txBody>
      </p:sp>
      <p:sp>
        <p:nvSpPr>
          <p:cNvPr id="4" name="Slide Number Placeholder 3">
            <a:extLst>
              <a:ext uri="{FF2B5EF4-FFF2-40B4-BE49-F238E27FC236}">
                <a16:creationId xmlns:a16="http://schemas.microsoft.com/office/drawing/2014/main" id="{6E7958AF-0F70-B1C3-D1DB-44FDF8848385}"/>
              </a:ext>
            </a:extLst>
          </p:cNvPr>
          <p:cNvSpPr>
            <a:spLocks noGrp="1"/>
          </p:cNvSpPr>
          <p:nvPr>
            <p:ph type="sldNum" sz="quarter" idx="12"/>
          </p:nvPr>
        </p:nvSpPr>
        <p:spPr/>
        <p:txBody>
          <a:bodyPr/>
          <a:lstStyle/>
          <a:p>
            <a:pPr algn="ctr"/>
            <a:fld id="{D79E6812-DF0E-4B88-AFAA-EAC7168F54C0}" type="slidenum">
              <a:rPr lang="en-US" smtClean="0"/>
              <a:pPr algn="ctr"/>
              <a:t>5</a:t>
            </a:fld>
            <a:endParaRPr lang="en-US" dirty="0"/>
          </a:p>
        </p:txBody>
      </p:sp>
      <p:sp>
        <p:nvSpPr>
          <p:cNvPr id="6" name="TextBox 5">
            <a:extLst>
              <a:ext uri="{FF2B5EF4-FFF2-40B4-BE49-F238E27FC236}">
                <a16:creationId xmlns:a16="http://schemas.microsoft.com/office/drawing/2014/main" id="{957A3C3C-70E4-5B71-74B2-6B2310B390CC}"/>
              </a:ext>
            </a:extLst>
          </p:cNvPr>
          <p:cNvSpPr txBox="1"/>
          <p:nvPr/>
        </p:nvSpPr>
        <p:spPr>
          <a:xfrm>
            <a:off x="897621" y="2313396"/>
            <a:ext cx="7979695" cy="3785652"/>
          </a:xfrm>
          <a:prstGeom prst="rect">
            <a:avLst/>
          </a:prstGeom>
          <a:noFill/>
        </p:spPr>
        <p:txBody>
          <a:bodyPr wrap="square" rtlCol="0">
            <a:spAutoFit/>
          </a:bodyPr>
          <a:lstStyle/>
          <a:p>
            <a:r>
              <a:rPr lang="en-US" sz="4000" dirty="0"/>
              <a:t>Technologies Used In Creation: </a:t>
            </a:r>
          </a:p>
          <a:p>
            <a:pPr marL="742950" lvl="1" indent="-285750">
              <a:buFont typeface="Arial" panose="020B0604020202020204" pitchFamily="34" charset="0"/>
              <a:buChar char="•"/>
            </a:pPr>
            <a:r>
              <a:rPr lang="en-US" sz="4000" dirty="0"/>
              <a:t>Figma</a:t>
            </a:r>
          </a:p>
          <a:p>
            <a:pPr marL="742950" lvl="1" indent="-285750">
              <a:buFont typeface="Arial" panose="020B0604020202020204" pitchFamily="34" charset="0"/>
              <a:buChar char="•"/>
            </a:pPr>
            <a:r>
              <a:rPr lang="en-US" sz="4000" dirty="0"/>
              <a:t>VSCode</a:t>
            </a:r>
          </a:p>
          <a:p>
            <a:pPr marL="742950" lvl="1" indent="-285750">
              <a:buFont typeface="Arial" panose="020B0604020202020204" pitchFamily="34" charset="0"/>
              <a:buChar char="•"/>
            </a:pPr>
            <a:r>
              <a:rPr lang="en-US" sz="4000" dirty="0"/>
              <a:t>Flutter</a:t>
            </a:r>
          </a:p>
          <a:p>
            <a:pPr marL="742950" lvl="1" indent="-285750">
              <a:buFont typeface="Arial" panose="020B0604020202020204" pitchFamily="34" charset="0"/>
              <a:buChar char="•"/>
            </a:pPr>
            <a:r>
              <a:rPr lang="en-US" sz="4000" dirty="0"/>
              <a:t>Android Development Toolchain</a:t>
            </a:r>
          </a:p>
        </p:txBody>
      </p:sp>
    </p:spTree>
    <p:extLst>
      <p:ext uri="{BB962C8B-B14F-4D97-AF65-F5344CB8AC3E}">
        <p14:creationId xmlns:p14="http://schemas.microsoft.com/office/powerpoint/2010/main" val="1563738742"/>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359</Words>
  <Application>Microsoft Office PowerPoint</Application>
  <PresentationFormat>Widescreen</PresentationFormat>
  <Paragraphs>45</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Calibri</vt:lpstr>
      <vt:lpstr>Noto Sans</vt:lpstr>
      <vt:lpstr>Sitka Banner</vt:lpstr>
      <vt:lpstr>HeadlinesVTI</vt:lpstr>
      <vt:lpstr>MapMyShopping</vt:lpstr>
      <vt:lpstr>Concept</vt:lpstr>
      <vt:lpstr>Program Demonstration</vt:lpstr>
      <vt:lpstr>Design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MapMyShopping</dc:title>
  <dc:creator>Patrick May</dc:creator>
  <cp:lastModifiedBy>Addison Walling</cp:lastModifiedBy>
  <cp:revision>3</cp:revision>
  <dcterms:created xsi:type="dcterms:W3CDTF">2022-11-27T04:58:29Z</dcterms:created>
  <dcterms:modified xsi:type="dcterms:W3CDTF">2022-11-29T14:19:56Z</dcterms:modified>
</cp:coreProperties>
</file>