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81" r:id="rId2"/>
    <p:sldId id="309" r:id="rId3"/>
    <p:sldId id="336" r:id="rId4"/>
    <p:sldId id="339" r:id="rId5"/>
    <p:sldId id="295" r:id="rId6"/>
    <p:sldId id="340" r:id="rId7"/>
    <p:sldId id="330" r:id="rId8"/>
    <p:sldId id="328" r:id="rId9"/>
    <p:sldId id="302" r:id="rId10"/>
    <p:sldId id="303" r:id="rId11"/>
    <p:sldId id="331" r:id="rId12"/>
    <p:sldId id="325" r:id="rId13"/>
    <p:sldId id="312" r:id="rId14"/>
    <p:sldId id="313" r:id="rId15"/>
    <p:sldId id="315" r:id="rId16"/>
    <p:sldId id="261" r:id="rId17"/>
    <p:sldId id="317" r:id="rId18"/>
    <p:sldId id="318" r:id="rId19"/>
    <p:sldId id="320" r:id="rId20"/>
    <p:sldId id="322" r:id="rId21"/>
    <p:sldId id="334" r:id="rId22"/>
    <p:sldId id="262" r:id="rId23"/>
  </p:sldIdLst>
  <p:sldSz cx="9144000" cy="6858000" type="screen4x3"/>
  <p:notesSz cx="6858000" cy="9144000"/>
  <p:defaultTextStyle>
    <a:defPPr>
      <a:defRPr lang="fr-FR"/>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2FA"/>
    <a:srgbClr val="3C4B6A"/>
    <a:srgbClr val="707F97"/>
    <a:srgbClr val="DDE8F7"/>
    <a:srgbClr val="4F81BD"/>
    <a:srgbClr val="7FCFD6"/>
    <a:srgbClr val="FCD5B5"/>
    <a:srgbClr val="DEE9F7"/>
    <a:srgbClr val="000000"/>
    <a:srgbClr val="003A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6560" autoAdjust="0"/>
  </p:normalViewPr>
  <p:slideViewPr>
    <p:cSldViewPr snapToObjects="1">
      <p:cViewPr>
        <p:scale>
          <a:sx n="72" d="100"/>
          <a:sy n="72" d="100"/>
        </p:scale>
        <p:origin x="2560" y="63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utilisateur\Documents\Fiche%20Projet%20NGS%20oncoHe&#769;mato%20v%2020221031%20PMU%20(verif%20facturation%20activite&#769;)%20(1).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solidFill>
                  <a:schemeClr val="tx1"/>
                </a:solidFill>
              </a:rPr>
              <a:t>Nombre d’analyse </a:t>
            </a:r>
            <a:r>
              <a:rPr lang="fr-FR" baseline="0" dirty="0">
                <a:solidFill>
                  <a:schemeClr val="tx1"/>
                </a:solidFill>
              </a:rPr>
              <a:t>(RIHN) 2021 &amp; 2022</a:t>
            </a:r>
            <a:endParaRPr lang="fr-FR"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bar"/>
        <c:grouping val="clustered"/>
        <c:varyColors val="0"/>
        <c:ser>
          <c:idx val="0"/>
          <c:order val="0"/>
          <c:tx>
            <c:strRef>
              <c:f>'2.2 ACTIVITE RECETTES'!$P$35</c:f>
              <c:strCache>
                <c:ptCount val="1"/>
                <c:pt idx="0">
                  <c:v>Actes 2021</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'2.2 ACTIVITE RECETTES'!$O$36:$O$41</c:f>
              <c:strCache>
                <c:ptCount val="6"/>
                <c:pt idx="0">
                  <c:v>N404</c:v>
                </c:pt>
                <c:pt idx="1">
                  <c:v>N452</c:v>
                </c:pt>
                <c:pt idx="2">
                  <c:v>N453</c:v>
                </c:pt>
                <c:pt idx="3">
                  <c:v>N454</c:v>
                </c:pt>
                <c:pt idx="4">
                  <c:v>N455</c:v>
                </c:pt>
                <c:pt idx="5">
                  <c:v>N459</c:v>
                </c:pt>
              </c:strCache>
            </c:strRef>
          </c:cat>
          <c:val>
            <c:numRef>
              <c:f>'2.2 ACTIVITE RECETTES'!$P$36:$P$41</c:f>
              <c:numCache>
                <c:formatCode>General</c:formatCode>
                <c:ptCount val="6"/>
                <c:pt idx="0">
                  <c:v>66</c:v>
                </c:pt>
                <c:pt idx="1">
                  <c:v>273</c:v>
                </c:pt>
                <c:pt idx="2">
                  <c:v>378</c:v>
                </c:pt>
                <c:pt idx="3">
                  <c:v>418</c:v>
                </c:pt>
                <c:pt idx="4">
                  <c:v>73</c:v>
                </c:pt>
                <c:pt idx="5">
                  <c:v>72</c:v>
                </c:pt>
              </c:numCache>
            </c:numRef>
          </c:val>
          <c:extLst>
            <c:ext xmlns:c16="http://schemas.microsoft.com/office/drawing/2014/chart" uri="{C3380CC4-5D6E-409C-BE32-E72D297353CC}">
              <c16:uniqueId val="{00000000-51C3-3540-8B80-217F7FBB9707}"/>
            </c:ext>
          </c:extLst>
        </c:ser>
        <c:ser>
          <c:idx val="1"/>
          <c:order val="1"/>
          <c:tx>
            <c:strRef>
              <c:f>'2.2 ACTIVITE RECETTES'!$Q$35</c:f>
              <c:strCache>
                <c:ptCount val="1"/>
                <c:pt idx="0">
                  <c:v>Projections 2022</c:v>
                </c:pt>
              </c:strCache>
            </c:strRef>
          </c:tx>
          <c:spPr>
            <a:solidFill>
              <a:srgbClr val="003A6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CD5B5"/>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'2.2 ACTIVITE RECETTES'!$O$36:$O$41</c:f>
              <c:strCache>
                <c:ptCount val="6"/>
                <c:pt idx="0">
                  <c:v>N404</c:v>
                </c:pt>
                <c:pt idx="1">
                  <c:v>N452</c:v>
                </c:pt>
                <c:pt idx="2">
                  <c:v>N453</c:v>
                </c:pt>
                <c:pt idx="3">
                  <c:v>N454</c:v>
                </c:pt>
                <c:pt idx="4">
                  <c:v>N455</c:v>
                </c:pt>
                <c:pt idx="5">
                  <c:v>N459</c:v>
                </c:pt>
              </c:strCache>
            </c:strRef>
          </c:cat>
          <c:val>
            <c:numRef>
              <c:f>'2.2 ACTIVITE RECETTES'!$Q$36:$Q$41</c:f>
              <c:numCache>
                <c:formatCode>General</c:formatCode>
                <c:ptCount val="6"/>
                <c:pt idx="0">
                  <c:v>70</c:v>
                </c:pt>
                <c:pt idx="1">
                  <c:v>226</c:v>
                </c:pt>
                <c:pt idx="2">
                  <c:v>495</c:v>
                </c:pt>
                <c:pt idx="3">
                  <c:v>1016</c:v>
                </c:pt>
                <c:pt idx="4">
                  <c:v>90</c:v>
                </c:pt>
                <c:pt idx="5">
                  <c:v>70</c:v>
                </c:pt>
              </c:numCache>
            </c:numRef>
          </c:val>
          <c:extLst>
            <c:ext xmlns:c16="http://schemas.microsoft.com/office/drawing/2014/chart" uri="{C3380CC4-5D6E-409C-BE32-E72D297353CC}">
              <c16:uniqueId val="{00000001-51C3-3540-8B80-217F7FBB9707}"/>
            </c:ext>
          </c:extLst>
        </c:ser>
        <c:dLbls>
          <c:showLegendKey val="0"/>
          <c:showVal val="0"/>
          <c:showCatName val="0"/>
          <c:showSerName val="0"/>
          <c:showPercent val="0"/>
          <c:showBubbleSize val="0"/>
        </c:dLbls>
        <c:gapWidth val="182"/>
        <c:axId val="-1644586512"/>
        <c:axId val="-1644589232"/>
      </c:barChart>
      <c:catAx>
        <c:axId val="-1644586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rgbClr val="000000"/>
                </a:solidFill>
                <a:latin typeface="+mn-lt"/>
                <a:ea typeface="+mn-ea"/>
                <a:cs typeface="+mn-cs"/>
              </a:defRPr>
            </a:pPr>
            <a:endParaRPr lang="fr-FR"/>
          </a:p>
        </c:txPr>
        <c:crossAx val="-1644589232"/>
        <c:crosses val="autoZero"/>
        <c:auto val="1"/>
        <c:lblAlgn val="ctr"/>
        <c:lblOffset val="100"/>
        <c:noMultiLvlLbl val="0"/>
      </c:catAx>
      <c:valAx>
        <c:axId val="-1644589232"/>
        <c:scaling>
          <c:orientation val="minMax"/>
        </c:scaling>
        <c:delete val="0"/>
        <c:axPos val="b"/>
        <c:majorGridlines>
          <c:spPr>
            <a:ln w="9525" cap="flat" cmpd="sng" algn="ctr">
              <a:solidFill>
                <a:srgbClr val="00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rgbClr val="000000"/>
                </a:solidFill>
                <a:latin typeface="+mn-lt"/>
                <a:ea typeface="+mn-ea"/>
                <a:cs typeface="+mn-cs"/>
              </a:defRPr>
            </a:pPr>
            <a:endParaRPr lang="fr-FR"/>
          </a:p>
        </c:txPr>
        <c:crossAx val="-1644586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rgbClr val="000000"/>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9D5DDE-5CFD-4193-819C-68548D553CE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381DAB4E-445E-4720-9974-39C5E7B3B03D}">
      <dgm:prSet/>
      <dgm:spPr/>
      <dgm:t>
        <a:bodyPr/>
        <a:lstStyle/>
        <a:p>
          <a:pPr>
            <a:lnSpc>
              <a:spcPct val="100000"/>
            </a:lnSpc>
            <a:defRPr cap="all"/>
          </a:pPr>
          <a:r>
            <a:rPr lang="fr-FR"/>
            <a:t>Analyses des besoins</a:t>
          </a:r>
          <a:endParaRPr lang="en-US"/>
        </a:p>
      </dgm:t>
    </dgm:pt>
    <dgm:pt modelId="{EBA57844-0D5E-4F34-AC2C-6500A0DF02DC}" type="parTrans" cxnId="{07521A1A-7826-4582-A1F4-E7D53E9C0D43}">
      <dgm:prSet/>
      <dgm:spPr/>
      <dgm:t>
        <a:bodyPr/>
        <a:lstStyle/>
        <a:p>
          <a:endParaRPr lang="en-US"/>
        </a:p>
      </dgm:t>
    </dgm:pt>
    <dgm:pt modelId="{96A12802-37F8-4FB4-9176-1E22EFA3E54A}" type="sibTrans" cxnId="{07521A1A-7826-4582-A1F4-E7D53E9C0D43}">
      <dgm:prSet/>
      <dgm:spPr/>
      <dgm:t>
        <a:bodyPr/>
        <a:lstStyle/>
        <a:p>
          <a:endParaRPr lang="en-US"/>
        </a:p>
      </dgm:t>
    </dgm:pt>
    <dgm:pt modelId="{5AA1F917-F0E6-4C5C-A9C8-B73B43A604FE}">
      <dgm:prSet/>
      <dgm:spPr/>
      <dgm:t>
        <a:bodyPr/>
        <a:lstStyle/>
        <a:p>
          <a:pPr>
            <a:lnSpc>
              <a:spcPct val="100000"/>
            </a:lnSpc>
            <a:defRPr cap="all"/>
          </a:pPr>
          <a:r>
            <a:rPr lang="fr-FR"/>
            <a:t>Cahier des charges</a:t>
          </a:r>
          <a:endParaRPr lang="en-US"/>
        </a:p>
      </dgm:t>
    </dgm:pt>
    <dgm:pt modelId="{D20CE3CC-79E2-42D2-BF8D-F95A8EE2377C}" type="parTrans" cxnId="{0C51417B-E8B7-4420-81DA-2A6E0DD3A117}">
      <dgm:prSet/>
      <dgm:spPr/>
      <dgm:t>
        <a:bodyPr/>
        <a:lstStyle/>
        <a:p>
          <a:endParaRPr lang="en-US"/>
        </a:p>
      </dgm:t>
    </dgm:pt>
    <dgm:pt modelId="{DBEC9C66-7F15-4195-958C-9EA2CAA237B5}" type="sibTrans" cxnId="{0C51417B-E8B7-4420-81DA-2A6E0DD3A117}">
      <dgm:prSet/>
      <dgm:spPr/>
      <dgm:t>
        <a:bodyPr/>
        <a:lstStyle/>
        <a:p>
          <a:endParaRPr lang="en-US"/>
        </a:p>
      </dgm:t>
    </dgm:pt>
    <dgm:pt modelId="{311F5C4F-AF23-406D-B2FB-FAB6175C28A0}">
      <dgm:prSet/>
      <dgm:spPr/>
      <dgm:t>
        <a:bodyPr/>
        <a:lstStyle/>
        <a:p>
          <a:pPr>
            <a:lnSpc>
              <a:spcPct val="100000"/>
            </a:lnSpc>
            <a:defRPr cap="all"/>
          </a:pPr>
          <a:r>
            <a:rPr lang="fr-FR"/>
            <a:t>Bilan financier</a:t>
          </a:r>
          <a:endParaRPr lang="en-US"/>
        </a:p>
      </dgm:t>
    </dgm:pt>
    <dgm:pt modelId="{24780E63-A2D3-49E1-B9BC-2A9A38233377}" type="parTrans" cxnId="{128DCEE8-0123-401F-87F1-3C4A38023CA8}">
      <dgm:prSet/>
      <dgm:spPr/>
      <dgm:t>
        <a:bodyPr/>
        <a:lstStyle/>
        <a:p>
          <a:endParaRPr lang="en-US"/>
        </a:p>
      </dgm:t>
    </dgm:pt>
    <dgm:pt modelId="{625E8853-B59C-4203-BAB8-F6EC3C044E03}" type="sibTrans" cxnId="{128DCEE8-0123-401F-87F1-3C4A38023CA8}">
      <dgm:prSet/>
      <dgm:spPr/>
      <dgm:t>
        <a:bodyPr/>
        <a:lstStyle/>
        <a:p>
          <a:endParaRPr lang="en-US"/>
        </a:p>
      </dgm:t>
    </dgm:pt>
    <dgm:pt modelId="{9C86F8EE-6846-4F17-A70B-5657FAC31261}">
      <dgm:prSet/>
      <dgm:spPr/>
      <dgm:t>
        <a:bodyPr/>
        <a:lstStyle/>
        <a:p>
          <a:pPr>
            <a:lnSpc>
              <a:spcPct val="100000"/>
            </a:lnSpc>
            <a:defRPr cap="all"/>
          </a:pPr>
          <a:r>
            <a:rPr lang="fr-FR"/>
            <a:t>Discussion</a:t>
          </a:r>
          <a:endParaRPr lang="en-US"/>
        </a:p>
      </dgm:t>
    </dgm:pt>
    <dgm:pt modelId="{4D152BD9-EE1A-4769-BDB9-7F5A9352D8A4}" type="parTrans" cxnId="{095CB5AA-3473-473E-B43B-AE4E121091AD}">
      <dgm:prSet/>
      <dgm:spPr/>
      <dgm:t>
        <a:bodyPr/>
        <a:lstStyle/>
        <a:p>
          <a:endParaRPr lang="en-US"/>
        </a:p>
      </dgm:t>
    </dgm:pt>
    <dgm:pt modelId="{049528E5-4C3F-4777-96B6-6A3181B5B3CD}" type="sibTrans" cxnId="{095CB5AA-3473-473E-B43B-AE4E121091AD}">
      <dgm:prSet/>
      <dgm:spPr/>
      <dgm:t>
        <a:bodyPr/>
        <a:lstStyle/>
        <a:p>
          <a:endParaRPr lang="en-US"/>
        </a:p>
      </dgm:t>
    </dgm:pt>
    <dgm:pt modelId="{5A309FD9-0630-4138-B69B-9A424D26F78D}" type="pres">
      <dgm:prSet presAssocID="{7C9D5DDE-5CFD-4193-819C-68548D553CEF}" presName="root" presStyleCnt="0">
        <dgm:presLayoutVars>
          <dgm:dir/>
          <dgm:resizeHandles val="exact"/>
        </dgm:presLayoutVars>
      </dgm:prSet>
      <dgm:spPr/>
    </dgm:pt>
    <dgm:pt modelId="{D701D3F9-4A35-4825-B015-F1FB1627E554}" type="pres">
      <dgm:prSet presAssocID="{381DAB4E-445E-4720-9974-39C5E7B3B03D}" presName="compNode" presStyleCnt="0"/>
      <dgm:spPr/>
    </dgm:pt>
    <dgm:pt modelId="{F842CA25-CDD6-4946-9101-6429D591AD10}" type="pres">
      <dgm:prSet presAssocID="{381DAB4E-445E-4720-9974-39C5E7B3B03D}" presName="iconBgRect" presStyleLbl="bgShp" presStyleIdx="0" presStyleCnt="4"/>
      <dgm:spPr/>
    </dgm:pt>
    <dgm:pt modelId="{C8D6CC66-6874-4AB0-AACD-AC04E1CC4990}" type="pres">
      <dgm:prSet presAssocID="{381DAB4E-445E-4720-9974-39C5E7B3B0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4538942-01AC-401A-A920-9C87ADD30C24}" type="pres">
      <dgm:prSet presAssocID="{381DAB4E-445E-4720-9974-39C5E7B3B03D}" presName="spaceRect" presStyleCnt="0"/>
      <dgm:spPr/>
    </dgm:pt>
    <dgm:pt modelId="{121C9E73-A6A9-445C-B31E-086D8347FC4E}" type="pres">
      <dgm:prSet presAssocID="{381DAB4E-445E-4720-9974-39C5E7B3B03D}" presName="textRect" presStyleLbl="revTx" presStyleIdx="0" presStyleCnt="4">
        <dgm:presLayoutVars>
          <dgm:chMax val="1"/>
          <dgm:chPref val="1"/>
        </dgm:presLayoutVars>
      </dgm:prSet>
      <dgm:spPr/>
    </dgm:pt>
    <dgm:pt modelId="{3C71AFDA-E35E-4B2A-8C7E-59C716B451DA}" type="pres">
      <dgm:prSet presAssocID="{96A12802-37F8-4FB4-9176-1E22EFA3E54A}" presName="sibTrans" presStyleCnt="0"/>
      <dgm:spPr/>
    </dgm:pt>
    <dgm:pt modelId="{222DF5DF-0F94-42FA-B15E-C901661831B8}" type="pres">
      <dgm:prSet presAssocID="{5AA1F917-F0E6-4C5C-A9C8-B73B43A604FE}" presName="compNode" presStyleCnt="0"/>
      <dgm:spPr/>
    </dgm:pt>
    <dgm:pt modelId="{1A306589-8E90-4ADC-BE4E-1DF34FA307F4}" type="pres">
      <dgm:prSet presAssocID="{5AA1F917-F0E6-4C5C-A9C8-B73B43A604FE}" presName="iconBgRect" presStyleLbl="bgShp" presStyleIdx="1" presStyleCnt="4"/>
      <dgm:spPr/>
    </dgm:pt>
    <dgm:pt modelId="{14DEFBD4-ACB1-4614-8876-19044052903F}" type="pres">
      <dgm:prSet presAssocID="{5AA1F917-F0E6-4C5C-A9C8-B73B43A604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rdinateur portable"/>
        </a:ext>
      </dgm:extLst>
    </dgm:pt>
    <dgm:pt modelId="{66805F2E-16A6-4E57-A9C1-F95F8CA83983}" type="pres">
      <dgm:prSet presAssocID="{5AA1F917-F0E6-4C5C-A9C8-B73B43A604FE}" presName="spaceRect" presStyleCnt="0"/>
      <dgm:spPr/>
    </dgm:pt>
    <dgm:pt modelId="{077CF238-F7EA-4439-A38C-34E5AF8B7D74}" type="pres">
      <dgm:prSet presAssocID="{5AA1F917-F0E6-4C5C-A9C8-B73B43A604FE}" presName="textRect" presStyleLbl="revTx" presStyleIdx="1" presStyleCnt="4">
        <dgm:presLayoutVars>
          <dgm:chMax val="1"/>
          <dgm:chPref val="1"/>
        </dgm:presLayoutVars>
      </dgm:prSet>
      <dgm:spPr/>
    </dgm:pt>
    <dgm:pt modelId="{72F14FBC-06BE-4BFD-A15E-CA1CF51FFBAC}" type="pres">
      <dgm:prSet presAssocID="{DBEC9C66-7F15-4195-958C-9EA2CAA237B5}" presName="sibTrans" presStyleCnt="0"/>
      <dgm:spPr/>
    </dgm:pt>
    <dgm:pt modelId="{FC94BDFC-6EAD-48F4-A28A-B58E5E1CE199}" type="pres">
      <dgm:prSet presAssocID="{311F5C4F-AF23-406D-B2FB-FAB6175C28A0}" presName="compNode" presStyleCnt="0"/>
      <dgm:spPr/>
    </dgm:pt>
    <dgm:pt modelId="{02A4C39C-6D2D-4B56-89FB-5D8CF5C34A66}" type="pres">
      <dgm:prSet presAssocID="{311F5C4F-AF23-406D-B2FB-FAB6175C28A0}" presName="iconBgRect" presStyleLbl="bgShp" presStyleIdx="2" presStyleCnt="4"/>
      <dgm:spPr/>
    </dgm:pt>
    <dgm:pt modelId="{C7258A9A-51D9-4032-98AF-A3263DF17940}" type="pres">
      <dgm:prSet presAssocID="{311F5C4F-AF23-406D-B2FB-FAB6175C28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gent"/>
        </a:ext>
      </dgm:extLst>
    </dgm:pt>
    <dgm:pt modelId="{388C582E-A676-41BC-B8D2-27710019AD2D}" type="pres">
      <dgm:prSet presAssocID="{311F5C4F-AF23-406D-B2FB-FAB6175C28A0}" presName="spaceRect" presStyleCnt="0"/>
      <dgm:spPr/>
    </dgm:pt>
    <dgm:pt modelId="{158E280B-3184-4420-B6CA-EBC036ED9164}" type="pres">
      <dgm:prSet presAssocID="{311F5C4F-AF23-406D-B2FB-FAB6175C28A0}" presName="textRect" presStyleLbl="revTx" presStyleIdx="2" presStyleCnt="4">
        <dgm:presLayoutVars>
          <dgm:chMax val="1"/>
          <dgm:chPref val="1"/>
        </dgm:presLayoutVars>
      </dgm:prSet>
      <dgm:spPr/>
    </dgm:pt>
    <dgm:pt modelId="{6A0EA0E9-F425-400F-B1E3-148A0B5154C2}" type="pres">
      <dgm:prSet presAssocID="{625E8853-B59C-4203-BAB8-F6EC3C044E03}" presName="sibTrans" presStyleCnt="0"/>
      <dgm:spPr/>
    </dgm:pt>
    <dgm:pt modelId="{58F80081-99D6-4DCD-B00D-DD5AEEC3D549}" type="pres">
      <dgm:prSet presAssocID="{9C86F8EE-6846-4F17-A70B-5657FAC31261}" presName="compNode" presStyleCnt="0"/>
      <dgm:spPr/>
    </dgm:pt>
    <dgm:pt modelId="{E330FF52-6AB3-45C3-9C09-E73FB5AE4627}" type="pres">
      <dgm:prSet presAssocID="{9C86F8EE-6846-4F17-A70B-5657FAC31261}" presName="iconBgRect" presStyleLbl="bgShp" presStyleIdx="3" presStyleCnt="4"/>
      <dgm:spPr/>
    </dgm:pt>
    <dgm:pt modelId="{E29AFBFF-7BD5-4CAE-8551-A84450462C58}" type="pres">
      <dgm:prSet presAssocID="{9C86F8EE-6846-4F17-A70B-5657FAC312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335535AC-0EFC-42F5-AE4F-77B0F1DD549F}" type="pres">
      <dgm:prSet presAssocID="{9C86F8EE-6846-4F17-A70B-5657FAC31261}" presName="spaceRect" presStyleCnt="0"/>
      <dgm:spPr/>
    </dgm:pt>
    <dgm:pt modelId="{E483B94E-A431-40E2-9EF7-8C3458F01D0C}" type="pres">
      <dgm:prSet presAssocID="{9C86F8EE-6846-4F17-A70B-5657FAC31261}" presName="textRect" presStyleLbl="revTx" presStyleIdx="3" presStyleCnt="4">
        <dgm:presLayoutVars>
          <dgm:chMax val="1"/>
          <dgm:chPref val="1"/>
        </dgm:presLayoutVars>
      </dgm:prSet>
      <dgm:spPr/>
    </dgm:pt>
  </dgm:ptLst>
  <dgm:cxnLst>
    <dgm:cxn modelId="{07521A1A-7826-4582-A1F4-E7D53E9C0D43}" srcId="{7C9D5DDE-5CFD-4193-819C-68548D553CEF}" destId="{381DAB4E-445E-4720-9974-39C5E7B3B03D}" srcOrd="0" destOrd="0" parTransId="{EBA57844-0D5E-4F34-AC2C-6500A0DF02DC}" sibTransId="{96A12802-37F8-4FB4-9176-1E22EFA3E54A}"/>
    <dgm:cxn modelId="{E8AC451A-346F-47B0-A247-F7DE56BBEC25}" type="presOf" srcId="{381DAB4E-445E-4720-9974-39C5E7B3B03D}" destId="{121C9E73-A6A9-445C-B31E-086D8347FC4E}" srcOrd="0" destOrd="0" presId="urn:microsoft.com/office/officeart/2018/5/layout/IconCircleLabelList"/>
    <dgm:cxn modelId="{2F18E71C-FA99-4626-A8B9-993F62F45F78}" type="presOf" srcId="{7C9D5DDE-5CFD-4193-819C-68548D553CEF}" destId="{5A309FD9-0630-4138-B69B-9A424D26F78D}" srcOrd="0" destOrd="0" presId="urn:microsoft.com/office/officeart/2018/5/layout/IconCircleLabelList"/>
    <dgm:cxn modelId="{FCC4ED32-79D6-448F-A7BA-45F3D1CBD60F}" type="presOf" srcId="{311F5C4F-AF23-406D-B2FB-FAB6175C28A0}" destId="{158E280B-3184-4420-B6CA-EBC036ED9164}" srcOrd="0" destOrd="0" presId="urn:microsoft.com/office/officeart/2018/5/layout/IconCircleLabelList"/>
    <dgm:cxn modelId="{0C51417B-E8B7-4420-81DA-2A6E0DD3A117}" srcId="{7C9D5DDE-5CFD-4193-819C-68548D553CEF}" destId="{5AA1F917-F0E6-4C5C-A9C8-B73B43A604FE}" srcOrd="1" destOrd="0" parTransId="{D20CE3CC-79E2-42D2-BF8D-F95A8EE2377C}" sibTransId="{DBEC9C66-7F15-4195-958C-9EA2CAA237B5}"/>
    <dgm:cxn modelId="{45128F92-A6AB-4FDC-8AC0-776733E501F7}" type="presOf" srcId="{9C86F8EE-6846-4F17-A70B-5657FAC31261}" destId="{E483B94E-A431-40E2-9EF7-8C3458F01D0C}" srcOrd="0" destOrd="0" presId="urn:microsoft.com/office/officeart/2018/5/layout/IconCircleLabelList"/>
    <dgm:cxn modelId="{A5489A9B-40D4-4C57-9AB6-5FE98E5D233F}" type="presOf" srcId="{5AA1F917-F0E6-4C5C-A9C8-B73B43A604FE}" destId="{077CF238-F7EA-4439-A38C-34E5AF8B7D74}" srcOrd="0" destOrd="0" presId="urn:microsoft.com/office/officeart/2018/5/layout/IconCircleLabelList"/>
    <dgm:cxn modelId="{095CB5AA-3473-473E-B43B-AE4E121091AD}" srcId="{7C9D5DDE-5CFD-4193-819C-68548D553CEF}" destId="{9C86F8EE-6846-4F17-A70B-5657FAC31261}" srcOrd="3" destOrd="0" parTransId="{4D152BD9-EE1A-4769-BDB9-7F5A9352D8A4}" sibTransId="{049528E5-4C3F-4777-96B6-6A3181B5B3CD}"/>
    <dgm:cxn modelId="{128DCEE8-0123-401F-87F1-3C4A38023CA8}" srcId="{7C9D5DDE-5CFD-4193-819C-68548D553CEF}" destId="{311F5C4F-AF23-406D-B2FB-FAB6175C28A0}" srcOrd="2" destOrd="0" parTransId="{24780E63-A2D3-49E1-B9BC-2A9A38233377}" sibTransId="{625E8853-B59C-4203-BAB8-F6EC3C044E03}"/>
    <dgm:cxn modelId="{BD4E976E-D105-4616-918A-7DCFA4CD7E6D}" type="presParOf" srcId="{5A309FD9-0630-4138-B69B-9A424D26F78D}" destId="{D701D3F9-4A35-4825-B015-F1FB1627E554}" srcOrd="0" destOrd="0" presId="urn:microsoft.com/office/officeart/2018/5/layout/IconCircleLabelList"/>
    <dgm:cxn modelId="{2A89715A-9852-4926-9A5E-BEA927F4B12F}" type="presParOf" srcId="{D701D3F9-4A35-4825-B015-F1FB1627E554}" destId="{F842CA25-CDD6-4946-9101-6429D591AD10}" srcOrd="0" destOrd="0" presId="urn:microsoft.com/office/officeart/2018/5/layout/IconCircleLabelList"/>
    <dgm:cxn modelId="{A9B82DE4-3DC2-473E-B4FB-D58A3F6327C2}" type="presParOf" srcId="{D701D3F9-4A35-4825-B015-F1FB1627E554}" destId="{C8D6CC66-6874-4AB0-AACD-AC04E1CC4990}" srcOrd="1" destOrd="0" presId="urn:microsoft.com/office/officeart/2018/5/layout/IconCircleLabelList"/>
    <dgm:cxn modelId="{09898A01-E472-43A1-9AF1-395619B00706}" type="presParOf" srcId="{D701D3F9-4A35-4825-B015-F1FB1627E554}" destId="{A4538942-01AC-401A-A920-9C87ADD30C24}" srcOrd="2" destOrd="0" presId="urn:microsoft.com/office/officeart/2018/5/layout/IconCircleLabelList"/>
    <dgm:cxn modelId="{365B9E94-7BBB-4645-A2A7-67E44A6264AD}" type="presParOf" srcId="{D701D3F9-4A35-4825-B015-F1FB1627E554}" destId="{121C9E73-A6A9-445C-B31E-086D8347FC4E}" srcOrd="3" destOrd="0" presId="urn:microsoft.com/office/officeart/2018/5/layout/IconCircleLabelList"/>
    <dgm:cxn modelId="{C2014D62-94E7-4741-B3D5-5703D9759A60}" type="presParOf" srcId="{5A309FD9-0630-4138-B69B-9A424D26F78D}" destId="{3C71AFDA-E35E-4B2A-8C7E-59C716B451DA}" srcOrd="1" destOrd="0" presId="urn:microsoft.com/office/officeart/2018/5/layout/IconCircleLabelList"/>
    <dgm:cxn modelId="{D749BCD5-3B6E-4E47-BBA2-9B391C558FE7}" type="presParOf" srcId="{5A309FD9-0630-4138-B69B-9A424D26F78D}" destId="{222DF5DF-0F94-42FA-B15E-C901661831B8}" srcOrd="2" destOrd="0" presId="urn:microsoft.com/office/officeart/2018/5/layout/IconCircleLabelList"/>
    <dgm:cxn modelId="{752B7C78-683B-466C-9A40-763A05E69287}" type="presParOf" srcId="{222DF5DF-0F94-42FA-B15E-C901661831B8}" destId="{1A306589-8E90-4ADC-BE4E-1DF34FA307F4}" srcOrd="0" destOrd="0" presId="urn:microsoft.com/office/officeart/2018/5/layout/IconCircleLabelList"/>
    <dgm:cxn modelId="{539C6333-902D-4BAD-A380-0AD14B3606E6}" type="presParOf" srcId="{222DF5DF-0F94-42FA-B15E-C901661831B8}" destId="{14DEFBD4-ACB1-4614-8876-19044052903F}" srcOrd="1" destOrd="0" presId="urn:microsoft.com/office/officeart/2018/5/layout/IconCircleLabelList"/>
    <dgm:cxn modelId="{A7E6F479-1623-4064-9BB0-1B160DF9410E}" type="presParOf" srcId="{222DF5DF-0F94-42FA-B15E-C901661831B8}" destId="{66805F2E-16A6-4E57-A9C1-F95F8CA83983}" srcOrd="2" destOrd="0" presId="urn:microsoft.com/office/officeart/2018/5/layout/IconCircleLabelList"/>
    <dgm:cxn modelId="{58476163-AABE-481A-A582-6F2EA5059494}" type="presParOf" srcId="{222DF5DF-0F94-42FA-B15E-C901661831B8}" destId="{077CF238-F7EA-4439-A38C-34E5AF8B7D74}" srcOrd="3" destOrd="0" presId="urn:microsoft.com/office/officeart/2018/5/layout/IconCircleLabelList"/>
    <dgm:cxn modelId="{41495D18-EBC4-4EA2-96DC-7640E5C12975}" type="presParOf" srcId="{5A309FD9-0630-4138-B69B-9A424D26F78D}" destId="{72F14FBC-06BE-4BFD-A15E-CA1CF51FFBAC}" srcOrd="3" destOrd="0" presId="urn:microsoft.com/office/officeart/2018/5/layout/IconCircleLabelList"/>
    <dgm:cxn modelId="{579DF243-FB38-45C1-BF83-79B1A0DCD5BD}" type="presParOf" srcId="{5A309FD9-0630-4138-B69B-9A424D26F78D}" destId="{FC94BDFC-6EAD-48F4-A28A-B58E5E1CE199}" srcOrd="4" destOrd="0" presId="urn:microsoft.com/office/officeart/2018/5/layout/IconCircleLabelList"/>
    <dgm:cxn modelId="{C758F410-B6D4-4835-AB09-A87154518CAF}" type="presParOf" srcId="{FC94BDFC-6EAD-48F4-A28A-B58E5E1CE199}" destId="{02A4C39C-6D2D-4B56-89FB-5D8CF5C34A66}" srcOrd="0" destOrd="0" presId="urn:microsoft.com/office/officeart/2018/5/layout/IconCircleLabelList"/>
    <dgm:cxn modelId="{964C86B4-7F8C-4081-9B81-70475497F996}" type="presParOf" srcId="{FC94BDFC-6EAD-48F4-A28A-B58E5E1CE199}" destId="{C7258A9A-51D9-4032-98AF-A3263DF17940}" srcOrd="1" destOrd="0" presId="urn:microsoft.com/office/officeart/2018/5/layout/IconCircleLabelList"/>
    <dgm:cxn modelId="{033EAEF9-BD55-4573-96B0-1AE89188BE22}" type="presParOf" srcId="{FC94BDFC-6EAD-48F4-A28A-B58E5E1CE199}" destId="{388C582E-A676-41BC-B8D2-27710019AD2D}" srcOrd="2" destOrd="0" presId="urn:microsoft.com/office/officeart/2018/5/layout/IconCircleLabelList"/>
    <dgm:cxn modelId="{4BB999D8-D953-4EF8-A051-DC1B919D4AAA}" type="presParOf" srcId="{FC94BDFC-6EAD-48F4-A28A-B58E5E1CE199}" destId="{158E280B-3184-4420-B6CA-EBC036ED9164}" srcOrd="3" destOrd="0" presId="urn:microsoft.com/office/officeart/2018/5/layout/IconCircleLabelList"/>
    <dgm:cxn modelId="{236189A7-86ED-4602-9C14-041CA3E6E520}" type="presParOf" srcId="{5A309FD9-0630-4138-B69B-9A424D26F78D}" destId="{6A0EA0E9-F425-400F-B1E3-148A0B5154C2}" srcOrd="5" destOrd="0" presId="urn:microsoft.com/office/officeart/2018/5/layout/IconCircleLabelList"/>
    <dgm:cxn modelId="{C7DF2802-9941-40D1-A3E0-71210DA39A8B}" type="presParOf" srcId="{5A309FD9-0630-4138-B69B-9A424D26F78D}" destId="{58F80081-99D6-4DCD-B00D-DD5AEEC3D549}" srcOrd="6" destOrd="0" presId="urn:microsoft.com/office/officeart/2018/5/layout/IconCircleLabelList"/>
    <dgm:cxn modelId="{FF1EAC35-08E5-4289-A537-DBD581459C7E}" type="presParOf" srcId="{58F80081-99D6-4DCD-B00D-DD5AEEC3D549}" destId="{E330FF52-6AB3-45C3-9C09-E73FB5AE4627}" srcOrd="0" destOrd="0" presId="urn:microsoft.com/office/officeart/2018/5/layout/IconCircleLabelList"/>
    <dgm:cxn modelId="{06898CCE-42FC-448E-A0E9-188E1E616FD9}" type="presParOf" srcId="{58F80081-99D6-4DCD-B00D-DD5AEEC3D549}" destId="{E29AFBFF-7BD5-4CAE-8551-A84450462C58}" srcOrd="1" destOrd="0" presId="urn:microsoft.com/office/officeart/2018/5/layout/IconCircleLabelList"/>
    <dgm:cxn modelId="{2E3EAF48-DFD2-4681-AD7F-FF49A13A685D}" type="presParOf" srcId="{58F80081-99D6-4DCD-B00D-DD5AEEC3D549}" destId="{335535AC-0EFC-42F5-AE4F-77B0F1DD549F}" srcOrd="2" destOrd="0" presId="urn:microsoft.com/office/officeart/2018/5/layout/IconCircleLabelList"/>
    <dgm:cxn modelId="{A3A9C390-6E9B-4200-BE33-27BE4C3C3D8A}" type="presParOf" srcId="{58F80081-99D6-4DCD-B00D-DD5AEEC3D549}" destId="{E483B94E-A431-40E2-9EF7-8C3458F01D0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79A1E-80B4-4EB9-B2D9-2B89DA94E1B3}" type="doc">
      <dgm:prSet loTypeId="urn:microsoft.com/office/officeart/2005/8/layout/hProcess9" loCatId="process" qsTypeId="urn:microsoft.com/office/officeart/2005/8/quickstyle/simple1" qsCatId="simple" csTypeId="urn:microsoft.com/office/officeart/2005/8/colors/accent1_2" csCatId="accent1" phldr="1"/>
      <dgm:spPr/>
    </dgm:pt>
    <dgm:pt modelId="{0B1051FA-A99F-4073-AE23-B84079D2256E}">
      <dgm:prSet phldrT="[Texte]" custT="1"/>
      <dgm:spPr>
        <a:ln w="12700">
          <a:solidFill>
            <a:schemeClr val="bg1"/>
          </a:solidFill>
        </a:ln>
      </dgm:spPr>
      <dgm:t>
        <a:bodyPr/>
        <a:lstStyle/>
        <a:p>
          <a:r>
            <a:rPr lang="fr-FR" sz="1400" dirty="0"/>
            <a:t>Librairie</a:t>
          </a:r>
        </a:p>
      </dgm:t>
    </dgm:pt>
    <dgm:pt modelId="{2798A218-A0DC-4E04-BF46-8F2BC5499548}" type="parTrans" cxnId="{D098F76D-8742-407F-AAAD-B2F1E02B1801}">
      <dgm:prSet/>
      <dgm:spPr/>
      <dgm:t>
        <a:bodyPr/>
        <a:lstStyle/>
        <a:p>
          <a:endParaRPr lang="fr-FR" sz="2400"/>
        </a:p>
      </dgm:t>
    </dgm:pt>
    <dgm:pt modelId="{9BC04D46-E53B-4DBE-A4BC-6B26D76407EC}" type="sibTrans" cxnId="{D098F76D-8742-407F-AAAD-B2F1E02B1801}">
      <dgm:prSet/>
      <dgm:spPr/>
      <dgm:t>
        <a:bodyPr/>
        <a:lstStyle/>
        <a:p>
          <a:endParaRPr lang="fr-FR" sz="2400"/>
        </a:p>
      </dgm:t>
    </dgm:pt>
    <dgm:pt modelId="{6F244C3A-97D7-4830-BF70-DBE0E0CA9302}">
      <dgm:prSet phldrT="[Texte]" custT="1"/>
      <dgm:spPr>
        <a:ln w="12700">
          <a:solidFill>
            <a:schemeClr val="bg1"/>
          </a:solidFill>
        </a:ln>
      </dgm:spPr>
      <dgm:t>
        <a:bodyPr/>
        <a:lstStyle/>
        <a:p>
          <a:r>
            <a:rPr lang="fr-FR" sz="1600" dirty="0"/>
            <a:t>Amplification</a:t>
          </a:r>
        </a:p>
      </dgm:t>
    </dgm:pt>
    <dgm:pt modelId="{288A9C14-9695-4335-9579-EDC14F0F4711}" type="parTrans" cxnId="{46EFAC3A-E786-4193-BF10-D8153CB365F8}">
      <dgm:prSet/>
      <dgm:spPr/>
      <dgm:t>
        <a:bodyPr/>
        <a:lstStyle/>
        <a:p>
          <a:endParaRPr lang="fr-FR" sz="2400"/>
        </a:p>
      </dgm:t>
    </dgm:pt>
    <dgm:pt modelId="{1EED8D07-1506-4360-903B-FE9F4106C484}" type="sibTrans" cxnId="{46EFAC3A-E786-4193-BF10-D8153CB365F8}">
      <dgm:prSet/>
      <dgm:spPr/>
      <dgm:t>
        <a:bodyPr/>
        <a:lstStyle/>
        <a:p>
          <a:endParaRPr lang="fr-FR" sz="2400"/>
        </a:p>
      </dgm:t>
    </dgm:pt>
    <dgm:pt modelId="{93372E5C-6991-4395-8214-2D6678924DEC}">
      <dgm:prSet phldrT="[Texte]" custT="1"/>
      <dgm:spPr>
        <a:ln w="12700">
          <a:solidFill>
            <a:schemeClr val="bg1"/>
          </a:solidFill>
        </a:ln>
      </dgm:spPr>
      <dgm:t>
        <a:bodyPr/>
        <a:lstStyle/>
        <a:p>
          <a:r>
            <a:rPr lang="fr-FR" sz="1600" dirty="0"/>
            <a:t>Séquençage</a:t>
          </a:r>
        </a:p>
      </dgm:t>
    </dgm:pt>
    <dgm:pt modelId="{0F668655-266B-4F8F-9A7B-FF25466D7E63}" type="parTrans" cxnId="{FA475AF7-BFF3-4C1E-B10C-6627A3DE9EB0}">
      <dgm:prSet/>
      <dgm:spPr/>
      <dgm:t>
        <a:bodyPr/>
        <a:lstStyle/>
        <a:p>
          <a:endParaRPr lang="fr-FR" sz="2400"/>
        </a:p>
      </dgm:t>
    </dgm:pt>
    <dgm:pt modelId="{E87F4077-18BC-475B-959F-0292B54D0A41}" type="sibTrans" cxnId="{FA475AF7-BFF3-4C1E-B10C-6627A3DE9EB0}">
      <dgm:prSet/>
      <dgm:spPr/>
      <dgm:t>
        <a:bodyPr/>
        <a:lstStyle/>
        <a:p>
          <a:endParaRPr lang="fr-FR" sz="2400"/>
        </a:p>
      </dgm:t>
    </dgm:pt>
    <dgm:pt modelId="{7D31D4E3-19B6-4C8C-8855-DC68FCD28817}">
      <dgm:prSet phldrT="[Texte]" custT="1"/>
      <dgm:spPr>
        <a:ln w="12700">
          <a:solidFill>
            <a:schemeClr val="bg1"/>
          </a:solidFill>
        </a:ln>
      </dgm:spPr>
      <dgm:t>
        <a:bodyPr/>
        <a:lstStyle/>
        <a:p>
          <a:r>
            <a:rPr lang="fr-FR" sz="1600" dirty="0"/>
            <a:t>Analyse</a:t>
          </a:r>
        </a:p>
      </dgm:t>
    </dgm:pt>
    <dgm:pt modelId="{B6B51F06-1CC3-445B-86B5-540CCC4D44BA}" type="parTrans" cxnId="{453179C0-DA9D-4A37-BED0-4A12BD4D9321}">
      <dgm:prSet/>
      <dgm:spPr/>
      <dgm:t>
        <a:bodyPr/>
        <a:lstStyle/>
        <a:p>
          <a:endParaRPr lang="fr-FR" sz="2400"/>
        </a:p>
      </dgm:t>
    </dgm:pt>
    <dgm:pt modelId="{56EA0287-AE9C-4FE7-9D86-E38F9C5557C5}" type="sibTrans" cxnId="{453179C0-DA9D-4A37-BED0-4A12BD4D9321}">
      <dgm:prSet/>
      <dgm:spPr/>
      <dgm:t>
        <a:bodyPr/>
        <a:lstStyle/>
        <a:p>
          <a:endParaRPr lang="fr-FR" sz="2400"/>
        </a:p>
      </dgm:t>
    </dgm:pt>
    <dgm:pt modelId="{9039C2FB-7C09-4811-821C-988AB0AC24B2}">
      <dgm:prSet phldrT="[Texte]" custT="1"/>
      <dgm:spPr>
        <a:ln w="12700">
          <a:solidFill>
            <a:schemeClr val="bg1"/>
          </a:solidFill>
        </a:ln>
      </dgm:spPr>
      <dgm:t>
        <a:bodyPr/>
        <a:lstStyle/>
        <a:p>
          <a:r>
            <a:rPr lang="fr-FR" sz="1400" dirty="0"/>
            <a:t>Extraction</a:t>
          </a:r>
        </a:p>
      </dgm:t>
    </dgm:pt>
    <dgm:pt modelId="{195726CD-405F-4C73-8FB1-785EE358AF9A}" type="parTrans" cxnId="{3C5C7C9D-48C8-40C5-BCAE-FD9686C79261}">
      <dgm:prSet/>
      <dgm:spPr/>
      <dgm:t>
        <a:bodyPr/>
        <a:lstStyle/>
        <a:p>
          <a:endParaRPr lang="fr-FR"/>
        </a:p>
      </dgm:t>
    </dgm:pt>
    <dgm:pt modelId="{0DB2B731-DA03-4E90-B71B-040716DE1D93}" type="sibTrans" cxnId="{3C5C7C9D-48C8-40C5-BCAE-FD9686C79261}">
      <dgm:prSet/>
      <dgm:spPr/>
      <dgm:t>
        <a:bodyPr/>
        <a:lstStyle/>
        <a:p>
          <a:endParaRPr lang="fr-FR"/>
        </a:p>
      </dgm:t>
    </dgm:pt>
    <dgm:pt modelId="{1FD72EDA-FF52-490E-9A10-050E0BA17A0E}">
      <dgm:prSet phldrT="[Texte]" custT="1"/>
      <dgm:spPr>
        <a:ln w="12700">
          <a:solidFill>
            <a:schemeClr val="bg1"/>
          </a:solidFill>
        </a:ln>
      </dgm:spPr>
      <dgm:t>
        <a:bodyPr/>
        <a:lstStyle/>
        <a:p>
          <a:r>
            <a:rPr lang="fr-FR" sz="1400" dirty="0"/>
            <a:t>Fragmentation</a:t>
          </a:r>
        </a:p>
      </dgm:t>
    </dgm:pt>
    <dgm:pt modelId="{350D19E9-E6D0-44EB-877C-86EFA088F2CC}" type="parTrans" cxnId="{01FA2531-3ECF-4189-8248-57CE4A73FC62}">
      <dgm:prSet/>
      <dgm:spPr/>
      <dgm:t>
        <a:bodyPr/>
        <a:lstStyle/>
        <a:p>
          <a:endParaRPr lang="fr-FR"/>
        </a:p>
      </dgm:t>
    </dgm:pt>
    <dgm:pt modelId="{CD2AF76F-CEA5-45E9-B193-58E55395C8CB}" type="sibTrans" cxnId="{01FA2531-3ECF-4189-8248-57CE4A73FC62}">
      <dgm:prSet/>
      <dgm:spPr/>
      <dgm:t>
        <a:bodyPr/>
        <a:lstStyle/>
        <a:p>
          <a:endParaRPr lang="fr-FR"/>
        </a:p>
      </dgm:t>
    </dgm:pt>
    <dgm:pt modelId="{51A96F31-AB86-4A35-A1B7-D3DD933C8193}" type="pres">
      <dgm:prSet presAssocID="{D5A79A1E-80B4-4EB9-B2D9-2B89DA94E1B3}" presName="CompostProcess" presStyleCnt="0">
        <dgm:presLayoutVars>
          <dgm:dir/>
          <dgm:resizeHandles val="exact"/>
        </dgm:presLayoutVars>
      </dgm:prSet>
      <dgm:spPr/>
    </dgm:pt>
    <dgm:pt modelId="{1829A803-B61C-4D99-89EE-6B934405DF5D}" type="pres">
      <dgm:prSet presAssocID="{D5A79A1E-80B4-4EB9-B2D9-2B89DA94E1B3}" presName="arrow" presStyleLbl="bgShp" presStyleIdx="0" presStyleCnt="1" custScaleX="115337" custLinFactNeighborX="341"/>
      <dgm:spPr/>
    </dgm:pt>
    <dgm:pt modelId="{95F2EAAC-ED49-45E7-9D6F-15172EBAC7F0}" type="pres">
      <dgm:prSet presAssocID="{D5A79A1E-80B4-4EB9-B2D9-2B89DA94E1B3}" presName="linearProcess" presStyleCnt="0"/>
      <dgm:spPr/>
    </dgm:pt>
    <dgm:pt modelId="{2DDC053E-86C8-408D-8929-A3D9E6AA7F7A}" type="pres">
      <dgm:prSet presAssocID="{0B1051FA-A99F-4073-AE23-B84079D2256E}" presName="textNode" presStyleLbl="node1" presStyleIdx="0" presStyleCnt="4">
        <dgm:presLayoutVars>
          <dgm:bulletEnabled val="1"/>
        </dgm:presLayoutVars>
      </dgm:prSet>
      <dgm:spPr/>
    </dgm:pt>
    <dgm:pt modelId="{EFC775C4-5ABA-4BF7-AEC1-0C6D375F96B2}" type="pres">
      <dgm:prSet presAssocID="{9BC04D46-E53B-4DBE-A4BC-6B26D76407EC}" presName="sibTrans" presStyleCnt="0"/>
      <dgm:spPr/>
    </dgm:pt>
    <dgm:pt modelId="{C53244A3-7E2E-4CC1-B2CA-918A825175B0}" type="pres">
      <dgm:prSet presAssocID="{6F244C3A-97D7-4830-BF70-DBE0E0CA9302}" presName="textNode" presStyleLbl="node1" presStyleIdx="1" presStyleCnt="4">
        <dgm:presLayoutVars>
          <dgm:bulletEnabled val="1"/>
        </dgm:presLayoutVars>
      </dgm:prSet>
      <dgm:spPr/>
    </dgm:pt>
    <dgm:pt modelId="{33165F25-32F8-4090-B88F-F1B0593E0EE3}" type="pres">
      <dgm:prSet presAssocID="{1EED8D07-1506-4360-903B-FE9F4106C484}" presName="sibTrans" presStyleCnt="0"/>
      <dgm:spPr/>
    </dgm:pt>
    <dgm:pt modelId="{7A3710FA-CEB3-4618-8F40-16A8896829DB}" type="pres">
      <dgm:prSet presAssocID="{93372E5C-6991-4395-8214-2D6678924DEC}" presName="textNode" presStyleLbl="node1" presStyleIdx="2" presStyleCnt="4">
        <dgm:presLayoutVars>
          <dgm:bulletEnabled val="1"/>
        </dgm:presLayoutVars>
      </dgm:prSet>
      <dgm:spPr/>
    </dgm:pt>
    <dgm:pt modelId="{CC41E70C-8480-4736-B23D-5B7BB06B7FD5}" type="pres">
      <dgm:prSet presAssocID="{E87F4077-18BC-475B-959F-0292B54D0A41}" presName="sibTrans" presStyleCnt="0"/>
      <dgm:spPr/>
    </dgm:pt>
    <dgm:pt modelId="{F004EEA8-5757-4209-8299-65F15513D9EA}" type="pres">
      <dgm:prSet presAssocID="{7D31D4E3-19B6-4C8C-8855-DC68FCD28817}" presName="textNode" presStyleLbl="node1" presStyleIdx="3" presStyleCnt="4">
        <dgm:presLayoutVars>
          <dgm:bulletEnabled val="1"/>
        </dgm:presLayoutVars>
      </dgm:prSet>
      <dgm:spPr/>
    </dgm:pt>
  </dgm:ptLst>
  <dgm:cxnLst>
    <dgm:cxn modelId="{01FA2531-3ECF-4189-8248-57CE4A73FC62}" srcId="{0B1051FA-A99F-4073-AE23-B84079D2256E}" destId="{1FD72EDA-FF52-490E-9A10-050E0BA17A0E}" srcOrd="1" destOrd="0" parTransId="{350D19E9-E6D0-44EB-877C-86EFA088F2CC}" sibTransId="{CD2AF76F-CEA5-45E9-B193-58E55395C8CB}"/>
    <dgm:cxn modelId="{46EFAC3A-E786-4193-BF10-D8153CB365F8}" srcId="{D5A79A1E-80B4-4EB9-B2D9-2B89DA94E1B3}" destId="{6F244C3A-97D7-4830-BF70-DBE0E0CA9302}" srcOrd="1" destOrd="0" parTransId="{288A9C14-9695-4335-9579-EDC14F0F4711}" sibTransId="{1EED8D07-1506-4360-903B-FE9F4106C484}"/>
    <dgm:cxn modelId="{84357B5B-4398-4501-9ECE-099CB4D27665}" type="presOf" srcId="{1FD72EDA-FF52-490E-9A10-050E0BA17A0E}" destId="{2DDC053E-86C8-408D-8929-A3D9E6AA7F7A}" srcOrd="0" destOrd="2" presId="urn:microsoft.com/office/officeart/2005/8/layout/hProcess9"/>
    <dgm:cxn modelId="{E054AC69-DE44-44BB-A4AE-545F76E42895}" type="presOf" srcId="{9039C2FB-7C09-4811-821C-988AB0AC24B2}" destId="{2DDC053E-86C8-408D-8929-A3D9E6AA7F7A}" srcOrd="0" destOrd="1" presId="urn:microsoft.com/office/officeart/2005/8/layout/hProcess9"/>
    <dgm:cxn modelId="{D098F76D-8742-407F-AAAD-B2F1E02B1801}" srcId="{D5A79A1E-80B4-4EB9-B2D9-2B89DA94E1B3}" destId="{0B1051FA-A99F-4073-AE23-B84079D2256E}" srcOrd="0" destOrd="0" parTransId="{2798A218-A0DC-4E04-BF46-8F2BC5499548}" sibTransId="{9BC04D46-E53B-4DBE-A4BC-6B26D76407EC}"/>
    <dgm:cxn modelId="{C4FB879C-E8DB-47F9-A78C-9ACFFE1D5585}" type="presOf" srcId="{D5A79A1E-80B4-4EB9-B2D9-2B89DA94E1B3}" destId="{51A96F31-AB86-4A35-A1B7-D3DD933C8193}" srcOrd="0" destOrd="0" presId="urn:microsoft.com/office/officeart/2005/8/layout/hProcess9"/>
    <dgm:cxn modelId="{3C5C7C9D-48C8-40C5-BCAE-FD9686C79261}" srcId="{0B1051FA-A99F-4073-AE23-B84079D2256E}" destId="{9039C2FB-7C09-4811-821C-988AB0AC24B2}" srcOrd="0" destOrd="0" parTransId="{195726CD-405F-4C73-8FB1-785EE358AF9A}" sibTransId="{0DB2B731-DA03-4E90-B71B-040716DE1D93}"/>
    <dgm:cxn modelId="{FCD2ADB6-CA0C-490D-ACD7-676A080AC841}" type="presOf" srcId="{7D31D4E3-19B6-4C8C-8855-DC68FCD28817}" destId="{F004EEA8-5757-4209-8299-65F15513D9EA}" srcOrd="0" destOrd="0" presId="urn:microsoft.com/office/officeart/2005/8/layout/hProcess9"/>
    <dgm:cxn modelId="{BE3044B7-8471-43AD-AA1C-4D4E15C6E051}" type="presOf" srcId="{0B1051FA-A99F-4073-AE23-B84079D2256E}" destId="{2DDC053E-86C8-408D-8929-A3D9E6AA7F7A}" srcOrd="0" destOrd="0" presId="urn:microsoft.com/office/officeart/2005/8/layout/hProcess9"/>
    <dgm:cxn modelId="{453179C0-DA9D-4A37-BED0-4A12BD4D9321}" srcId="{D5A79A1E-80B4-4EB9-B2D9-2B89DA94E1B3}" destId="{7D31D4E3-19B6-4C8C-8855-DC68FCD28817}" srcOrd="3" destOrd="0" parTransId="{B6B51F06-1CC3-445B-86B5-540CCC4D44BA}" sibTransId="{56EA0287-AE9C-4FE7-9D86-E38F9C5557C5}"/>
    <dgm:cxn modelId="{A98676E6-EF2A-4874-AB47-D1666C8F5B48}" type="presOf" srcId="{93372E5C-6991-4395-8214-2D6678924DEC}" destId="{7A3710FA-CEB3-4618-8F40-16A8896829DB}" srcOrd="0" destOrd="0" presId="urn:microsoft.com/office/officeart/2005/8/layout/hProcess9"/>
    <dgm:cxn modelId="{FE52EBF3-4329-44C3-AB82-F24771A5C038}" type="presOf" srcId="{6F244C3A-97D7-4830-BF70-DBE0E0CA9302}" destId="{C53244A3-7E2E-4CC1-B2CA-918A825175B0}" srcOrd="0" destOrd="0" presId="urn:microsoft.com/office/officeart/2005/8/layout/hProcess9"/>
    <dgm:cxn modelId="{FA475AF7-BFF3-4C1E-B10C-6627A3DE9EB0}" srcId="{D5A79A1E-80B4-4EB9-B2D9-2B89DA94E1B3}" destId="{93372E5C-6991-4395-8214-2D6678924DEC}" srcOrd="2" destOrd="0" parTransId="{0F668655-266B-4F8F-9A7B-FF25466D7E63}" sibTransId="{E87F4077-18BC-475B-959F-0292B54D0A41}"/>
    <dgm:cxn modelId="{44699503-A11A-451E-A774-CB132761C4B1}" type="presParOf" srcId="{51A96F31-AB86-4A35-A1B7-D3DD933C8193}" destId="{1829A803-B61C-4D99-89EE-6B934405DF5D}" srcOrd="0" destOrd="0" presId="urn:microsoft.com/office/officeart/2005/8/layout/hProcess9"/>
    <dgm:cxn modelId="{CA90B013-74DB-40CA-B530-20A4127D773B}" type="presParOf" srcId="{51A96F31-AB86-4A35-A1B7-D3DD933C8193}" destId="{95F2EAAC-ED49-45E7-9D6F-15172EBAC7F0}" srcOrd="1" destOrd="0" presId="urn:microsoft.com/office/officeart/2005/8/layout/hProcess9"/>
    <dgm:cxn modelId="{7A36CDDA-8A19-48CF-BDF8-960F735DC1F6}" type="presParOf" srcId="{95F2EAAC-ED49-45E7-9D6F-15172EBAC7F0}" destId="{2DDC053E-86C8-408D-8929-A3D9E6AA7F7A}" srcOrd="0" destOrd="0" presId="urn:microsoft.com/office/officeart/2005/8/layout/hProcess9"/>
    <dgm:cxn modelId="{81C88085-8200-4DFA-9B43-12B316ACB95D}" type="presParOf" srcId="{95F2EAAC-ED49-45E7-9D6F-15172EBAC7F0}" destId="{EFC775C4-5ABA-4BF7-AEC1-0C6D375F96B2}" srcOrd="1" destOrd="0" presId="urn:microsoft.com/office/officeart/2005/8/layout/hProcess9"/>
    <dgm:cxn modelId="{B04850DE-F0F7-4E5A-B830-9A0D882C1BD2}" type="presParOf" srcId="{95F2EAAC-ED49-45E7-9D6F-15172EBAC7F0}" destId="{C53244A3-7E2E-4CC1-B2CA-918A825175B0}" srcOrd="2" destOrd="0" presId="urn:microsoft.com/office/officeart/2005/8/layout/hProcess9"/>
    <dgm:cxn modelId="{CA2BA167-9957-461F-8111-2AE2ABA756F8}" type="presParOf" srcId="{95F2EAAC-ED49-45E7-9D6F-15172EBAC7F0}" destId="{33165F25-32F8-4090-B88F-F1B0593E0EE3}" srcOrd="3" destOrd="0" presId="urn:microsoft.com/office/officeart/2005/8/layout/hProcess9"/>
    <dgm:cxn modelId="{F9622732-CBFF-4472-B301-DFC09630EE03}" type="presParOf" srcId="{95F2EAAC-ED49-45E7-9D6F-15172EBAC7F0}" destId="{7A3710FA-CEB3-4618-8F40-16A8896829DB}" srcOrd="4" destOrd="0" presId="urn:microsoft.com/office/officeart/2005/8/layout/hProcess9"/>
    <dgm:cxn modelId="{288BF925-2204-45B0-BA50-5FDB92F36EE4}" type="presParOf" srcId="{95F2EAAC-ED49-45E7-9D6F-15172EBAC7F0}" destId="{CC41E70C-8480-4736-B23D-5B7BB06B7FD5}" srcOrd="5" destOrd="0" presId="urn:microsoft.com/office/officeart/2005/8/layout/hProcess9"/>
    <dgm:cxn modelId="{C43055E4-5E3F-496F-B7F2-3BEC9376C623}" type="presParOf" srcId="{95F2EAAC-ED49-45E7-9D6F-15172EBAC7F0}" destId="{F004EEA8-5757-4209-8299-65F15513D9EA}" srcOrd="6" destOrd="0" presId="urn:microsoft.com/office/officeart/2005/8/layout/hProcess9"/>
  </dgm:cxnLst>
  <dgm:bg/>
  <dgm:whole>
    <a:ln w="12700">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A79A1E-80B4-4EB9-B2D9-2B89DA94E1B3}" type="doc">
      <dgm:prSet loTypeId="urn:microsoft.com/office/officeart/2005/8/layout/hProcess9" loCatId="process" qsTypeId="urn:microsoft.com/office/officeart/2005/8/quickstyle/simple1" qsCatId="simple" csTypeId="urn:microsoft.com/office/officeart/2005/8/colors/accent1_2" csCatId="accent1" phldr="1"/>
      <dgm:spPr/>
    </dgm:pt>
    <dgm:pt modelId="{0B1051FA-A99F-4073-AE23-B84079D2256E}">
      <dgm:prSet phldrT="[Texte]" custT="1"/>
      <dgm:spPr>
        <a:solidFill>
          <a:schemeClr val="accent1">
            <a:hueOff val="0"/>
            <a:satOff val="0"/>
            <a:lumOff val="0"/>
            <a:alpha val="44000"/>
          </a:schemeClr>
        </a:solidFill>
        <a:ln w="12700">
          <a:solidFill>
            <a:schemeClr val="bg1"/>
          </a:solidFill>
        </a:ln>
      </dgm:spPr>
      <dgm:t>
        <a:bodyPr/>
        <a:lstStyle/>
        <a:p>
          <a:r>
            <a:rPr lang="fr-FR" sz="1400" dirty="0"/>
            <a:t>Librairie</a:t>
          </a:r>
        </a:p>
      </dgm:t>
    </dgm:pt>
    <dgm:pt modelId="{2798A218-A0DC-4E04-BF46-8F2BC5499548}" type="parTrans" cxnId="{D098F76D-8742-407F-AAAD-B2F1E02B1801}">
      <dgm:prSet/>
      <dgm:spPr/>
      <dgm:t>
        <a:bodyPr/>
        <a:lstStyle/>
        <a:p>
          <a:endParaRPr lang="fr-FR" sz="2400"/>
        </a:p>
      </dgm:t>
    </dgm:pt>
    <dgm:pt modelId="{9BC04D46-E53B-4DBE-A4BC-6B26D76407EC}" type="sibTrans" cxnId="{D098F76D-8742-407F-AAAD-B2F1E02B1801}">
      <dgm:prSet/>
      <dgm:spPr/>
      <dgm:t>
        <a:bodyPr/>
        <a:lstStyle/>
        <a:p>
          <a:endParaRPr lang="fr-FR" sz="2400"/>
        </a:p>
      </dgm:t>
    </dgm:pt>
    <dgm:pt modelId="{6F244C3A-97D7-4830-BF70-DBE0E0CA9302}">
      <dgm:prSet phldrT="[Texte]" custT="1"/>
      <dgm:spPr>
        <a:solidFill>
          <a:srgbClr val="4F81BD"/>
        </a:solidFill>
        <a:ln w="12700">
          <a:solidFill>
            <a:schemeClr val="bg1"/>
          </a:solidFill>
        </a:ln>
        <a:effectLst>
          <a:softEdge rad="635000"/>
        </a:effectLst>
      </dgm:spPr>
      <dgm:t>
        <a:bodyPr/>
        <a:lstStyle/>
        <a:p>
          <a:endParaRPr lang="fr-FR" sz="1600" dirty="0"/>
        </a:p>
      </dgm:t>
    </dgm:pt>
    <dgm:pt modelId="{288A9C14-9695-4335-9579-EDC14F0F4711}" type="parTrans" cxnId="{46EFAC3A-E786-4193-BF10-D8153CB365F8}">
      <dgm:prSet/>
      <dgm:spPr/>
      <dgm:t>
        <a:bodyPr/>
        <a:lstStyle/>
        <a:p>
          <a:endParaRPr lang="fr-FR" sz="2400"/>
        </a:p>
      </dgm:t>
    </dgm:pt>
    <dgm:pt modelId="{1EED8D07-1506-4360-903B-FE9F4106C484}" type="sibTrans" cxnId="{46EFAC3A-E786-4193-BF10-D8153CB365F8}">
      <dgm:prSet/>
      <dgm:spPr/>
      <dgm:t>
        <a:bodyPr/>
        <a:lstStyle/>
        <a:p>
          <a:endParaRPr lang="fr-FR" sz="2400"/>
        </a:p>
      </dgm:t>
    </dgm:pt>
    <dgm:pt modelId="{93372E5C-6991-4395-8214-2D6678924DEC}">
      <dgm:prSet phldrT="[Texte]" custT="1"/>
      <dgm:spPr>
        <a:solidFill>
          <a:schemeClr val="accent1">
            <a:hueOff val="0"/>
            <a:satOff val="0"/>
            <a:lumOff val="0"/>
            <a:alpha val="44000"/>
          </a:schemeClr>
        </a:solidFill>
        <a:ln w="12700">
          <a:solidFill>
            <a:schemeClr val="bg1"/>
          </a:solidFill>
        </a:ln>
      </dgm:spPr>
      <dgm:t>
        <a:bodyPr/>
        <a:lstStyle/>
        <a:p>
          <a:r>
            <a:rPr lang="fr-FR" sz="1600" dirty="0"/>
            <a:t>Séquençage</a:t>
          </a:r>
        </a:p>
      </dgm:t>
    </dgm:pt>
    <dgm:pt modelId="{0F668655-266B-4F8F-9A7B-FF25466D7E63}" type="parTrans" cxnId="{FA475AF7-BFF3-4C1E-B10C-6627A3DE9EB0}">
      <dgm:prSet/>
      <dgm:spPr/>
      <dgm:t>
        <a:bodyPr/>
        <a:lstStyle/>
        <a:p>
          <a:endParaRPr lang="fr-FR" sz="2400"/>
        </a:p>
      </dgm:t>
    </dgm:pt>
    <dgm:pt modelId="{E87F4077-18BC-475B-959F-0292B54D0A41}" type="sibTrans" cxnId="{FA475AF7-BFF3-4C1E-B10C-6627A3DE9EB0}">
      <dgm:prSet/>
      <dgm:spPr/>
      <dgm:t>
        <a:bodyPr/>
        <a:lstStyle/>
        <a:p>
          <a:endParaRPr lang="fr-FR" sz="2400"/>
        </a:p>
      </dgm:t>
    </dgm:pt>
    <dgm:pt modelId="{7D31D4E3-19B6-4C8C-8855-DC68FCD28817}">
      <dgm:prSet phldrT="[Texte]" custT="1"/>
      <dgm:spPr>
        <a:solidFill>
          <a:schemeClr val="accent1">
            <a:hueOff val="0"/>
            <a:satOff val="0"/>
            <a:lumOff val="0"/>
            <a:alpha val="44000"/>
          </a:schemeClr>
        </a:solidFill>
        <a:ln w="12700">
          <a:solidFill>
            <a:schemeClr val="bg1"/>
          </a:solidFill>
        </a:ln>
      </dgm:spPr>
      <dgm:t>
        <a:bodyPr/>
        <a:lstStyle/>
        <a:p>
          <a:r>
            <a:rPr lang="fr-FR" sz="1600" dirty="0"/>
            <a:t>Analyse</a:t>
          </a:r>
        </a:p>
      </dgm:t>
    </dgm:pt>
    <dgm:pt modelId="{B6B51F06-1CC3-445B-86B5-540CCC4D44BA}" type="parTrans" cxnId="{453179C0-DA9D-4A37-BED0-4A12BD4D9321}">
      <dgm:prSet/>
      <dgm:spPr/>
      <dgm:t>
        <a:bodyPr/>
        <a:lstStyle/>
        <a:p>
          <a:endParaRPr lang="fr-FR" sz="2400"/>
        </a:p>
      </dgm:t>
    </dgm:pt>
    <dgm:pt modelId="{56EA0287-AE9C-4FE7-9D86-E38F9C5557C5}" type="sibTrans" cxnId="{453179C0-DA9D-4A37-BED0-4A12BD4D9321}">
      <dgm:prSet/>
      <dgm:spPr/>
      <dgm:t>
        <a:bodyPr/>
        <a:lstStyle/>
        <a:p>
          <a:endParaRPr lang="fr-FR" sz="2400"/>
        </a:p>
      </dgm:t>
    </dgm:pt>
    <dgm:pt modelId="{9039C2FB-7C09-4811-821C-988AB0AC24B2}">
      <dgm:prSet phldrT="[Texte]" custT="1"/>
      <dgm:spPr>
        <a:solidFill>
          <a:schemeClr val="accent1">
            <a:hueOff val="0"/>
            <a:satOff val="0"/>
            <a:lumOff val="0"/>
            <a:alpha val="44000"/>
          </a:schemeClr>
        </a:solidFill>
        <a:ln w="12700">
          <a:solidFill>
            <a:schemeClr val="bg1"/>
          </a:solidFill>
        </a:ln>
      </dgm:spPr>
      <dgm:t>
        <a:bodyPr/>
        <a:lstStyle/>
        <a:p>
          <a:r>
            <a:rPr lang="fr-FR" sz="1400" dirty="0"/>
            <a:t>Extraction</a:t>
          </a:r>
        </a:p>
      </dgm:t>
    </dgm:pt>
    <dgm:pt modelId="{195726CD-405F-4C73-8FB1-785EE358AF9A}" type="parTrans" cxnId="{3C5C7C9D-48C8-40C5-BCAE-FD9686C79261}">
      <dgm:prSet/>
      <dgm:spPr/>
      <dgm:t>
        <a:bodyPr/>
        <a:lstStyle/>
        <a:p>
          <a:endParaRPr lang="fr-FR"/>
        </a:p>
      </dgm:t>
    </dgm:pt>
    <dgm:pt modelId="{0DB2B731-DA03-4E90-B71B-040716DE1D93}" type="sibTrans" cxnId="{3C5C7C9D-48C8-40C5-BCAE-FD9686C79261}">
      <dgm:prSet/>
      <dgm:spPr/>
      <dgm:t>
        <a:bodyPr/>
        <a:lstStyle/>
        <a:p>
          <a:endParaRPr lang="fr-FR"/>
        </a:p>
      </dgm:t>
    </dgm:pt>
    <dgm:pt modelId="{1FD72EDA-FF52-490E-9A10-050E0BA17A0E}">
      <dgm:prSet phldrT="[Texte]" custT="1"/>
      <dgm:spPr>
        <a:solidFill>
          <a:schemeClr val="accent1">
            <a:hueOff val="0"/>
            <a:satOff val="0"/>
            <a:lumOff val="0"/>
            <a:alpha val="44000"/>
          </a:schemeClr>
        </a:solidFill>
        <a:ln w="12700">
          <a:solidFill>
            <a:schemeClr val="bg1"/>
          </a:solidFill>
        </a:ln>
      </dgm:spPr>
      <dgm:t>
        <a:bodyPr/>
        <a:lstStyle/>
        <a:p>
          <a:r>
            <a:rPr lang="fr-FR" sz="1400" dirty="0"/>
            <a:t>Fragmentation</a:t>
          </a:r>
        </a:p>
      </dgm:t>
    </dgm:pt>
    <dgm:pt modelId="{350D19E9-E6D0-44EB-877C-86EFA088F2CC}" type="parTrans" cxnId="{01FA2531-3ECF-4189-8248-57CE4A73FC62}">
      <dgm:prSet/>
      <dgm:spPr/>
      <dgm:t>
        <a:bodyPr/>
        <a:lstStyle/>
        <a:p>
          <a:endParaRPr lang="fr-FR"/>
        </a:p>
      </dgm:t>
    </dgm:pt>
    <dgm:pt modelId="{CD2AF76F-CEA5-45E9-B193-58E55395C8CB}" type="sibTrans" cxnId="{01FA2531-3ECF-4189-8248-57CE4A73FC62}">
      <dgm:prSet/>
      <dgm:spPr/>
      <dgm:t>
        <a:bodyPr/>
        <a:lstStyle/>
        <a:p>
          <a:endParaRPr lang="fr-FR"/>
        </a:p>
      </dgm:t>
    </dgm:pt>
    <dgm:pt modelId="{51A96F31-AB86-4A35-A1B7-D3DD933C8193}" type="pres">
      <dgm:prSet presAssocID="{D5A79A1E-80B4-4EB9-B2D9-2B89DA94E1B3}" presName="CompostProcess" presStyleCnt="0">
        <dgm:presLayoutVars>
          <dgm:dir/>
          <dgm:resizeHandles val="exact"/>
        </dgm:presLayoutVars>
      </dgm:prSet>
      <dgm:spPr/>
    </dgm:pt>
    <dgm:pt modelId="{1829A803-B61C-4D99-89EE-6B934405DF5D}" type="pres">
      <dgm:prSet presAssocID="{D5A79A1E-80B4-4EB9-B2D9-2B89DA94E1B3}" presName="arrow" presStyleLbl="bgShp" presStyleIdx="0" presStyleCnt="1" custScaleX="115337" custLinFactNeighborX="341"/>
      <dgm:spPr/>
    </dgm:pt>
    <dgm:pt modelId="{95F2EAAC-ED49-45E7-9D6F-15172EBAC7F0}" type="pres">
      <dgm:prSet presAssocID="{D5A79A1E-80B4-4EB9-B2D9-2B89DA94E1B3}" presName="linearProcess" presStyleCnt="0"/>
      <dgm:spPr/>
    </dgm:pt>
    <dgm:pt modelId="{2DDC053E-86C8-408D-8929-A3D9E6AA7F7A}" type="pres">
      <dgm:prSet presAssocID="{0B1051FA-A99F-4073-AE23-B84079D2256E}" presName="textNode" presStyleLbl="node1" presStyleIdx="0" presStyleCnt="4">
        <dgm:presLayoutVars>
          <dgm:bulletEnabled val="1"/>
        </dgm:presLayoutVars>
      </dgm:prSet>
      <dgm:spPr/>
    </dgm:pt>
    <dgm:pt modelId="{EFC775C4-5ABA-4BF7-AEC1-0C6D375F96B2}" type="pres">
      <dgm:prSet presAssocID="{9BC04D46-E53B-4DBE-A4BC-6B26D76407EC}" presName="sibTrans" presStyleCnt="0"/>
      <dgm:spPr/>
    </dgm:pt>
    <dgm:pt modelId="{C53244A3-7E2E-4CC1-B2CA-918A825175B0}" type="pres">
      <dgm:prSet presAssocID="{6F244C3A-97D7-4830-BF70-DBE0E0CA9302}" presName="textNode" presStyleLbl="node1" presStyleIdx="1" presStyleCnt="4">
        <dgm:presLayoutVars>
          <dgm:bulletEnabled val="1"/>
        </dgm:presLayoutVars>
      </dgm:prSet>
      <dgm:spPr/>
    </dgm:pt>
    <dgm:pt modelId="{33165F25-32F8-4090-B88F-F1B0593E0EE3}" type="pres">
      <dgm:prSet presAssocID="{1EED8D07-1506-4360-903B-FE9F4106C484}" presName="sibTrans" presStyleCnt="0"/>
      <dgm:spPr/>
    </dgm:pt>
    <dgm:pt modelId="{7A3710FA-CEB3-4618-8F40-16A8896829DB}" type="pres">
      <dgm:prSet presAssocID="{93372E5C-6991-4395-8214-2D6678924DEC}" presName="textNode" presStyleLbl="node1" presStyleIdx="2" presStyleCnt="4">
        <dgm:presLayoutVars>
          <dgm:bulletEnabled val="1"/>
        </dgm:presLayoutVars>
      </dgm:prSet>
      <dgm:spPr/>
    </dgm:pt>
    <dgm:pt modelId="{CC41E70C-8480-4736-B23D-5B7BB06B7FD5}" type="pres">
      <dgm:prSet presAssocID="{E87F4077-18BC-475B-959F-0292B54D0A41}" presName="sibTrans" presStyleCnt="0"/>
      <dgm:spPr/>
    </dgm:pt>
    <dgm:pt modelId="{F004EEA8-5757-4209-8299-65F15513D9EA}" type="pres">
      <dgm:prSet presAssocID="{7D31D4E3-19B6-4C8C-8855-DC68FCD28817}" presName="textNode" presStyleLbl="node1" presStyleIdx="3" presStyleCnt="4">
        <dgm:presLayoutVars>
          <dgm:bulletEnabled val="1"/>
        </dgm:presLayoutVars>
      </dgm:prSet>
      <dgm:spPr/>
    </dgm:pt>
  </dgm:ptLst>
  <dgm:cxnLst>
    <dgm:cxn modelId="{01FA2531-3ECF-4189-8248-57CE4A73FC62}" srcId="{0B1051FA-A99F-4073-AE23-B84079D2256E}" destId="{1FD72EDA-FF52-490E-9A10-050E0BA17A0E}" srcOrd="1" destOrd="0" parTransId="{350D19E9-E6D0-44EB-877C-86EFA088F2CC}" sibTransId="{CD2AF76F-CEA5-45E9-B193-58E55395C8CB}"/>
    <dgm:cxn modelId="{46EFAC3A-E786-4193-BF10-D8153CB365F8}" srcId="{D5A79A1E-80B4-4EB9-B2D9-2B89DA94E1B3}" destId="{6F244C3A-97D7-4830-BF70-DBE0E0CA9302}" srcOrd="1" destOrd="0" parTransId="{288A9C14-9695-4335-9579-EDC14F0F4711}" sibTransId="{1EED8D07-1506-4360-903B-FE9F4106C484}"/>
    <dgm:cxn modelId="{84357B5B-4398-4501-9ECE-099CB4D27665}" type="presOf" srcId="{1FD72EDA-FF52-490E-9A10-050E0BA17A0E}" destId="{2DDC053E-86C8-408D-8929-A3D9E6AA7F7A}" srcOrd="0" destOrd="2" presId="urn:microsoft.com/office/officeart/2005/8/layout/hProcess9"/>
    <dgm:cxn modelId="{E054AC69-DE44-44BB-A4AE-545F76E42895}" type="presOf" srcId="{9039C2FB-7C09-4811-821C-988AB0AC24B2}" destId="{2DDC053E-86C8-408D-8929-A3D9E6AA7F7A}" srcOrd="0" destOrd="1" presId="urn:microsoft.com/office/officeart/2005/8/layout/hProcess9"/>
    <dgm:cxn modelId="{D098F76D-8742-407F-AAAD-B2F1E02B1801}" srcId="{D5A79A1E-80B4-4EB9-B2D9-2B89DA94E1B3}" destId="{0B1051FA-A99F-4073-AE23-B84079D2256E}" srcOrd="0" destOrd="0" parTransId="{2798A218-A0DC-4E04-BF46-8F2BC5499548}" sibTransId="{9BC04D46-E53B-4DBE-A4BC-6B26D76407EC}"/>
    <dgm:cxn modelId="{C4FB879C-E8DB-47F9-A78C-9ACFFE1D5585}" type="presOf" srcId="{D5A79A1E-80B4-4EB9-B2D9-2B89DA94E1B3}" destId="{51A96F31-AB86-4A35-A1B7-D3DD933C8193}" srcOrd="0" destOrd="0" presId="urn:microsoft.com/office/officeart/2005/8/layout/hProcess9"/>
    <dgm:cxn modelId="{3C5C7C9D-48C8-40C5-BCAE-FD9686C79261}" srcId="{0B1051FA-A99F-4073-AE23-B84079D2256E}" destId="{9039C2FB-7C09-4811-821C-988AB0AC24B2}" srcOrd="0" destOrd="0" parTransId="{195726CD-405F-4C73-8FB1-785EE358AF9A}" sibTransId="{0DB2B731-DA03-4E90-B71B-040716DE1D93}"/>
    <dgm:cxn modelId="{FCD2ADB6-CA0C-490D-ACD7-676A080AC841}" type="presOf" srcId="{7D31D4E3-19B6-4C8C-8855-DC68FCD28817}" destId="{F004EEA8-5757-4209-8299-65F15513D9EA}" srcOrd="0" destOrd="0" presId="urn:microsoft.com/office/officeart/2005/8/layout/hProcess9"/>
    <dgm:cxn modelId="{BE3044B7-8471-43AD-AA1C-4D4E15C6E051}" type="presOf" srcId="{0B1051FA-A99F-4073-AE23-B84079D2256E}" destId="{2DDC053E-86C8-408D-8929-A3D9E6AA7F7A}" srcOrd="0" destOrd="0" presId="urn:microsoft.com/office/officeart/2005/8/layout/hProcess9"/>
    <dgm:cxn modelId="{453179C0-DA9D-4A37-BED0-4A12BD4D9321}" srcId="{D5A79A1E-80B4-4EB9-B2D9-2B89DA94E1B3}" destId="{7D31D4E3-19B6-4C8C-8855-DC68FCD28817}" srcOrd="3" destOrd="0" parTransId="{B6B51F06-1CC3-445B-86B5-540CCC4D44BA}" sibTransId="{56EA0287-AE9C-4FE7-9D86-E38F9C5557C5}"/>
    <dgm:cxn modelId="{A98676E6-EF2A-4874-AB47-D1666C8F5B48}" type="presOf" srcId="{93372E5C-6991-4395-8214-2D6678924DEC}" destId="{7A3710FA-CEB3-4618-8F40-16A8896829DB}" srcOrd="0" destOrd="0" presId="urn:microsoft.com/office/officeart/2005/8/layout/hProcess9"/>
    <dgm:cxn modelId="{FE52EBF3-4329-44C3-AB82-F24771A5C038}" type="presOf" srcId="{6F244C3A-97D7-4830-BF70-DBE0E0CA9302}" destId="{C53244A3-7E2E-4CC1-B2CA-918A825175B0}" srcOrd="0" destOrd="0" presId="urn:microsoft.com/office/officeart/2005/8/layout/hProcess9"/>
    <dgm:cxn modelId="{FA475AF7-BFF3-4C1E-B10C-6627A3DE9EB0}" srcId="{D5A79A1E-80B4-4EB9-B2D9-2B89DA94E1B3}" destId="{93372E5C-6991-4395-8214-2D6678924DEC}" srcOrd="2" destOrd="0" parTransId="{0F668655-266B-4F8F-9A7B-FF25466D7E63}" sibTransId="{E87F4077-18BC-475B-959F-0292B54D0A41}"/>
    <dgm:cxn modelId="{44699503-A11A-451E-A774-CB132761C4B1}" type="presParOf" srcId="{51A96F31-AB86-4A35-A1B7-D3DD933C8193}" destId="{1829A803-B61C-4D99-89EE-6B934405DF5D}" srcOrd="0" destOrd="0" presId="urn:microsoft.com/office/officeart/2005/8/layout/hProcess9"/>
    <dgm:cxn modelId="{CA90B013-74DB-40CA-B530-20A4127D773B}" type="presParOf" srcId="{51A96F31-AB86-4A35-A1B7-D3DD933C8193}" destId="{95F2EAAC-ED49-45E7-9D6F-15172EBAC7F0}" srcOrd="1" destOrd="0" presId="urn:microsoft.com/office/officeart/2005/8/layout/hProcess9"/>
    <dgm:cxn modelId="{7A36CDDA-8A19-48CF-BDF8-960F735DC1F6}" type="presParOf" srcId="{95F2EAAC-ED49-45E7-9D6F-15172EBAC7F0}" destId="{2DDC053E-86C8-408D-8929-A3D9E6AA7F7A}" srcOrd="0" destOrd="0" presId="urn:microsoft.com/office/officeart/2005/8/layout/hProcess9"/>
    <dgm:cxn modelId="{81C88085-8200-4DFA-9B43-12B316ACB95D}" type="presParOf" srcId="{95F2EAAC-ED49-45E7-9D6F-15172EBAC7F0}" destId="{EFC775C4-5ABA-4BF7-AEC1-0C6D375F96B2}" srcOrd="1" destOrd="0" presId="urn:microsoft.com/office/officeart/2005/8/layout/hProcess9"/>
    <dgm:cxn modelId="{B04850DE-F0F7-4E5A-B830-9A0D882C1BD2}" type="presParOf" srcId="{95F2EAAC-ED49-45E7-9D6F-15172EBAC7F0}" destId="{C53244A3-7E2E-4CC1-B2CA-918A825175B0}" srcOrd="2" destOrd="0" presId="urn:microsoft.com/office/officeart/2005/8/layout/hProcess9"/>
    <dgm:cxn modelId="{CA2BA167-9957-461F-8111-2AE2ABA756F8}" type="presParOf" srcId="{95F2EAAC-ED49-45E7-9D6F-15172EBAC7F0}" destId="{33165F25-32F8-4090-B88F-F1B0593E0EE3}" srcOrd="3" destOrd="0" presId="urn:microsoft.com/office/officeart/2005/8/layout/hProcess9"/>
    <dgm:cxn modelId="{F9622732-CBFF-4472-B301-DFC09630EE03}" type="presParOf" srcId="{95F2EAAC-ED49-45E7-9D6F-15172EBAC7F0}" destId="{7A3710FA-CEB3-4618-8F40-16A8896829DB}" srcOrd="4" destOrd="0" presId="urn:microsoft.com/office/officeart/2005/8/layout/hProcess9"/>
    <dgm:cxn modelId="{288BF925-2204-45B0-BA50-5FDB92F36EE4}" type="presParOf" srcId="{95F2EAAC-ED49-45E7-9D6F-15172EBAC7F0}" destId="{CC41E70C-8480-4736-B23D-5B7BB06B7FD5}" srcOrd="5" destOrd="0" presId="urn:microsoft.com/office/officeart/2005/8/layout/hProcess9"/>
    <dgm:cxn modelId="{C43055E4-5E3F-496F-B7F2-3BEC9376C623}" type="presParOf" srcId="{95F2EAAC-ED49-45E7-9D6F-15172EBAC7F0}" destId="{F004EEA8-5757-4209-8299-65F15513D9EA}" srcOrd="6" destOrd="0" presId="urn:microsoft.com/office/officeart/2005/8/layout/hProcess9"/>
  </dgm:cxnLst>
  <dgm:bg>
    <a:noFill/>
  </dgm:bg>
  <dgm:whole>
    <a:ln w="12700">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2CA25-CDD6-4946-9101-6429D591AD10}">
      <dsp:nvSpPr>
        <dsp:cNvPr id="0" name=""/>
        <dsp:cNvSpPr/>
      </dsp:nvSpPr>
      <dsp:spPr>
        <a:xfrm>
          <a:off x="393299" y="1091896"/>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6CC66-6874-4AB0-AACD-AC04E1CC4990}">
      <dsp:nvSpPr>
        <dsp:cNvPr id="0" name=""/>
        <dsp:cNvSpPr/>
      </dsp:nvSpPr>
      <dsp:spPr>
        <a:xfrm>
          <a:off x="627299" y="132589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1C9E73-A6A9-445C-B31E-086D8347FC4E}">
      <dsp:nvSpPr>
        <dsp:cNvPr id="0" name=""/>
        <dsp:cNvSpPr/>
      </dsp:nvSpPr>
      <dsp:spPr>
        <a:xfrm>
          <a:off x="42299" y="25318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fr-FR" sz="2000" kern="1200"/>
            <a:t>Analyses des besoins</a:t>
          </a:r>
          <a:endParaRPr lang="en-US" sz="2000" kern="1200"/>
        </a:p>
      </dsp:txBody>
      <dsp:txXfrm>
        <a:off x="42299" y="2531897"/>
        <a:ext cx="1800000" cy="720000"/>
      </dsp:txXfrm>
    </dsp:sp>
    <dsp:sp modelId="{1A306589-8E90-4ADC-BE4E-1DF34FA307F4}">
      <dsp:nvSpPr>
        <dsp:cNvPr id="0" name=""/>
        <dsp:cNvSpPr/>
      </dsp:nvSpPr>
      <dsp:spPr>
        <a:xfrm>
          <a:off x="2508300" y="1091896"/>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DEFBD4-ACB1-4614-8876-19044052903F}">
      <dsp:nvSpPr>
        <dsp:cNvPr id="0" name=""/>
        <dsp:cNvSpPr/>
      </dsp:nvSpPr>
      <dsp:spPr>
        <a:xfrm>
          <a:off x="2742300" y="132589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7CF238-F7EA-4439-A38C-34E5AF8B7D74}">
      <dsp:nvSpPr>
        <dsp:cNvPr id="0" name=""/>
        <dsp:cNvSpPr/>
      </dsp:nvSpPr>
      <dsp:spPr>
        <a:xfrm>
          <a:off x="2157300" y="25318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fr-FR" sz="2000" kern="1200"/>
            <a:t>Cahier des charges</a:t>
          </a:r>
          <a:endParaRPr lang="en-US" sz="2000" kern="1200"/>
        </a:p>
      </dsp:txBody>
      <dsp:txXfrm>
        <a:off x="2157300" y="2531897"/>
        <a:ext cx="1800000" cy="720000"/>
      </dsp:txXfrm>
    </dsp:sp>
    <dsp:sp modelId="{02A4C39C-6D2D-4B56-89FB-5D8CF5C34A66}">
      <dsp:nvSpPr>
        <dsp:cNvPr id="0" name=""/>
        <dsp:cNvSpPr/>
      </dsp:nvSpPr>
      <dsp:spPr>
        <a:xfrm>
          <a:off x="4623300" y="1091896"/>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58A9A-51D9-4032-98AF-A3263DF17940}">
      <dsp:nvSpPr>
        <dsp:cNvPr id="0" name=""/>
        <dsp:cNvSpPr/>
      </dsp:nvSpPr>
      <dsp:spPr>
        <a:xfrm>
          <a:off x="4857300" y="132589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8E280B-3184-4420-B6CA-EBC036ED9164}">
      <dsp:nvSpPr>
        <dsp:cNvPr id="0" name=""/>
        <dsp:cNvSpPr/>
      </dsp:nvSpPr>
      <dsp:spPr>
        <a:xfrm>
          <a:off x="4272300" y="25318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fr-FR" sz="2000" kern="1200"/>
            <a:t>Bilan financier</a:t>
          </a:r>
          <a:endParaRPr lang="en-US" sz="2000" kern="1200"/>
        </a:p>
      </dsp:txBody>
      <dsp:txXfrm>
        <a:off x="4272300" y="2531897"/>
        <a:ext cx="1800000" cy="720000"/>
      </dsp:txXfrm>
    </dsp:sp>
    <dsp:sp modelId="{E330FF52-6AB3-45C3-9C09-E73FB5AE4627}">
      <dsp:nvSpPr>
        <dsp:cNvPr id="0" name=""/>
        <dsp:cNvSpPr/>
      </dsp:nvSpPr>
      <dsp:spPr>
        <a:xfrm>
          <a:off x="6738300" y="1091896"/>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AFBFF-7BD5-4CAE-8551-A84450462C58}">
      <dsp:nvSpPr>
        <dsp:cNvPr id="0" name=""/>
        <dsp:cNvSpPr/>
      </dsp:nvSpPr>
      <dsp:spPr>
        <a:xfrm>
          <a:off x="6972300" y="1325896"/>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83B94E-A431-40E2-9EF7-8C3458F01D0C}">
      <dsp:nvSpPr>
        <dsp:cNvPr id="0" name=""/>
        <dsp:cNvSpPr/>
      </dsp:nvSpPr>
      <dsp:spPr>
        <a:xfrm>
          <a:off x="6387300" y="25318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fr-FR" sz="2000" kern="1200"/>
            <a:t>Discussion</a:t>
          </a:r>
          <a:endParaRPr lang="en-US" sz="2000" kern="1200"/>
        </a:p>
      </dsp:txBody>
      <dsp:txXfrm>
        <a:off x="6387300" y="2531897"/>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9A803-B61C-4D99-89EE-6B934405DF5D}">
      <dsp:nvSpPr>
        <dsp:cNvPr id="0" name=""/>
        <dsp:cNvSpPr/>
      </dsp:nvSpPr>
      <dsp:spPr>
        <a:xfrm>
          <a:off x="101771" y="0"/>
          <a:ext cx="7846084" cy="27147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C053E-86C8-408D-8929-A3D9E6AA7F7A}">
      <dsp:nvSpPr>
        <dsp:cNvPr id="0" name=""/>
        <dsp:cNvSpPr/>
      </dsp:nvSpPr>
      <dsp:spPr>
        <a:xfrm>
          <a:off x="2735" y="814425"/>
          <a:ext cx="1777280" cy="1085900"/>
        </a:xfrm>
        <a:prstGeom prst="roundRect">
          <a:avLst/>
        </a:prstGeom>
        <a:solidFill>
          <a:schemeClr val="accent1">
            <a:hueOff val="0"/>
            <a:satOff val="0"/>
            <a:lumOff val="0"/>
            <a:alphaOff val="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Librairie</a:t>
          </a:r>
        </a:p>
        <a:p>
          <a:pPr marL="114300" lvl="1" indent="-114300" algn="l" defTabSz="622300">
            <a:lnSpc>
              <a:spcPct val="90000"/>
            </a:lnSpc>
            <a:spcBef>
              <a:spcPct val="0"/>
            </a:spcBef>
            <a:spcAft>
              <a:spcPct val="15000"/>
            </a:spcAft>
            <a:buChar char="•"/>
          </a:pPr>
          <a:r>
            <a:rPr lang="fr-FR" sz="1400" kern="1200" dirty="0"/>
            <a:t>Extraction</a:t>
          </a:r>
        </a:p>
        <a:p>
          <a:pPr marL="114300" lvl="1" indent="-114300" algn="l" defTabSz="622300">
            <a:lnSpc>
              <a:spcPct val="90000"/>
            </a:lnSpc>
            <a:spcBef>
              <a:spcPct val="0"/>
            </a:spcBef>
            <a:spcAft>
              <a:spcPct val="15000"/>
            </a:spcAft>
            <a:buChar char="•"/>
          </a:pPr>
          <a:r>
            <a:rPr lang="fr-FR" sz="1400" kern="1200" dirty="0"/>
            <a:t>Fragmentation</a:t>
          </a:r>
        </a:p>
      </dsp:txBody>
      <dsp:txXfrm>
        <a:off x="55744" y="867434"/>
        <a:ext cx="1671262" cy="979882"/>
      </dsp:txXfrm>
    </dsp:sp>
    <dsp:sp modelId="{C53244A3-7E2E-4CC1-B2CA-918A825175B0}">
      <dsp:nvSpPr>
        <dsp:cNvPr id="0" name=""/>
        <dsp:cNvSpPr/>
      </dsp:nvSpPr>
      <dsp:spPr>
        <a:xfrm>
          <a:off x="2076229" y="814425"/>
          <a:ext cx="1777280" cy="1085900"/>
        </a:xfrm>
        <a:prstGeom prst="roundRect">
          <a:avLst/>
        </a:prstGeom>
        <a:solidFill>
          <a:schemeClr val="accent1">
            <a:hueOff val="0"/>
            <a:satOff val="0"/>
            <a:lumOff val="0"/>
            <a:alphaOff val="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Amplification</a:t>
          </a:r>
        </a:p>
      </dsp:txBody>
      <dsp:txXfrm>
        <a:off x="2129238" y="867434"/>
        <a:ext cx="1671262" cy="979882"/>
      </dsp:txXfrm>
    </dsp:sp>
    <dsp:sp modelId="{7A3710FA-CEB3-4618-8F40-16A8896829DB}">
      <dsp:nvSpPr>
        <dsp:cNvPr id="0" name=""/>
        <dsp:cNvSpPr/>
      </dsp:nvSpPr>
      <dsp:spPr>
        <a:xfrm>
          <a:off x="4149722" y="814425"/>
          <a:ext cx="1777280" cy="1085900"/>
        </a:xfrm>
        <a:prstGeom prst="roundRect">
          <a:avLst/>
        </a:prstGeom>
        <a:solidFill>
          <a:schemeClr val="accent1">
            <a:hueOff val="0"/>
            <a:satOff val="0"/>
            <a:lumOff val="0"/>
            <a:alphaOff val="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Séquençage</a:t>
          </a:r>
        </a:p>
      </dsp:txBody>
      <dsp:txXfrm>
        <a:off x="4202731" y="867434"/>
        <a:ext cx="1671262" cy="979882"/>
      </dsp:txXfrm>
    </dsp:sp>
    <dsp:sp modelId="{F004EEA8-5757-4209-8299-65F15513D9EA}">
      <dsp:nvSpPr>
        <dsp:cNvPr id="0" name=""/>
        <dsp:cNvSpPr/>
      </dsp:nvSpPr>
      <dsp:spPr>
        <a:xfrm>
          <a:off x="6223216" y="814425"/>
          <a:ext cx="1777280" cy="1085900"/>
        </a:xfrm>
        <a:prstGeom prst="roundRect">
          <a:avLst/>
        </a:prstGeom>
        <a:solidFill>
          <a:schemeClr val="accent1">
            <a:hueOff val="0"/>
            <a:satOff val="0"/>
            <a:lumOff val="0"/>
            <a:alphaOff val="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Analyse</a:t>
          </a:r>
        </a:p>
      </dsp:txBody>
      <dsp:txXfrm>
        <a:off x="6276225" y="867434"/>
        <a:ext cx="1671262" cy="979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9A803-B61C-4D99-89EE-6B934405DF5D}">
      <dsp:nvSpPr>
        <dsp:cNvPr id="0" name=""/>
        <dsp:cNvSpPr/>
      </dsp:nvSpPr>
      <dsp:spPr>
        <a:xfrm>
          <a:off x="101771" y="0"/>
          <a:ext cx="7846084" cy="271475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C053E-86C8-408D-8929-A3D9E6AA7F7A}">
      <dsp:nvSpPr>
        <dsp:cNvPr id="0" name=""/>
        <dsp:cNvSpPr/>
      </dsp:nvSpPr>
      <dsp:spPr>
        <a:xfrm>
          <a:off x="2735" y="814425"/>
          <a:ext cx="1777280" cy="1085900"/>
        </a:xfrm>
        <a:prstGeom prst="roundRect">
          <a:avLst/>
        </a:prstGeom>
        <a:solidFill>
          <a:schemeClr val="accent1">
            <a:hueOff val="0"/>
            <a:satOff val="0"/>
            <a:lumOff val="0"/>
            <a:alpha val="44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Librairie</a:t>
          </a:r>
        </a:p>
        <a:p>
          <a:pPr marL="114300" lvl="1" indent="-114300" algn="l" defTabSz="622300">
            <a:lnSpc>
              <a:spcPct val="90000"/>
            </a:lnSpc>
            <a:spcBef>
              <a:spcPct val="0"/>
            </a:spcBef>
            <a:spcAft>
              <a:spcPct val="15000"/>
            </a:spcAft>
            <a:buChar char="•"/>
          </a:pPr>
          <a:r>
            <a:rPr lang="fr-FR" sz="1400" kern="1200" dirty="0"/>
            <a:t>Extraction</a:t>
          </a:r>
        </a:p>
        <a:p>
          <a:pPr marL="114300" lvl="1" indent="-114300" algn="l" defTabSz="622300">
            <a:lnSpc>
              <a:spcPct val="90000"/>
            </a:lnSpc>
            <a:spcBef>
              <a:spcPct val="0"/>
            </a:spcBef>
            <a:spcAft>
              <a:spcPct val="15000"/>
            </a:spcAft>
            <a:buChar char="•"/>
          </a:pPr>
          <a:r>
            <a:rPr lang="fr-FR" sz="1400" kern="1200" dirty="0"/>
            <a:t>Fragmentation</a:t>
          </a:r>
        </a:p>
      </dsp:txBody>
      <dsp:txXfrm>
        <a:off x="55744" y="867434"/>
        <a:ext cx="1671262" cy="979882"/>
      </dsp:txXfrm>
    </dsp:sp>
    <dsp:sp modelId="{C53244A3-7E2E-4CC1-B2CA-918A825175B0}">
      <dsp:nvSpPr>
        <dsp:cNvPr id="0" name=""/>
        <dsp:cNvSpPr/>
      </dsp:nvSpPr>
      <dsp:spPr>
        <a:xfrm>
          <a:off x="2076229" y="814425"/>
          <a:ext cx="1777280" cy="1085900"/>
        </a:xfrm>
        <a:prstGeom prst="roundRect">
          <a:avLst/>
        </a:prstGeom>
        <a:solidFill>
          <a:srgbClr val="4F81BD"/>
        </a:solidFill>
        <a:ln w="12700" cap="flat" cmpd="sng" algn="ctr">
          <a:solidFill>
            <a:schemeClr val="bg1"/>
          </a:solidFill>
          <a:prstDash val="solid"/>
        </a:ln>
        <a:effectLst>
          <a:softEdge rad="635000"/>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fr-FR" sz="1600" kern="1200" dirty="0"/>
        </a:p>
      </dsp:txBody>
      <dsp:txXfrm>
        <a:off x="2129238" y="867434"/>
        <a:ext cx="1671262" cy="979882"/>
      </dsp:txXfrm>
    </dsp:sp>
    <dsp:sp modelId="{7A3710FA-CEB3-4618-8F40-16A8896829DB}">
      <dsp:nvSpPr>
        <dsp:cNvPr id="0" name=""/>
        <dsp:cNvSpPr/>
      </dsp:nvSpPr>
      <dsp:spPr>
        <a:xfrm>
          <a:off x="4149722" y="814425"/>
          <a:ext cx="1777280" cy="1085900"/>
        </a:xfrm>
        <a:prstGeom prst="roundRect">
          <a:avLst/>
        </a:prstGeom>
        <a:solidFill>
          <a:schemeClr val="accent1">
            <a:hueOff val="0"/>
            <a:satOff val="0"/>
            <a:lumOff val="0"/>
            <a:alpha val="44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Séquençage</a:t>
          </a:r>
        </a:p>
      </dsp:txBody>
      <dsp:txXfrm>
        <a:off x="4202731" y="867434"/>
        <a:ext cx="1671262" cy="979882"/>
      </dsp:txXfrm>
    </dsp:sp>
    <dsp:sp modelId="{F004EEA8-5757-4209-8299-65F15513D9EA}">
      <dsp:nvSpPr>
        <dsp:cNvPr id="0" name=""/>
        <dsp:cNvSpPr/>
      </dsp:nvSpPr>
      <dsp:spPr>
        <a:xfrm>
          <a:off x="6223216" y="814425"/>
          <a:ext cx="1777280" cy="1085900"/>
        </a:xfrm>
        <a:prstGeom prst="roundRect">
          <a:avLst/>
        </a:prstGeom>
        <a:solidFill>
          <a:schemeClr val="accent1">
            <a:hueOff val="0"/>
            <a:satOff val="0"/>
            <a:lumOff val="0"/>
            <a:alpha val="44000"/>
          </a:schemeClr>
        </a:solidFill>
        <a:ln w="127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Analyse</a:t>
          </a:r>
        </a:p>
      </dsp:txBody>
      <dsp:txXfrm>
        <a:off x="6276225" y="867434"/>
        <a:ext cx="1671262" cy="97988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66E88C2-9392-4E5E-8AE7-B6624EBF964B}" type="datetime1">
              <a:rPr lang="fr-FR" altLang="fr-FR"/>
              <a:pPr/>
              <a:t>17/01/2024</a:t>
            </a:fld>
            <a:endParaRPr lang="fr-FR" alt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B412AAA-2654-4004-A99A-D8720EFB77C5}" type="slidenum">
              <a:rPr lang="fr-FR" altLang="fr-FR"/>
              <a:pPr/>
              <a:t>‹N°›</a:t>
            </a:fld>
            <a:endParaRPr lang="fr-FR" altLang="fr-FR"/>
          </a:p>
        </p:txBody>
      </p:sp>
    </p:spTree>
    <p:extLst>
      <p:ext uri="{BB962C8B-B14F-4D97-AF65-F5344CB8AC3E}">
        <p14:creationId xmlns:p14="http://schemas.microsoft.com/office/powerpoint/2010/main" val="25158660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8D2BBC46-8907-4CE9-8BD7-07396012E93B}" type="datetime1">
              <a:rPr lang="fr-FR" altLang="fr-FR"/>
              <a:pPr/>
              <a:t>17/01/2024</a:t>
            </a:fld>
            <a:endParaRPr lang="fr-FR" alt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01BD677-EC45-4E06-899D-4625BC530C72}" type="slidenum">
              <a:rPr lang="fr-FR" altLang="fr-FR"/>
              <a:pPr/>
              <a:t>‹N°›</a:t>
            </a:fld>
            <a:endParaRPr lang="fr-FR" altLang="fr-FR"/>
          </a:p>
        </p:txBody>
      </p:sp>
    </p:spTree>
    <p:extLst>
      <p:ext uri="{BB962C8B-B14F-4D97-AF65-F5344CB8AC3E}">
        <p14:creationId xmlns:p14="http://schemas.microsoft.com/office/powerpoint/2010/main" val="400942974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1BD677-EC45-4E06-899D-4625BC530C72}" type="slidenum">
              <a:rPr lang="fr-FR" altLang="fr-FR" smtClean="0"/>
              <a:pPr/>
              <a:t>3</a:t>
            </a:fld>
            <a:endParaRPr lang="fr-FR" altLang="fr-FR"/>
          </a:p>
        </p:txBody>
      </p:sp>
    </p:spTree>
    <p:extLst>
      <p:ext uri="{BB962C8B-B14F-4D97-AF65-F5344CB8AC3E}">
        <p14:creationId xmlns:p14="http://schemas.microsoft.com/office/powerpoint/2010/main" val="22660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10000"/>
          </a:bodyPr>
          <a:lstStyle/>
          <a:p>
            <a:r>
              <a:rPr lang="fr-FR" sz="1200" kern="1200" dirty="0">
                <a:solidFill>
                  <a:schemeClr val="tx1"/>
                </a:solidFill>
                <a:effectLst/>
                <a:latin typeface="+mn-lt"/>
                <a:ea typeface="ＭＳ Ｐゴシック" panose="020B0600070205080204" pitchFamily="34" charset="-128"/>
                <a:cs typeface="+mn-cs"/>
              </a:rPr>
              <a:t>En génétique constitutionnelle, l’activité va concerner d’une part l’exploration moléculaire de la mucoviscidose et d’autre part celle des cancers du sein et de l’ovaire qui représentent une part importante des examens extériorisés du service de génétique (~650 examens par an). </a:t>
            </a:r>
          </a:p>
          <a:p>
            <a:r>
              <a:rPr lang="fr-FR" sz="1200" kern="1200" dirty="0">
                <a:solidFill>
                  <a:schemeClr val="tx1"/>
                </a:solidFill>
                <a:effectLst/>
                <a:latin typeface="+mn-lt"/>
                <a:ea typeface="ＭＳ Ｐゴシック" panose="020B0600070205080204" pitchFamily="34" charset="-128"/>
                <a:cs typeface="+mn-cs"/>
              </a:rPr>
              <a:t>Nous souhaitons, par ailleurs, en cohérence avec l’objectif de faire du CHU de La Réunion un acteur majeur de prévention et de prise en charge du diabète, en lien avec l’Université de La Réunion, l’ARS Réunion, la CGSS et la Région Réunion réaliser l’analyse génétique de cette pathologie. En effet, la prévalence des patients diagnostiqué</a:t>
            </a:r>
            <a:r>
              <a:rPr lang="pt-PT" sz="1200" kern="1200" dirty="0">
                <a:solidFill>
                  <a:schemeClr val="tx1"/>
                </a:solidFill>
                <a:effectLst/>
                <a:latin typeface="+mn-lt"/>
                <a:ea typeface="ＭＳ Ｐゴシック" panose="020B0600070205080204" pitchFamily="34" charset="-128"/>
                <a:cs typeface="+mn-cs"/>
              </a:rPr>
              <a:t>s diab</a:t>
            </a:r>
            <a:r>
              <a:rPr lang="fr-FR" sz="1200" kern="1200" dirty="0">
                <a:solidFill>
                  <a:schemeClr val="tx1"/>
                </a:solidFill>
                <a:effectLst/>
                <a:latin typeface="+mn-lt"/>
                <a:ea typeface="ＭＳ Ｐゴシック" panose="020B0600070205080204" pitchFamily="34" charset="-128"/>
                <a:cs typeface="+mn-cs"/>
              </a:rPr>
              <a:t>étiques de type 2 avant 40 ans est importante sur notre île. Environ 400 cas par an nouvellement traités en 2010 d’après l’étude réalisée par la CGSS.  Ce </a:t>
            </a:r>
            <a:r>
              <a:rPr lang="fr-FR" sz="1200" kern="1200" dirty="0" err="1">
                <a:solidFill>
                  <a:schemeClr val="tx1"/>
                </a:solidFill>
                <a:effectLst/>
                <a:latin typeface="+mn-lt"/>
                <a:ea typeface="ＭＳ Ｐゴシック" panose="020B0600070205080204" pitchFamily="34" charset="-128"/>
                <a:cs typeface="+mn-cs"/>
              </a:rPr>
              <a:t>diab</a:t>
            </a:r>
            <a:r>
              <a:rPr lang="it-IT" sz="1200" kern="1200" dirty="0">
                <a:solidFill>
                  <a:schemeClr val="tx1"/>
                </a:solidFill>
                <a:effectLst/>
                <a:latin typeface="+mn-lt"/>
                <a:ea typeface="ＭＳ Ｐゴシック" panose="020B0600070205080204" pitchFamily="34" charset="-128"/>
                <a:cs typeface="+mn-cs"/>
              </a:rPr>
              <a:t>è</a:t>
            </a:r>
            <a:r>
              <a:rPr lang="fr-FR" sz="1200" kern="1200" dirty="0">
                <a:solidFill>
                  <a:schemeClr val="tx1"/>
                </a:solidFill>
                <a:effectLst/>
                <a:latin typeface="+mn-lt"/>
                <a:ea typeface="ＭＳ Ｐゴシック" panose="020B0600070205080204" pitchFamily="34" charset="-128"/>
                <a:cs typeface="+mn-cs"/>
              </a:rPr>
              <a:t>te évoluant plus rapidement et plus </a:t>
            </a:r>
            <a:r>
              <a:rPr lang="fr-FR" sz="1200" kern="1200" dirty="0" err="1">
                <a:solidFill>
                  <a:schemeClr val="tx1"/>
                </a:solidFill>
                <a:effectLst/>
                <a:latin typeface="+mn-lt"/>
                <a:ea typeface="ＭＳ Ｐゴシック" panose="020B0600070205080204" pitchFamily="34" charset="-128"/>
                <a:cs typeface="+mn-cs"/>
              </a:rPr>
              <a:t>sév</a:t>
            </a:r>
            <a:r>
              <a:rPr lang="it-IT" sz="1200" kern="1200" dirty="0">
                <a:solidFill>
                  <a:schemeClr val="tx1"/>
                </a:solidFill>
                <a:effectLst/>
                <a:latin typeface="+mn-lt"/>
                <a:ea typeface="ＭＳ Ｐゴシック" panose="020B0600070205080204" pitchFamily="34" charset="-128"/>
                <a:cs typeface="+mn-cs"/>
              </a:rPr>
              <a:t>è</a:t>
            </a:r>
            <a:r>
              <a:rPr lang="fr-FR" sz="1200" kern="1200" dirty="0" err="1">
                <a:solidFill>
                  <a:schemeClr val="tx1"/>
                </a:solidFill>
                <a:effectLst/>
                <a:latin typeface="+mn-lt"/>
                <a:ea typeface="ＭＳ Ｐゴシック" panose="020B0600070205080204" pitchFamily="34" charset="-128"/>
                <a:cs typeface="+mn-cs"/>
              </a:rPr>
              <a:t>rement</a:t>
            </a:r>
            <a:r>
              <a:rPr lang="fr-FR" sz="1200" kern="1200" dirty="0">
                <a:solidFill>
                  <a:schemeClr val="tx1"/>
                </a:solidFill>
                <a:effectLst/>
                <a:latin typeface="+mn-lt"/>
                <a:ea typeface="ＭＳ Ｐゴシック" panose="020B0600070205080204" pitchFamily="34" charset="-128"/>
                <a:cs typeface="+mn-cs"/>
              </a:rPr>
              <a:t>. La plupart de ces patients sont susceptibles de porter une mutation génétique ou des polymorphismes à l</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origine du </a:t>
            </a:r>
            <a:r>
              <a:rPr lang="fr-FR" sz="1200" kern="1200" dirty="0" err="1">
                <a:solidFill>
                  <a:schemeClr val="tx1"/>
                </a:solidFill>
                <a:effectLst/>
                <a:latin typeface="+mn-lt"/>
                <a:ea typeface="ＭＳ Ｐゴシック" panose="020B0600070205080204" pitchFamily="34" charset="-128"/>
                <a:cs typeface="+mn-cs"/>
              </a:rPr>
              <a:t>diab</a:t>
            </a:r>
            <a:r>
              <a:rPr lang="it-IT" sz="1200" kern="1200" dirty="0">
                <a:solidFill>
                  <a:schemeClr val="tx1"/>
                </a:solidFill>
                <a:effectLst/>
                <a:latin typeface="+mn-lt"/>
                <a:ea typeface="ＭＳ Ｐゴシック" panose="020B0600070205080204" pitchFamily="34" charset="-128"/>
                <a:cs typeface="+mn-cs"/>
              </a:rPr>
              <a:t>è</a:t>
            </a:r>
            <a:r>
              <a:rPr lang="fr-FR" sz="1200" kern="1200" dirty="0">
                <a:solidFill>
                  <a:schemeClr val="tx1"/>
                </a:solidFill>
                <a:effectLst/>
                <a:latin typeface="+mn-lt"/>
                <a:ea typeface="ＭＳ Ｐゴシック" panose="020B0600070205080204" pitchFamily="34" charset="-128"/>
                <a:cs typeface="+mn-cs"/>
              </a:rPr>
              <a:t>te.  Certaines de ces mutations sont spécifiques de la population Réunionnaise. Actuellement, seule une trentaine de prélèvements sont analysés par an, à l’APHP. Ce chiffre s’explique par la méconnaissance de l’intérêt de l’analyse génétique dans la population et chez les professionnels, mais également en raison des critères d’indications d’analyse de nos collègues métropolitains qui ne sont pas adaptés à la population Réunionnaise. On estime à partir de ces données qu’environ 300 cas devraient être analysés annuellement (patients et apparentés familiaux).</a:t>
            </a:r>
          </a:p>
          <a:p>
            <a:endParaRPr lang="fr-FR" sz="1200" kern="1200" dirty="0">
              <a:solidFill>
                <a:schemeClr val="tx1"/>
              </a:solidFill>
              <a:effectLst/>
              <a:latin typeface="+mn-lt"/>
              <a:ea typeface="ＭＳ Ｐゴシック" panose="020B0600070205080204" pitchFamily="34" charset="-128"/>
              <a:cs typeface="+mn-cs"/>
            </a:endParaRPr>
          </a:p>
          <a:p>
            <a:pPr marL="0" marR="0" lvl="0" indent="0" algn="l" defTabSz="4572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ＭＳ Ｐゴシック" panose="020B0600070205080204" pitchFamily="34" charset="-128"/>
                <a:cs typeface="+mn-cs"/>
              </a:rPr>
              <a:t>En dehors de l’apport diagnostique strict, doit être considérée également l’utilité du séquenceur comme dispositif de remplacement (« Back up ») de certains de nos appareils : pour l</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analyse chromosomique sur puce ADN (ACPA) réalisée au laboratoire de génétique aucun dispositif de remplacement n’est susceptible d’assurer le relais en cas de panne. Outre les </a:t>
            </a:r>
            <a:r>
              <a:rPr lang="fr-FR" sz="1200" kern="1200" dirty="0" err="1">
                <a:solidFill>
                  <a:schemeClr val="tx1"/>
                </a:solidFill>
                <a:effectLst/>
                <a:latin typeface="+mn-lt"/>
                <a:ea typeface="ＭＳ Ｐゴシック" panose="020B0600070205080204" pitchFamily="34" charset="-128"/>
                <a:cs typeface="+mn-cs"/>
              </a:rPr>
              <a:t>surcoû</a:t>
            </a:r>
            <a:r>
              <a:rPr lang="en-US" sz="1200" kern="1200" dirty="0" err="1">
                <a:solidFill>
                  <a:schemeClr val="tx1"/>
                </a:solidFill>
                <a:effectLst/>
                <a:latin typeface="+mn-lt"/>
                <a:ea typeface="ＭＳ Ｐゴシック" panose="020B0600070205080204" pitchFamily="34" charset="-128"/>
                <a:cs typeface="+mn-cs"/>
              </a:rPr>
              <a:t>ts</a:t>
            </a:r>
            <a:r>
              <a:rPr lang="en-US" sz="1200" kern="1200" dirty="0">
                <a:solidFill>
                  <a:schemeClr val="tx1"/>
                </a:solidFill>
                <a:effectLst/>
                <a:latin typeface="+mn-lt"/>
                <a:ea typeface="ＭＳ Ｐゴシック" panose="020B0600070205080204" pitchFamily="34" charset="-128"/>
                <a:cs typeface="+mn-cs"/>
              </a:rPr>
              <a:t> (</a:t>
            </a:r>
            <a:r>
              <a:rPr lang="fr-FR" sz="1200" kern="1200" dirty="0">
                <a:solidFill>
                  <a:schemeClr val="tx1"/>
                </a:solidFill>
                <a:effectLst/>
                <a:latin typeface="+mn-lt"/>
                <a:ea typeface="ＭＳ Ｐゴシック" panose="020B0600070205080204" pitchFamily="34" charset="-128"/>
                <a:cs typeface="+mn-cs"/>
              </a:rPr>
              <a:t>540</a:t>
            </a:r>
            <a:r>
              <a:rPr lang="pt-PT"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 chez </a:t>
            </a:r>
            <a:r>
              <a:rPr lang="fr-FR" sz="1200" kern="1200" dirty="0" err="1">
                <a:solidFill>
                  <a:schemeClr val="tx1"/>
                </a:solidFill>
                <a:effectLst/>
                <a:latin typeface="+mn-lt"/>
                <a:ea typeface="ＭＳ Ｐゴシック" panose="020B0600070205080204" pitchFamily="34" charset="-128"/>
                <a:cs typeface="+mn-cs"/>
              </a:rPr>
              <a:t>Biomnis</a:t>
            </a:r>
            <a:r>
              <a:rPr lang="fr-FR" sz="1200" kern="1200" dirty="0">
                <a:solidFill>
                  <a:schemeClr val="tx1"/>
                </a:solidFill>
                <a:effectLst/>
                <a:latin typeface="+mn-lt"/>
                <a:ea typeface="ＭＳ Ｐゴシック" panose="020B0600070205080204" pitchFamily="34" charset="-128"/>
                <a:cs typeface="+mn-cs"/>
              </a:rPr>
              <a:t>) </a:t>
            </a:r>
            <a:r>
              <a:rPr lang="fr-FR" sz="1200" kern="1200" dirty="0" err="1">
                <a:solidFill>
                  <a:schemeClr val="tx1"/>
                </a:solidFill>
                <a:effectLst/>
                <a:latin typeface="+mn-lt"/>
                <a:ea typeface="ＭＳ Ｐゴシック" panose="020B0600070205080204" pitchFamily="34" charset="-128"/>
                <a:cs typeface="+mn-cs"/>
              </a:rPr>
              <a:t>qu</a:t>
            </a:r>
            <a:r>
              <a:rPr lang="ar-SA" sz="1200" kern="1200" dirty="0">
                <a:solidFill>
                  <a:schemeClr val="tx1"/>
                </a:solidFill>
                <a:effectLst/>
                <a:latin typeface="+mn-lt"/>
                <a:ea typeface="ＭＳ Ｐゴシック" panose="020B0600070205080204" pitchFamily="34" charset="-128"/>
                <a:cs typeface="+mn-cs"/>
              </a:rPr>
              <a:t>’</a:t>
            </a:r>
            <a:r>
              <a:rPr lang="it-IT" sz="1200" kern="1200" dirty="0">
                <a:solidFill>
                  <a:schemeClr val="tx1"/>
                </a:solidFill>
                <a:effectLst/>
                <a:latin typeface="+mn-lt"/>
                <a:ea typeface="ＭＳ Ｐゴシック" panose="020B0600070205080204" pitchFamily="34" charset="-128"/>
                <a:cs typeface="+mn-cs"/>
              </a:rPr>
              <a:t>entra</a:t>
            </a:r>
            <a:r>
              <a:rPr lang="fr-FR" sz="1200" kern="1200" dirty="0" err="1">
                <a:solidFill>
                  <a:schemeClr val="tx1"/>
                </a:solidFill>
                <a:effectLst/>
                <a:latin typeface="+mn-lt"/>
                <a:ea typeface="ＭＳ Ｐゴシック" panose="020B0600070205080204" pitchFamily="34" charset="-128"/>
                <a:cs typeface="+mn-cs"/>
              </a:rPr>
              <a:t>înerait</a:t>
            </a:r>
            <a:r>
              <a:rPr lang="fr-FR" sz="1200" kern="1200" dirty="0">
                <a:solidFill>
                  <a:schemeClr val="tx1"/>
                </a:solidFill>
                <a:effectLst/>
                <a:latin typeface="+mn-lt"/>
                <a:ea typeface="ＭＳ Ｐゴシック" panose="020B0600070205080204" pitchFamily="34" charset="-128"/>
                <a:cs typeface="+mn-cs"/>
              </a:rPr>
              <a:t> le déchargement de ces échantillons l</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augmentation du délai de rendu et les risques de perte ou de dégradation des échantillons sont des facteurs supplémentaires à </a:t>
            </a:r>
            <a:r>
              <a:rPr lang="pt-PT" sz="1200" kern="1200" dirty="0">
                <a:solidFill>
                  <a:schemeClr val="tx1"/>
                </a:solidFill>
                <a:effectLst/>
                <a:latin typeface="+mn-lt"/>
                <a:ea typeface="ＭＳ Ｐゴシック" panose="020B0600070205080204" pitchFamily="34" charset="-128"/>
                <a:cs typeface="+mn-cs"/>
              </a:rPr>
              <a:t>consid</a:t>
            </a:r>
            <a:r>
              <a:rPr lang="fr-FR" sz="1200" kern="1200" dirty="0" err="1">
                <a:solidFill>
                  <a:schemeClr val="tx1"/>
                </a:solidFill>
                <a:effectLst/>
                <a:latin typeface="+mn-lt"/>
                <a:ea typeface="ＭＳ Ｐゴシック" panose="020B0600070205080204" pitchFamily="34" charset="-128"/>
                <a:cs typeface="+mn-cs"/>
              </a:rPr>
              <a:t>érer</a:t>
            </a:r>
            <a:r>
              <a:rPr lang="fr-FR" sz="1200" kern="1200" dirty="0">
                <a:solidFill>
                  <a:schemeClr val="tx1"/>
                </a:solidFill>
                <a:effectLst/>
                <a:latin typeface="+mn-lt"/>
                <a:ea typeface="ＭＳ Ｐゴシック" panose="020B0600070205080204" pitchFamily="34" charset="-128"/>
                <a:cs typeface="+mn-cs"/>
              </a:rPr>
              <a:t>. Il est à noter </a:t>
            </a:r>
            <a:r>
              <a:rPr lang="fr-FR" sz="1200" kern="1200" dirty="0" err="1">
                <a:solidFill>
                  <a:schemeClr val="tx1"/>
                </a:solidFill>
                <a:effectLst/>
                <a:latin typeface="+mn-lt"/>
                <a:ea typeface="ＭＳ Ｐゴシック" panose="020B0600070205080204" pitchFamily="34" charset="-128"/>
                <a:cs typeface="+mn-cs"/>
              </a:rPr>
              <a:t>qu</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environ 50% de ces analyses concernent des </a:t>
            </a:r>
            <a:r>
              <a:rPr lang="fr-FR" sz="1200" kern="1200" dirty="0" err="1">
                <a:solidFill>
                  <a:schemeClr val="tx1"/>
                </a:solidFill>
                <a:effectLst/>
                <a:latin typeface="+mn-lt"/>
                <a:ea typeface="ＭＳ Ｐゴシック" panose="020B0600070205080204" pitchFamily="34" charset="-128"/>
                <a:cs typeface="+mn-cs"/>
              </a:rPr>
              <a:t>prél</a:t>
            </a:r>
            <a:r>
              <a:rPr lang="it-IT" sz="1200" kern="1200" dirty="0">
                <a:solidFill>
                  <a:schemeClr val="tx1"/>
                </a:solidFill>
                <a:effectLst/>
                <a:latin typeface="+mn-lt"/>
                <a:ea typeface="ＭＳ Ｐゴシック" panose="020B0600070205080204" pitchFamily="34" charset="-128"/>
                <a:cs typeface="+mn-cs"/>
              </a:rPr>
              <a:t>è</a:t>
            </a:r>
            <a:r>
              <a:rPr lang="fr-FR" sz="1200" kern="1200" dirty="0" err="1">
                <a:solidFill>
                  <a:schemeClr val="tx1"/>
                </a:solidFill>
                <a:effectLst/>
                <a:latin typeface="+mn-lt"/>
                <a:ea typeface="ＭＳ Ｐゴシック" panose="020B0600070205080204" pitchFamily="34" charset="-128"/>
                <a:cs typeface="+mn-cs"/>
              </a:rPr>
              <a:t>vements</a:t>
            </a:r>
            <a:r>
              <a:rPr lang="fr-FR" sz="1200" kern="1200" dirty="0">
                <a:solidFill>
                  <a:schemeClr val="tx1"/>
                </a:solidFill>
                <a:effectLst/>
                <a:latin typeface="+mn-lt"/>
                <a:ea typeface="ＭＳ Ｐゴシック" panose="020B0600070205080204" pitchFamily="34" charset="-128"/>
                <a:cs typeface="+mn-cs"/>
              </a:rPr>
              <a:t> prénataux pour lesquels la qualité de prise en charge est directement impactée par le délai de rendu </a:t>
            </a:r>
            <a:r>
              <a:rPr lang="fr-FR" sz="1200" i="1" kern="1200" dirty="0">
                <a:solidFill>
                  <a:schemeClr val="tx1"/>
                </a:solidFill>
                <a:effectLst/>
                <a:latin typeface="+mn-lt"/>
                <a:ea typeface="ＭＳ Ｐゴシック" panose="020B0600070205080204" pitchFamily="34" charset="-128"/>
                <a:cs typeface="+mn-cs"/>
              </a:rPr>
              <a:t>(~50% des demandes 2020-2022)</a:t>
            </a:r>
            <a:r>
              <a:rPr lang="fr-FR" sz="1200" kern="1200" dirty="0">
                <a:solidFill>
                  <a:schemeClr val="tx1"/>
                </a:solidFill>
                <a:effectLst/>
                <a:latin typeface="+mn-lt"/>
                <a:ea typeface="ＭＳ Ｐゴシック" panose="020B0600070205080204" pitchFamily="34" charset="-128"/>
                <a:cs typeface="+mn-cs"/>
              </a:rPr>
              <a:t>. De plus, une grande partie des </a:t>
            </a:r>
            <a:r>
              <a:rPr lang="fr-FR" sz="1200" kern="1200" dirty="0" err="1">
                <a:solidFill>
                  <a:schemeClr val="tx1"/>
                </a:solidFill>
                <a:effectLst/>
                <a:latin typeface="+mn-lt"/>
                <a:ea typeface="ＭＳ Ｐゴシック" panose="020B0600070205080204" pitchFamily="34" charset="-128"/>
                <a:cs typeface="+mn-cs"/>
              </a:rPr>
              <a:t>prél</a:t>
            </a:r>
            <a:r>
              <a:rPr lang="it-IT" sz="1200" kern="1200" dirty="0">
                <a:solidFill>
                  <a:schemeClr val="tx1"/>
                </a:solidFill>
                <a:effectLst/>
                <a:latin typeface="+mn-lt"/>
                <a:ea typeface="ＭＳ Ｐゴシック" panose="020B0600070205080204" pitchFamily="34" charset="-128"/>
                <a:cs typeface="+mn-cs"/>
              </a:rPr>
              <a:t>è</a:t>
            </a:r>
            <a:r>
              <a:rPr lang="fr-FR" sz="1200" kern="1200" dirty="0" err="1">
                <a:solidFill>
                  <a:schemeClr val="tx1"/>
                </a:solidFill>
                <a:effectLst/>
                <a:latin typeface="+mn-lt"/>
                <a:ea typeface="ＭＳ Ｐゴシック" panose="020B0600070205080204" pitchFamily="34" charset="-128"/>
                <a:cs typeface="+mn-cs"/>
              </a:rPr>
              <a:t>vements</a:t>
            </a:r>
            <a:r>
              <a:rPr lang="fr-FR" sz="1200" kern="1200" dirty="0">
                <a:solidFill>
                  <a:schemeClr val="tx1"/>
                </a:solidFill>
                <a:effectLst/>
                <a:latin typeface="+mn-lt"/>
                <a:ea typeface="ＭＳ Ｐゴシック" panose="020B0600070205080204" pitchFamily="34" charset="-128"/>
                <a:cs typeface="+mn-cs"/>
              </a:rPr>
              <a:t> prénataux traités en ACPA sont adressés par la maternité du CH Mayotte, maternité enregistrant le plus de naissance par an en France. Cette acquisition permettrait donc de sécuriser la plateforme d</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ACPA au service des patients. </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C01BD677-EC45-4E06-899D-4625BC530C72}" type="slidenum">
              <a:rPr lang="fr-FR" altLang="fr-FR" smtClean="0"/>
              <a:pPr/>
              <a:t>5</a:t>
            </a:fld>
            <a:endParaRPr lang="fr-FR" altLang="fr-FR"/>
          </a:p>
        </p:txBody>
      </p:sp>
    </p:spTree>
    <p:extLst>
      <p:ext uri="{BB962C8B-B14F-4D97-AF65-F5344CB8AC3E}">
        <p14:creationId xmlns:p14="http://schemas.microsoft.com/office/powerpoint/2010/main" val="99454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it-IT" sz="1200" kern="1200" dirty="0">
                <a:solidFill>
                  <a:schemeClr val="tx1"/>
                </a:solidFill>
                <a:effectLst/>
                <a:latin typeface="+mn-lt"/>
                <a:ea typeface="ＭＳ Ｐゴシック" panose="020B0600070205080204" pitchFamily="34" charset="-128"/>
                <a:cs typeface="+mn-cs"/>
              </a:rPr>
              <a:t>En oncologie le s</a:t>
            </a:r>
            <a:r>
              <a:rPr lang="fr-FR" sz="1200" kern="1200" dirty="0">
                <a:solidFill>
                  <a:schemeClr val="tx1"/>
                </a:solidFill>
                <a:effectLst/>
                <a:latin typeface="+mn-lt"/>
                <a:ea typeface="ＭＳ Ｐゴシック" panose="020B0600070205080204" pitchFamily="34" charset="-128"/>
                <a:cs typeface="+mn-cs"/>
              </a:rPr>
              <a:t>é</a:t>
            </a:r>
            <a:r>
              <a:rPr lang="es-ES_tradnl" sz="1200" kern="1200" dirty="0" err="1">
                <a:solidFill>
                  <a:schemeClr val="tx1"/>
                </a:solidFill>
                <a:effectLst/>
                <a:latin typeface="+mn-lt"/>
                <a:ea typeface="ＭＳ Ｐゴシック" panose="020B0600070205080204" pitchFamily="34" charset="-128"/>
                <a:cs typeface="+mn-cs"/>
              </a:rPr>
              <a:t>quen</a:t>
            </a:r>
            <a:r>
              <a:rPr lang="fr-FR" sz="1200" kern="1200" dirty="0" err="1">
                <a:solidFill>
                  <a:schemeClr val="tx1"/>
                </a:solidFill>
                <a:effectLst/>
                <a:latin typeface="+mn-lt"/>
                <a:ea typeface="ＭＳ Ｐゴシック" panose="020B0600070205080204" pitchFamily="34" charset="-128"/>
                <a:cs typeface="+mn-cs"/>
              </a:rPr>
              <a:t>çage</a:t>
            </a:r>
            <a:r>
              <a:rPr lang="fr-FR" sz="1200" kern="1200" dirty="0">
                <a:solidFill>
                  <a:schemeClr val="tx1"/>
                </a:solidFill>
                <a:effectLst/>
                <a:latin typeface="+mn-lt"/>
                <a:ea typeface="ＭＳ Ｐゴシック" panose="020B0600070205080204" pitchFamily="34" charset="-128"/>
                <a:cs typeface="+mn-cs"/>
              </a:rPr>
              <a:t> haut débit permet à chaque patient de réaliser un nombre d</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analyses élevé et de considérer simultanément un éventail de marqueurs étiologiques, pronostiques et théranostiques permettant une optimisation des choix thérapeutiques pour une efficacité maximale des traitements et une limitation des effets secondaires graves parfois associé</a:t>
            </a:r>
            <a:r>
              <a:rPr lang="pt-PT" sz="1200" kern="1200" dirty="0">
                <a:solidFill>
                  <a:schemeClr val="tx1"/>
                </a:solidFill>
                <a:effectLst/>
                <a:latin typeface="+mn-lt"/>
                <a:ea typeface="ＭＳ Ｐゴシック" panose="020B0600070205080204" pitchFamily="34" charset="-128"/>
                <a:cs typeface="+mn-cs"/>
              </a:rPr>
              <a:t>s. </a:t>
            </a:r>
            <a:r>
              <a:rPr lang="fr-FR" sz="1200" kern="1200" dirty="0">
                <a:solidFill>
                  <a:schemeClr val="tx1"/>
                </a:solidFill>
                <a:effectLst/>
                <a:latin typeface="+mn-lt"/>
                <a:ea typeface="ＭＳ Ｐゴシック" panose="020B0600070205080204" pitchFamily="34" charset="-128"/>
                <a:cs typeface="+mn-cs"/>
              </a:rPr>
              <a:t>Dans une démarche de médecine personnalisée, ces données de NGS sont décisives dans les choix thérapeutiques. Dans le cadre de ce projet, la prise en charge des patients atteints d</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hémopathies malignes </a:t>
            </a:r>
            <a:r>
              <a:rPr lang="pt-PT" sz="1200" kern="1200" dirty="0">
                <a:solidFill>
                  <a:schemeClr val="tx1"/>
                </a:solidFill>
                <a:effectLst/>
                <a:latin typeface="+mn-lt"/>
                <a:ea typeface="ＭＳ Ｐゴシック" panose="020B0600070205080204" pitchFamily="34" charset="-128"/>
                <a:cs typeface="+mn-cs"/>
              </a:rPr>
              <a:t>(cancer h</a:t>
            </a:r>
            <a:r>
              <a:rPr lang="fr-FR" sz="1200" kern="1200" dirty="0" err="1">
                <a:solidFill>
                  <a:schemeClr val="tx1"/>
                </a:solidFill>
                <a:effectLst/>
                <a:latin typeface="+mn-lt"/>
                <a:ea typeface="ＭＳ Ｐゴシック" panose="020B0600070205080204" pitchFamily="34" charset="-128"/>
                <a:cs typeface="+mn-cs"/>
              </a:rPr>
              <a:t>ématologique</a:t>
            </a:r>
            <a:r>
              <a:rPr lang="fr-FR" sz="1200" kern="1200" dirty="0">
                <a:solidFill>
                  <a:schemeClr val="tx1"/>
                </a:solidFill>
                <a:effectLst/>
                <a:latin typeface="+mn-lt"/>
                <a:ea typeface="ＭＳ Ｐゴシック" panose="020B0600070205080204" pitchFamily="34" charset="-128"/>
                <a:cs typeface="+mn-cs"/>
              </a:rPr>
              <a:t>), telle que définie dans la classification de l</a:t>
            </a:r>
            <a:r>
              <a:rPr lang="ar-SA" sz="1200" kern="1200" dirty="0">
                <a:solidFill>
                  <a:schemeClr val="tx1"/>
                </a:solidFill>
                <a:effectLst/>
                <a:latin typeface="+mn-lt"/>
                <a:ea typeface="ＭＳ Ｐゴシック" panose="020B0600070205080204" pitchFamily="34" charset="-128"/>
                <a:cs typeface="+mn-cs"/>
              </a:rPr>
              <a:t>’</a:t>
            </a:r>
            <a:r>
              <a:rPr lang="pt-PT" sz="1200" kern="1200" dirty="0">
                <a:solidFill>
                  <a:schemeClr val="tx1"/>
                </a:solidFill>
                <a:effectLst/>
                <a:latin typeface="+mn-lt"/>
                <a:ea typeface="ＭＳ Ｐゴシック" panose="020B0600070205080204" pitchFamily="34" charset="-128"/>
                <a:cs typeface="+mn-cs"/>
              </a:rPr>
              <a:t>OMS, </a:t>
            </a:r>
            <a:r>
              <a:rPr lang="fr-FR" sz="1200" kern="1200" dirty="0">
                <a:solidFill>
                  <a:schemeClr val="tx1"/>
                </a:solidFill>
                <a:effectLst/>
                <a:latin typeface="+mn-lt"/>
                <a:ea typeface="ＭＳ Ｐゴシック" panose="020B0600070205080204" pitchFamily="34" charset="-128"/>
                <a:cs typeface="+mn-cs"/>
              </a:rPr>
              <a:t>des services d</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hématologie clinique adulte Nord-Sud nécessite le recours à ces analyses moléculaires. Cette prise en charge repose sur la confrontation des données d</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hématologie cellulaire, d</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anatomopathologie, de cytogénétique et de biologie moléculaire. De plus, ces analyses permettent la détection des sous-clones à l'origine de rechute de la maladie et la compréhension de l</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architecture clonale des hémopathies malignes. Actuellement, la quasi-totalité des analyses d'hé</a:t>
            </a:r>
            <a:r>
              <a:rPr lang="it-IT" sz="1200" kern="1200" dirty="0">
                <a:solidFill>
                  <a:schemeClr val="tx1"/>
                </a:solidFill>
                <a:effectLst/>
                <a:latin typeface="+mn-lt"/>
                <a:ea typeface="ＭＳ Ｐゴシック" panose="020B0600070205080204" pitchFamily="34" charset="-128"/>
                <a:cs typeface="+mn-cs"/>
              </a:rPr>
              <a:t>matologie mol</a:t>
            </a:r>
            <a:r>
              <a:rPr lang="fr-FR" sz="1200" kern="1200" dirty="0" err="1">
                <a:solidFill>
                  <a:schemeClr val="tx1"/>
                </a:solidFill>
                <a:effectLst/>
                <a:latin typeface="+mn-lt"/>
                <a:ea typeface="ＭＳ Ｐゴシック" panose="020B0600070205080204" pitchFamily="34" charset="-128"/>
                <a:cs typeface="+mn-cs"/>
              </a:rPr>
              <a:t>éculaire</a:t>
            </a:r>
            <a:r>
              <a:rPr lang="fr-FR" sz="1200" kern="1200" dirty="0">
                <a:solidFill>
                  <a:schemeClr val="tx1"/>
                </a:solidFill>
                <a:effectLst/>
                <a:latin typeface="+mn-lt"/>
                <a:ea typeface="ＭＳ Ｐゴシック" panose="020B0600070205080204" pitchFamily="34" charset="-128"/>
                <a:cs typeface="+mn-cs"/>
              </a:rPr>
              <a:t> sont externalisées en France métropolitaine rallongeant les délais de rendu et entraînant une perte de chance pour les malades réunionnais avec comme corollaire une aggravation de l</a:t>
            </a:r>
            <a:r>
              <a:rPr lang="ar-SA" sz="1200" kern="1200" dirty="0">
                <a:solidFill>
                  <a:schemeClr val="tx1"/>
                </a:solidFill>
                <a:effectLst/>
                <a:latin typeface="+mn-lt"/>
                <a:ea typeface="ＭＳ Ｐゴシック" panose="020B0600070205080204" pitchFamily="34" charset="-128"/>
                <a:cs typeface="+mn-cs"/>
              </a:rPr>
              <a:t>’</a:t>
            </a:r>
            <a:r>
              <a:rPr lang="fr-FR" sz="1200" kern="1200" dirty="0">
                <a:solidFill>
                  <a:schemeClr val="tx1"/>
                </a:solidFill>
                <a:effectLst/>
                <a:latin typeface="+mn-lt"/>
                <a:ea typeface="ＭＳ Ｐゴシック" panose="020B0600070205080204" pitchFamily="34" charset="-128"/>
                <a:cs typeface="+mn-cs"/>
              </a:rPr>
              <a:t>inégalité d</a:t>
            </a:r>
            <a:r>
              <a:rPr lang="ar-SA" sz="1200" kern="1200" dirty="0">
                <a:solidFill>
                  <a:schemeClr val="tx1"/>
                </a:solidFill>
                <a:effectLst/>
                <a:latin typeface="+mn-lt"/>
                <a:ea typeface="ＭＳ Ｐゴシック" panose="020B0600070205080204" pitchFamily="34" charset="-128"/>
                <a:cs typeface="+mn-cs"/>
              </a:rPr>
              <a:t>’</a:t>
            </a:r>
            <a:r>
              <a:rPr lang="it-IT" sz="1200" kern="1200" dirty="0">
                <a:solidFill>
                  <a:schemeClr val="tx1"/>
                </a:solidFill>
                <a:effectLst/>
                <a:latin typeface="+mn-lt"/>
                <a:ea typeface="ＭＳ Ｐゴシック" panose="020B0600070205080204" pitchFamily="34" charset="-128"/>
                <a:cs typeface="+mn-cs"/>
              </a:rPr>
              <a:t>accè</a:t>
            </a:r>
            <a:r>
              <a:rPr lang="fr-FR" sz="1200" kern="1200" dirty="0">
                <a:solidFill>
                  <a:schemeClr val="tx1"/>
                </a:solidFill>
                <a:effectLst/>
                <a:latin typeface="+mn-lt"/>
                <a:ea typeface="ＭＳ Ｐゴシック" panose="020B0600070205080204" pitchFamily="34" charset="-128"/>
                <a:cs typeface="+mn-cs"/>
              </a:rPr>
              <a:t>s aux soins. </a:t>
            </a:r>
          </a:p>
          <a:p>
            <a:r>
              <a:rPr lang="fr-FR" sz="1200" kern="1200" dirty="0">
                <a:solidFill>
                  <a:schemeClr val="tx1"/>
                </a:solidFill>
                <a:effectLst/>
                <a:latin typeface="+mn-lt"/>
                <a:ea typeface="ＭＳ Ｐゴシック" panose="020B0600070205080204" pitchFamily="34" charset="-128"/>
                <a:cs typeface="+mn-cs"/>
              </a:rPr>
              <a:t>L'activité que nous souhaitons internaliser concerne l'hématologie de l'adulte soit 330 nouveaux diagnostics à La Ré</a:t>
            </a:r>
            <a:r>
              <a:rPr lang="de-DE" sz="1200" kern="1200" dirty="0" err="1">
                <a:solidFill>
                  <a:schemeClr val="tx1"/>
                </a:solidFill>
                <a:effectLst/>
                <a:latin typeface="+mn-lt"/>
                <a:ea typeface="ＭＳ Ｐゴシック" panose="020B0600070205080204" pitchFamily="34" charset="-128"/>
                <a:cs typeface="+mn-cs"/>
              </a:rPr>
              <a:t>union</a:t>
            </a:r>
            <a:r>
              <a:rPr lang="de-DE" sz="1200" kern="1200" dirty="0">
                <a:solidFill>
                  <a:schemeClr val="tx1"/>
                </a:solidFill>
                <a:effectLst/>
                <a:latin typeface="+mn-lt"/>
                <a:ea typeface="ＭＳ Ｐゴシック" panose="020B0600070205080204" pitchFamily="34" charset="-128"/>
                <a:cs typeface="+mn-cs"/>
              </a:rPr>
              <a:t> (sauf </a:t>
            </a:r>
            <a:r>
              <a:rPr lang="de-DE" sz="1200" kern="1200" dirty="0" err="1">
                <a:solidFill>
                  <a:schemeClr val="tx1"/>
                </a:solidFill>
                <a:effectLst/>
                <a:latin typeface="+mn-lt"/>
                <a:ea typeface="ＭＳ Ｐゴシック" panose="020B0600070205080204" pitchFamily="34" charset="-128"/>
                <a:cs typeface="+mn-cs"/>
              </a:rPr>
              <a:t>my</a:t>
            </a:r>
            <a:r>
              <a:rPr lang="fr-FR" sz="1200" kern="1200" dirty="0" err="1">
                <a:solidFill>
                  <a:schemeClr val="tx1"/>
                </a:solidFill>
                <a:effectLst/>
                <a:latin typeface="+mn-lt"/>
                <a:ea typeface="ＭＳ Ｐゴシック" panose="020B0600070205080204" pitchFamily="34" charset="-128"/>
                <a:cs typeface="+mn-cs"/>
              </a:rPr>
              <a:t>élome</a:t>
            </a:r>
            <a:r>
              <a:rPr lang="fr-FR" sz="1200" kern="1200" dirty="0">
                <a:solidFill>
                  <a:schemeClr val="tx1"/>
                </a:solidFill>
                <a:effectLst/>
                <a:latin typeface="+mn-lt"/>
                <a:ea typeface="ＭＳ Ｐゴシック" panose="020B0600070205080204" pitchFamily="34" charset="-128"/>
                <a:cs typeface="+mn-cs"/>
              </a:rPr>
              <a:t>). L'activité d'hé</a:t>
            </a:r>
            <a:r>
              <a:rPr lang="it-IT" sz="1200" kern="1200" dirty="0">
                <a:solidFill>
                  <a:schemeClr val="tx1"/>
                </a:solidFill>
                <a:effectLst/>
                <a:latin typeface="+mn-lt"/>
                <a:ea typeface="ＭＳ Ｐゴシック" panose="020B0600070205080204" pitchFamily="34" charset="-128"/>
                <a:cs typeface="+mn-cs"/>
              </a:rPr>
              <a:t>matologie mol</a:t>
            </a:r>
            <a:r>
              <a:rPr lang="fr-FR" sz="1200" kern="1200" dirty="0" err="1">
                <a:solidFill>
                  <a:schemeClr val="tx1"/>
                </a:solidFill>
                <a:effectLst/>
                <a:latin typeface="+mn-lt"/>
                <a:ea typeface="ＭＳ Ｐゴシック" panose="020B0600070205080204" pitchFamily="34" charset="-128"/>
                <a:cs typeface="+mn-cs"/>
              </a:rPr>
              <a:t>éculaire</a:t>
            </a:r>
            <a:r>
              <a:rPr lang="fr-FR" sz="1200" kern="1200" dirty="0">
                <a:solidFill>
                  <a:schemeClr val="tx1"/>
                </a:solidFill>
                <a:effectLst/>
                <a:latin typeface="+mn-lt"/>
                <a:ea typeface="ＭＳ Ｐゴシック" panose="020B0600070205080204" pitchFamily="34" charset="-128"/>
                <a:cs typeface="+mn-cs"/>
              </a:rPr>
              <a:t> sur une </a:t>
            </a:r>
            <a:r>
              <a:rPr lang="fr-FR" sz="1200" kern="1200" dirty="0" err="1">
                <a:solidFill>
                  <a:schemeClr val="tx1"/>
                </a:solidFill>
                <a:effectLst/>
                <a:latin typeface="+mn-lt"/>
                <a:ea typeface="ＭＳ Ｐゴシック" panose="020B0600070205080204" pitchFamily="34" charset="-128"/>
                <a:cs typeface="+mn-cs"/>
              </a:rPr>
              <a:t>anné</a:t>
            </a:r>
            <a:r>
              <a:rPr lang="it-IT" sz="1200" kern="1200" dirty="0">
                <a:solidFill>
                  <a:schemeClr val="tx1"/>
                </a:solidFill>
                <a:effectLst/>
                <a:latin typeface="+mn-lt"/>
                <a:ea typeface="ＭＳ Ｐゴシック" panose="020B0600070205080204" pitchFamily="34" charset="-128"/>
                <a:cs typeface="+mn-cs"/>
              </a:rPr>
              <a:t>e comprend 200 NGS my</a:t>
            </a:r>
            <a:r>
              <a:rPr lang="fr-FR" sz="1200" kern="1200" dirty="0" err="1">
                <a:solidFill>
                  <a:schemeClr val="tx1"/>
                </a:solidFill>
                <a:effectLst/>
                <a:latin typeface="+mn-lt"/>
                <a:ea typeface="ＭＳ Ｐゴシック" panose="020B0600070205080204" pitchFamily="34" charset="-128"/>
                <a:cs typeface="+mn-cs"/>
              </a:rPr>
              <a:t>élo</a:t>
            </a:r>
            <a:r>
              <a:rPr lang="nl-NL" sz="1200" kern="1200" dirty="0">
                <a:solidFill>
                  <a:schemeClr val="tx1"/>
                </a:solidFill>
                <a:effectLst/>
                <a:latin typeface="+mn-lt"/>
                <a:ea typeface="ＭＳ Ｐゴシック" panose="020B0600070205080204" pitchFamily="34" charset="-128"/>
                <a:cs typeface="+mn-cs"/>
              </a:rPr>
              <a:t>ï</a:t>
            </a:r>
            <a:r>
              <a:rPr lang="fr-FR" sz="1200" kern="1200" dirty="0">
                <a:solidFill>
                  <a:schemeClr val="tx1"/>
                </a:solidFill>
                <a:effectLst/>
                <a:latin typeface="+mn-lt"/>
                <a:ea typeface="ＭＳ Ｐゴシック" panose="020B0600070205080204" pitchFamily="34" charset="-128"/>
                <a:cs typeface="+mn-cs"/>
              </a:rPr>
              <a:t>de, 116 NGS </a:t>
            </a:r>
            <a:r>
              <a:rPr lang="fr-FR" sz="1200" kern="1200" dirty="0" err="1">
                <a:solidFill>
                  <a:schemeClr val="tx1"/>
                </a:solidFill>
                <a:effectLst/>
                <a:latin typeface="+mn-lt"/>
                <a:ea typeface="ＭＳ Ｐゴシック" panose="020B0600070205080204" pitchFamily="34" charset="-128"/>
                <a:cs typeface="+mn-cs"/>
              </a:rPr>
              <a:t>lympho</a:t>
            </a:r>
            <a:r>
              <a:rPr lang="nl-NL" sz="1200" kern="1200" dirty="0">
                <a:solidFill>
                  <a:schemeClr val="tx1"/>
                </a:solidFill>
                <a:effectLst/>
                <a:latin typeface="+mn-lt"/>
                <a:ea typeface="ＭＳ Ｐゴシック" panose="020B0600070205080204" pitchFamily="34" charset="-128"/>
                <a:cs typeface="+mn-cs"/>
              </a:rPr>
              <a:t>ï</a:t>
            </a:r>
            <a:r>
              <a:rPr lang="fr-FR" sz="1200" kern="1200" dirty="0">
                <a:solidFill>
                  <a:schemeClr val="tx1"/>
                </a:solidFill>
                <a:effectLst/>
                <a:latin typeface="+mn-lt"/>
                <a:ea typeface="ＭＳ Ｐゴシック" panose="020B0600070205080204" pitchFamily="34" charset="-128"/>
                <a:cs typeface="+mn-cs"/>
              </a:rPr>
              <a:t>de, 60 bilans de leucémies aigues </a:t>
            </a:r>
            <a:r>
              <a:rPr lang="fr-FR" sz="1200" kern="1200" dirty="0" err="1">
                <a:solidFill>
                  <a:schemeClr val="tx1"/>
                </a:solidFill>
                <a:effectLst/>
                <a:latin typeface="+mn-lt"/>
                <a:ea typeface="ＭＳ Ｐゴシック" panose="020B0600070205080204" pitchFamily="34" charset="-128"/>
                <a:cs typeface="+mn-cs"/>
              </a:rPr>
              <a:t>myélo</a:t>
            </a:r>
            <a:r>
              <a:rPr lang="nl-NL" sz="1200" kern="1200" dirty="0">
                <a:solidFill>
                  <a:schemeClr val="tx1"/>
                </a:solidFill>
                <a:effectLst/>
                <a:latin typeface="+mn-lt"/>
                <a:ea typeface="ＭＳ Ｐゴシック" panose="020B0600070205080204" pitchFamily="34" charset="-128"/>
                <a:cs typeface="+mn-cs"/>
              </a:rPr>
              <a:t>ï</a:t>
            </a:r>
            <a:r>
              <a:rPr lang="fr-FR" sz="1200" kern="1200" dirty="0">
                <a:solidFill>
                  <a:schemeClr val="tx1"/>
                </a:solidFill>
                <a:effectLst/>
                <a:latin typeface="+mn-lt"/>
                <a:ea typeface="ＭＳ Ｐゴシック" panose="020B0600070205080204" pitchFamily="34" charset="-128"/>
                <a:cs typeface="+mn-cs"/>
              </a:rPr>
              <a:t>des (LAM), 90 bilans de syndromes myéloprolifératifs (SMP) et 70 bilans de clonalité </a:t>
            </a:r>
            <a:r>
              <a:rPr lang="fr-FR" sz="1200" kern="1200" dirty="0" err="1">
                <a:solidFill>
                  <a:schemeClr val="tx1"/>
                </a:solidFill>
                <a:effectLst/>
                <a:latin typeface="+mn-lt"/>
                <a:ea typeface="ＭＳ Ｐゴシック" panose="020B0600070205080204" pitchFamily="34" charset="-128"/>
                <a:cs typeface="+mn-cs"/>
              </a:rPr>
              <a:t>lympho</a:t>
            </a:r>
            <a:r>
              <a:rPr lang="nl-NL" sz="1200" kern="1200" dirty="0">
                <a:solidFill>
                  <a:schemeClr val="tx1"/>
                </a:solidFill>
                <a:effectLst/>
                <a:latin typeface="+mn-lt"/>
                <a:ea typeface="ＭＳ Ｐゴシック" panose="020B0600070205080204" pitchFamily="34" charset="-128"/>
                <a:cs typeface="+mn-cs"/>
              </a:rPr>
              <a:t>ï</a:t>
            </a:r>
            <a:r>
              <a:rPr lang="fr-FR" sz="1200" kern="1200" dirty="0">
                <a:solidFill>
                  <a:schemeClr val="tx1"/>
                </a:solidFill>
                <a:effectLst/>
                <a:latin typeface="+mn-lt"/>
                <a:ea typeface="ＭＳ Ｐゴシック" panose="020B0600070205080204" pitchFamily="34" charset="-128"/>
                <a:cs typeface="+mn-cs"/>
              </a:rPr>
              <a:t>de. Ces actes font partie soit du RIHN (Référentiel des actes innovants hors nomenclature de biologie et d'anatomopathologie: NGS, bilan LAM, bilan SMP) soit de la liste complémentaire (clonalité </a:t>
            </a:r>
            <a:r>
              <a:rPr lang="fr-FR" sz="1200" kern="1200" dirty="0" err="1">
                <a:solidFill>
                  <a:schemeClr val="tx1"/>
                </a:solidFill>
                <a:effectLst/>
                <a:latin typeface="+mn-lt"/>
                <a:ea typeface="ＭＳ Ｐゴシック" panose="020B0600070205080204" pitchFamily="34" charset="-128"/>
                <a:cs typeface="+mn-cs"/>
              </a:rPr>
              <a:t>lympho</a:t>
            </a:r>
            <a:r>
              <a:rPr lang="nl-NL" sz="1200" kern="1200" dirty="0">
                <a:solidFill>
                  <a:schemeClr val="tx1"/>
                </a:solidFill>
                <a:effectLst/>
                <a:latin typeface="+mn-lt"/>
                <a:ea typeface="ＭＳ Ｐゴシック" panose="020B0600070205080204" pitchFamily="34" charset="-128"/>
                <a:cs typeface="+mn-cs"/>
              </a:rPr>
              <a:t>ï</a:t>
            </a:r>
            <a:r>
              <a:rPr lang="fr-FR" sz="1200" kern="1200" dirty="0">
                <a:solidFill>
                  <a:schemeClr val="tx1"/>
                </a:solidFill>
                <a:effectLst/>
                <a:latin typeface="+mn-lt"/>
                <a:ea typeface="ＭＳ Ｐゴシック" panose="020B0600070205080204" pitchFamily="34" charset="-128"/>
                <a:cs typeface="+mn-cs"/>
              </a:rPr>
              <a:t>de). A savoir que la HAS a été </a:t>
            </a:r>
            <a:r>
              <a:rPr lang="en-US" sz="1200" kern="1200" dirty="0" err="1">
                <a:solidFill>
                  <a:schemeClr val="tx1"/>
                </a:solidFill>
                <a:effectLst/>
                <a:latin typeface="+mn-lt"/>
                <a:ea typeface="ＭＳ Ｐゴシック" panose="020B0600070205080204" pitchFamily="34" charset="-128"/>
                <a:cs typeface="+mn-cs"/>
              </a:rPr>
              <a:t>charg</a:t>
            </a:r>
            <a:r>
              <a:rPr lang="fr-FR" sz="1200" kern="1200" dirty="0" err="1">
                <a:solidFill>
                  <a:schemeClr val="tx1"/>
                </a:solidFill>
                <a:effectLst/>
                <a:latin typeface="+mn-lt"/>
                <a:ea typeface="ＭＳ Ｐゴシック" panose="020B0600070205080204" pitchFamily="34" charset="-128"/>
                <a:cs typeface="+mn-cs"/>
              </a:rPr>
              <a:t>ée</a:t>
            </a:r>
            <a:r>
              <a:rPr lang="fr-FR" sz="1200" kern="1200" dirty="0">
                <a:solidFill>
                  <a:schemeClr val="tx1"/>
                </a:solidFill>
                <a:effectLst/>
                <a:latin typeface="+mn-lt"/>
                <a:ea typeface="ＭＳ Ｐゴシック" panose="020B0600070205080204" pitchFamily="34" charset="-128"/>
                <a:cs typeface="+mn-cs"/>
              </a:rPr>
              <a:t> de réévaluer </a:t>
            </a:r>
            <a:r>
              <a:rPr lang="fr-FR" sz="1200" kern="1200" dirty="0" err="1">
                <a:solidFill>
                  <a:schemeClr val="tx1"/>
                </a:solidFill>
                <a:effectLst/>
                <a:latin typeface="+mn-lt"/>
                <a:ea typeface="ＭＳ Ｐゴシック" panose="020B0600070205080204" pitchFamily="34" charset="-128"/>
                <a:cs typeface="+mn-cs"/>
              </a:rPr>
              <a:t>financi</a:t>
            </a:r>
            <a:r>
              <a:rPr lang="it-IT" sz="1200" kern="1200" dirty="0">
                <a:solidFill>
                  <a:schemeClr val="tx1"/>
                </a:solidFill>
                <a:effectLst/>
                <a:latin typeface="+mn-lt"/>
                <a:ea typeface="ＭＳ Ｐゴシック" panose="020B0600070205080204" pitchFamily="34" charset="-128"/>
                <a:cs typeface="+mn-cs"/>
              </a:rPr>
              <a:t>è</a:t>
            </a:r>
            <a:r>
              <a:rPr lang="fr-FR" sz="1200" kern="1200" dirty="0" err="1">
                <a:solidFill>
                  <a:schemeClr val="tx1"/>
                </a:solidFill>
                <a:effectLst/>
                <a:latin typeface="+mn-lt"/>
                <a:ea typeface="ＭＳ Ｐゴシック" panose="020B0600070205080204" pitchFamily="34" charset="-128"/>
                <a:cs typeface="+mn-cs"/>
              </a:rPr>
              <a:t>rement</a:t>
            </a:r>
            <a:r>
              <a:rPr lang="fr-FR" sz="1200" kern="1200" dirty="0">
                <a:solidFill>
                  <a:schemeClr val="tx1"/>
                </a:solidFill>
                <a:effectLst/>
                <a:latin typeface="+mn-lt"/>
                <a:ea typeface="ＭＳ Ｐゴシック" panose="020B0600070205080204" pitchFamily="34" charset="-128"/>
                <a:cs typeface="+mn-cs"/>
              </a:rPr>
              <a:t> les actes de biologie médicale RIHN. Considérés comme innovants il y a quelques années, ils font désormais partie de la pratique courante pour le diagnostic ou le suivi d'hémopathie maligne. </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C01BD677-EC45-4E06-899D-4625BC530C72}" type="slidenum">
              <a:rPr lang="fr-FR" altLang="fr-FR" smtClean="0"/>
              <a:pPr/>
              <a:t>6</a:t>
            </a:fld>
            <a:endParaRPr lang="fr-FR" altLang="fr-FR"/>
          </a:p>
        </p:txBody>
      </p:sp>
    </p:spTree>
    <p:extLst>
      <p:ext uri="{BB962C8B-B14F-4D97-AF65-F5344CB8AC3E}">
        <p14:creationId xmlns:p14="http://schemas.microsoft.com/office/powerpoint/2010/main" val="90902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01BD677-EC45-4E06-899D-4625BC530C72}" type="slidenum">
              <a:rPr lang="fr-FR" altLang="fr-FR" smtClean="0"/>
              <a:pPr/>
              <a:t>7</a:t>
            </a:fld>
            <a:endParaRPr lang="fr-FR" altLang="fr-FR"/>
          </a:p>
        </p:txBody>
      </p:sp>
    </p:spTree>
    <p:extLst>
      <p:ext uri="{BB962C8B-B14F-4D97-AF65-F5344CB8AC3E}">
        <p14:creationId xmlns:p14="http://schemas.microsoft.com/office/powerpoint/2010/main" val="58631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Nombre amené à augmenter en 2023 car =&gt; </a:t>
            </a:r>
          </a:p>
          <a:p>
            <a:pPr marL="171450" indent="-171450">
              <a:buFontTx/>
              <a:buChar char="-"/>
            </a:pPr>
            <a:r>
              <a:rPr lang="fr-FR" dirty="0"/>
              <a:t>NGS BM partie intégrantes des recommandations</a:t>
            </a:r>
          </a:p>
          <a:p>
            <a:pPr marL="171450" indent="-171450">
              <a:buFontTx/>
              <a:buChar char="-"/>
            </a:pPr>
            <a:r>
              <a:rPr lang="fr-FR" dirty="0"/>
              <a:t>Améliore la PEC</a:t>
            </a:r>
          </a:p>
          <a:p>
            <a:pPr marL="171450" indent="-171450">
              <a:buFontTx/>
              <a:buChar char="-"/>
            </a:pPr>
            <a:r>
              <a:rPr lang="fr-FR" dirty="0"/>
              <a:t>La réinternalisation va </a:t>
            </a:r>
            <a:r>
              <a:rPr lang="fr-FR" dirty="0" err="1"/>
              <a:t>probablemnt</a:t>
            </a:r>
            <a:r>
              <a:rPr lang="fr-FR" dirty="0"/>
              <a:t> entrainer davantage de prescription ca r: expertise locale et ↓ des délais de rendus</a:t>
            </a:r>
          </a:p>
        </p:txBody>
      </p:sp>
      <p:sp>
        <p:nvSpPr>
          <p:cNvPr id="4" name="Espace réservé du numéro de diapositive 3"/>
          <p:cNvSpPr>
            <a:spLocks noGrp="1"/>
          </p:cNvSpPr>
          <p:nvPr>
            <p:ph type="sldNum" sz="quarter" idx="5"/>
          </p:nvPr>
        </p:nvSpPr>
        <p:spPr/>
        <p:txBody>
          <a:bodyPr/>
          <a:lstStyle/>
          <a:p>
            <a:fld id="{C01BD677-EC45-4E06-899D-4625BC530C72}" type="slidenum">
              <a:rPr lang="fr-FR" altLang="fr-FR" smtClean="0"/>
              <a:pPr/>
              <a:t>8</a:t>
            </a:fld>
            <a:endParaRPr lang="fr-FR" altLang="fr-FR"/>
          </a:p>
        </p:txBody>
      </p:sp>
    </p:spTree>
    <p:extLst>
      <p:ext uri="{BB962C8B-B14F-4D97-AF65-F5344CB8AC3E}">
        <p14:creationId xmlns:p14="http://schemas.microsoft.com/office/powerpoint/2010/main" val="4270622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Matériel : couvrir les frais imprévus</a:t>
            </a:r>
          </a:p>
          <a:p>
            <a:r>
              <a:rPr lang="fr-FR" dirty="0"/>
              <a:t>A l’oral : conserver la dia mais pas besoin de décrire chaque matériel. Divers : budget prévisionnel</a:t>
            </a:r>
            <a:r>
              <a:rPr lang="fr-FR" baseline="0" dirty="0"/>
              <a:t> peut être pas consommé en totalité</a:t>
            </a:r>
            <a:endParaRPr lang="fr-FR" dirty="0"/>
          </a:p>
        </p:txBody>
      </p:sp>
      <p:sp>
        <p:nvSpPr>
          <p:cNvPr id="4" name="Espace réservé du numéro de diapositive 3"/>
          <p:cNvSpPr>
            <a:spLocks noGrp="1"/>
          </p:cNvSpPr>
          <p:nvPr>
            <p:ph type="sldNum" sz="quarter" idx="10"/>
          </p:nvPr>
        </p:nvSpPr>
        <p:spPr/>
        <p:txBody>
          <a:bodyPr/>
          <a:lstStyle/>
          <a:p>
            <a:fld id="{C01BD677-EC45-4E06-899D-4625BC530C72}" type="slidenum">
              <a:rPr lang="fr-FR" altLang="fr-FR" smtClean="0"/>
              <a:pPr/>
              <a:t>15</a:t>
            </a:fld>
            <a:endParaRPr lang="fr-FR" altLang="fr-FR"/>
          </a:p>
        </p:txBody>
      </p:sp>
    </p:spTree>
    <p:extLst>
      <p:ext uri="{BB962C8B-B14F-4D97-AF65-F5344CB8AC3E}">
        <p14:creationId xmlns:p14="http://schemas.microsoft.com/office/powerpoint/2010/main" val="55273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Sous forme de tableau à conserver  ? </a:t>
            </a:r>
          </a:p>
        </p:txBody>
      </p:sp>
      <p:sp>
        <p:nvSpPr>
          <p:cNvPr id="4" name="Espace réservé du numéro de diapositive 3"/>
          <p:cNvSpPr>
            <a:spLocks noGrp="1"/>
          </p:cNvSpPr>
          <p:nvPr>
            <p:ph type="sldNum" sz="quarter" idx="10"/>
          </p:nvPr>
        </p:nvSpPr>
        <p:spPr/>
        <p:txBody>
          <a:bodyPr/>
          <a:lstStyle/>
          <a:p>
            <a:fld id="{C01BD677-EC45-4E06-899D-4625BC530C72}" type="slidenum">
              <a:rPr lang="fr-FR" altLang="fr-FR" smtClean="0"/>
              <a:pPr/>
              <a:t>16</a:t>
            </a:fld>
            <a:endParaRPr lang="fr-FR" altLang="fr-FR"/>
          </a:p>
        </p:txBody>
      </p:sp>
    </p:spTree>
    <p:extLst>
      <p:ext uri="{BB962C8B-B14F-4D97-AF65-F5344CB8AC3E}">
        <p14:creationId xmlns:p14="http://schemas.microsoft.com/office/powerpoint/2010/main" val="266536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Frais financier </a:t>
            </a:r>
            <a:r>
              <a:rPr lang="fr-FR" b="1" dirty="0"/>
              <a:t>: prêt à l’achat </a:t>
            </a:r>
          </a:p>
          <a:p>
            <a:r>
              <a:rPr lang="fr-FR" dirty="0"/>
              <a:t>Coût transport =&gt; à estimer pour illumina.</a:t>
            </a:r>
          </a:p>
          <a:p>
            <a:endParaRPr lang="fr-FR" dirty="0"/>
          </a:p>
        </p:txBody>
      </p:sp>
      <p:sp>
        <p:nvSpPr>
          <p:cNvPr id="4" name="Espace réservé du numéro de diapositive 3"/>
          <p:cNvSpPr>
            <a:spLocks noGrp="1"/>
          </p:cNvSpPr>
          <p:nvPr>
            <p:ph type="sldNum" sz="quarter" idx="5"/>
          </p:nvPr>
        </p:nvSpPr>
        <p:spPr/>
        <p:txBody>
          <a:bodyPr/>
          <a:lstStyle/>
          <a:p>
            <a:fld id="{C01BD677-EC45-4E06-899D-4625BC530C72}" type="slidenum">
              <a:rPr lang="fr-FR" altLang="fr-FR" smtClean="0"/>
              <a:pPr/>
              <a:t>18</a:t>
            </a:fld>
            <a:endParaRPr lang="fr-FR" altLang="fr-FR"/>
          </a:p>
        </p:txBody>
      </p:sp>
    </p:spTree>
    <p:extLst>
      <p:ext uri="{BB962C8B-B14F-4D97-AF65-F5344CB8AC3E}">
        <p14:creationId xmlns:p14="http://schemas.microsoft.com/office/powerpoint/2010/main" val="105398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SzPct val="100000"/>
              <a:buBlip>
                <a:blip r:embed="rId3"/>
              </a:buBlip>
            </a:pPr>
            <a:r>
              <a:rPr lang="fr-FR" dirty="0">
                <a:solidFill>
                  <a:srgbClr val="000000"/>
                </a:solidFill>
                <a:effectLst>
                  <a:outerShdw blurRad="50800" dist="38100" dir="2700000" algn="tl" rotWithShape="0">
                    <a:prstClr val="black">
                      <a:alpha val="40000"/>
                    </a:prstClr>
                  </a:outerShdw>
                </a:effectLst>
              </a:rPr>
              <a:t>Améliore la prise en charge </a:t>
            </a:r>
            <a:r>
              <a:rPr lang="fr-FR" dirty="0">
                <a:solidFill>
                  <a:srgbClr val="000000"/>
                </a:solidFill>
              </a:rPr>
              <a:t>des patients en oncologie (mais</a:t>
            </a:r>
            <a:r>
              <a:rPr lang="fr-FR" baseline="0" dirty="0">
                <a:solidFill>
                  <a:srgbClr val="000000"/>
                </a:solidFill>
              </a:rPr>
              <a:t> aussi en génétique et le reste) </a:t>
            </a:r>
            <a:r>
              <a:rPr lang="fr-FR" dirty="0">
                <a:solidFill>
                  <a:srgbClr val="000000"/>
                </a:solidFill>
              </a:rPr>
              <a:t>:</a:t>
            </a:r>
          </a:p>
          <a:p>
            <a:pPr lvl="1">
              <a:buSzPct val="100000"/>
              <a:buBlip>
                <a:blip r:embed="rId3"/>
              </a:buBlip>
            </a:pPr>
            <a:r>
              <a:rPr lang="fr-FR" dirty="0">
                <a:solidFill>
                  <a:srgbClr val="000000"/>
                </a:solidFill>
                <a:effectLst>
                  <a:outerShdw blurRad="50800" dist="38100" dir="2700000" algn="tl" rotWithShape="0">
                    <a:prstClr val="black">
                      <a:alpha val="40000"/>
                    </a:prstClr>
                  </a:outerShdw>
                </a:effectLst>
              </a:rPr>
              <a:t>Prévention</a:t>
            </a:r>
          </a:p>
          <a:p>
            <a:pPr lvl="1">
              <a:buSzPct val="100000"/>
              <a:buBlip>
                <a:blip r:embed="rId3"/>
              </a:buBlip>
            </a:pPr>
            <a:r>
              <a:rPr lang="fr-FR" dirty="0">
                <a:solidFill>
                  <a:srgbClr val="000000"/>
                </a:solidFill>
              </a:rPr>
              <a:t>Dépistage des apparentés</a:t>
            </a:r>
          </a:p>
          <a:p>
            <a:pPr lvl="1">
              <a:buSzPct val="100000"/>
              <a:buBlip>
                <a:blip r:embed="rId3"/>
              </a:buBlip>
            </a:pPr>
            <a:r>
              <a:rPr lang="fr-FR" dirty="0">
                <a:solidFill>
                  <a:srgbClr val="000000"/>
                </a:solidFill>
              </a:rPr>
              <a:t>Typage du cancer avec intérêt en théranostique</a:t>
            </a:r>
          </a:p>
          <a:p>
            <a:pPr lvl="1">
              <a:buSzPct val="100000"/>
              <a:buBlip>
                <a:blip r:embed="rId3"/>
              </a:buBlip>
            </a:pPr>
            <a:r>
              <a:rPr lang="fr-FR" dirty="0">
                <a:solidFill>
                  <a:srgbClr val="000000"/>
                </a:solidFill>
                <a:effectLst>
                  <a:outerShdw blurRad="50800" dist="38100" dir="2700000" algn="tl" rotWithShape="0">
                    <a:prstClr val="black">
                      <a:alpha val="40000"/>
                    </a:prstClr>
                  </a:outerShdw>
                </a:effectLst>
              </a:rPr>
              <a:t>Baisse des effets secondaires des traitements et donc du nombre de jours d’hospitalisation : avantages bénéfices </a:t>
            </a:r>
          </a:p>
          <a:p>
            <a:pPr>
              <a:buSzPct val="100000"/>
              <a:buBlip>
                <a:blip r:embed="rId3"/>
              </a:buBlip>
            </a:pPr>
            <a:r>
              <a:rPr lang="fr-FR" dirty="0">
                <a:solidFill>
                  <a:srgbClr val="000000"/>
                </a:solidFill>
              </a:rPr>
              <a:t>Gain d’attractivité et création d’une activité à forte valeur ajoutée</a:t>
            </a:r>
          </a:p>
          <a:p>
            <a:pPr>
              <a:buSzPct val="100000"/>
              <a:buBlip>
                <a:blip r:embed="rId3"/>
              </a:buBlip>
            </a:pPr>
            <a:r>
              <a:rPr lang="fr-FR" dirty="0">
                <a:solidFill>
                  <a:srgbClr val="000000"/>
                </a:solidFill>
                <a:effectLst>
                  <a:outerShdw blurRad="50800" dist="38100" dir="2700000" algn="tl" rotWithShape="0">
                    <a:prstClr val="black">
                      <a:alpha val="40000"/>
                    </a:prstClr>
                  </a:outerShdw>
                </a:effectLst>
              </a:rPr>
              <a:t>Intérêt économique (pas de frais d’externalisation,</a:t>
            </a:r>
            <a:r>
              <a:rPr lang="fr-FR" baseline="0" dirty="0">
                <a:solidFill>
                  <a:srgbClr val="000000"/>
                </a:solidFill>
                <a:effectLst>
                  <a:outerShdw blurRad="50800" dist="38100" dir="2700000" algn="tl" rotWithShape="0">
                    <a:prstClr val="black">
                      <a:alpha val="40000"/>
                    </a:prstClr>
                  </a:outerShdw>
                </a:effectLst>
              </a:rPr>
              <a:t> marge sur l’activité)</a:t>
            </a:r>
            <a:endParaRPr lang="fr-FR" dirty="0">
              <a:solidFill>
                <a:srgbClr val="000000"/>
              </a:solidFill>
              <a:effectLst>
                <a:outerShdw blurRad="50800" dist="38100" dir="2700000" algn="tl" rotWithShape="0">
                  <a:prstClr val="black">
                    <a:alpha val="40000"/>
                  </a:prstClr>
                </a:outerShdw>
              </a:effectLst>
            </a:endParaRPr>
          </a:p>
          <a:p>
            <a:pPr>
              <a:buSzPct val="100000"/>
              <a:buBlip>
                <a:blip r:embed="rId3"/>
              </a:buBlip>
            </a:pPr>
            <a:r>
              <a:rPr lang="fr-FR" dirty="0">
                <a:solidFill>
                  <a:srgbClr val="000000"/>
                </a:solidFill>
              </a:rPr>
              <a:t>Proposer un appareil de remplacement à l’ACPA (important)</a:t>
            </a:r>
          </a:p>
          <a:p>
            <a:pPr>
              <a:buSzPct val="100000"/>
              <a:buBlip>
                <a:blip r:embed="rId3"/>
              </a:buBlip>
            </a:pPr>
            <a:r>
              <a:rPr lang="fr-FR" dirty="0">
                <a:solidFill>
                  <a:srgbClr val="FF0000"/>
                </a:solidFill>
              </a:rPr>
              <a:t>Amélioration</a:t>
            </a:r>
            <a:r>
              <a:rPr lang="fr-FR" baseline="0" dirty="0">
                <a:solidFill>
                  <a:srgbClr val="FF0000"/>
                </a:solidFill>
              </a:rPr>
              <a:t> du délai de traitement et de rendu de résultat</a:t>
            </a:r>
            <a:endParaRPr lang="fr-FR" dirty="0">
              <a:solidFill>
                <a:srgbClr val="FF0000"/>
              </a:solidFill>
            </a:endParaRPr>
          </a:p>
          <a:p>
            <a:endParaRPr lang="fr-FR" dirty="0"/>
          </a:p>
        </p:txBody>
      </p:sp>
      <p:sp>
        <p:nvSpPr>
          <p:cNvPr id="4" name="Espace réservé du numéro de diapositive 3"/>
          <p:cNvSpPr>
            <a:spLocks noGrp="1"/>
          </p:cNvSpPr>
          <p:nvPr>
            <p:ph type="sldNum" sz="quarter" idx="5"/>
          </p:nvPr>
        </p:nvSpPr>
        <p:spPr/>
        <p:txBody>
          <a:bodyPr/>
          <a:lstStyle/>
          <a:p>
            <a:fld id="{C01BD677-EC45-4E06-899D-4625BC530C72}" type="slidenum">
              <a:rPr lang="fr-FR" altLang="fr-FR" smtClean="0"/>
              <a:pPr/>
              <a:t>20</a:t>
            </a:fld>
            <a:endParaRPr lang="fr-FR" altLang="fr-FR"/>
          </a:p>
        </p:txBody>
      </p:sp>
    </p:spTree>
    <p:extLst>
      <p:ext uri="{BB962C8B-B14F-4D97-AF65-F5344CB8AC3E}">
        <p14:creationId xmlns:p14="http://schemas.microsoft.com/office/powerpoint/2010/main" val="3424795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Image 8" descr="Trame2.png"/>
          <p:cNvPicPr>
            <a:picLocks noChangeAspect="1"/>
          </p:cNvPicPr>
          <p:nvPr userDrawn="1"/>
        </p:nvPicPr>
        <p:blipFill>
          <a:blip r:embed="rId2">
            <a:extLst>
              <a:ext uri="{28A0092B-C50C-407E-A947-70E740481C1C}">
                <a14:useLocalDpi xmlns:a14="http://schemas.microsoft.com/office/drawing/2010/main" val="0"/>
              </a:ext>
            </a:extLst>
          </a:blip>
          <a:srcRect l="14650" r="8917" b="29134"/>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alpha val="21001"/>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9" descr="CHU•logo•Q.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92500" y="830263"/>
            <a:ext cx="21590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685800" y="2130425"/>
            <a:ext cx="7772400" cy="1470025"/>
          </a:xfrm>
        </p:spPr>
        <p:txBody>
          <a:bodyPr/>
          <a:lstStyle>
            <a:lvl1pPr>
              <a:defRPr>
                <a:latin typeface="+mj-lt"/>
              </a:defRPr>
            </a:lvl1pPr>
          </a:lstStyle>
          <a:p>
            <a:r>
              <a:rPr lang="fr-FR" dirty="0"/>
              <a:t>Cliquez et modifiez le titre</a:t>
            </a:r>
          </a:p>
        </p:txBody>
      </p:sp>
      <p:sp>
        <p:nvSpPr>
          <p:cNvPr id="3" name="Sous-titre 2"/>
          <p:cNvSpPr>
            <a:spLocks noGrp="1"/>
          </p:cNvSpPr>
          <p:nvPr>
            <p:ph type="subTitle" idx="1"/>
          </p:nvPr>
        </p:nvSpPr>
        <p:spPr>
          <a:xfrm>
            <a:off x="1371600" y="3886200"/>
            <a:ext cx="6400800" cy="1752600"/>
          </a:xfrm>
          <a:solidFill>
            <a:srgbClr val="DEE9F7">
              <a:alpha val="60000"/>
            </a:srgbClr>
          </a:solidFill>
          <a:effectLst>
            <a:softEdge rad="31750"/>
          </a:effectLst>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style des sous-titres du masque</a:t>
            </a:r>
          </a:p>
        </p:txBody>
      </p:sp>
      <p:sp>
        <p:nvSpPr>
          <p:cNvPr id="6" name="Espace réservé de la date 3"/>
          <p:cNvSpPr>
            <a:spLocks noGrp="1"/>
          </p:cNvSpPr>
          <p:nvPr>
            <p:ph type="dt" sz="half" idx="10"/>
          </p:nvPr>
        </p:nvSpPr>
        <p:spPr/>
        <p:txBody>
          <a:bodyPr/>
          <a:lstStyle>
            <a:lvl1pPr>
              <a:defRPr/>
            </a:lvl1pPr>
          </a:lstStyle>
          <a:p>
            <a:fld id="{95577849-979E-4AA9-98A2-16DD8FD575A1}" type="datetime1">
              <a:rPr lang="fr-FR" altLang="fr-FR"/>
              <a:pPr/>
              <a:t>17/01/2024</a:t>
            </a:fld>
            <a:endParaRPr lang="fr-FR" altLang="fr-FR"/>
          </a:p>
        </p:txBody>
      </p:sp>
      <p:sp>
        <p:nvSpPr>
          <p:cNvPr id="7" name="Espace réservé du pied de page 4"/>
          <p:cNvSpPr>
            <a:spLocks noGrp="1"/>
          </p:cNvSpPr>
          <p:nvPr>
            <p:ph type="ftr" sz="quarter" idx="11"/>
          </p:nvPr>
        </p:nvSpPr>
        <p:spPr/>
        <p:txBody>
          <a:bodyPr/>
          <a:lstStyle>
            <a:lvl1pPr>
              <a:defRPr/>
            </a:lvl1pPr>
          </a:lstStyle>
          <a:p>
            <a:pPr>
              <a:defRPr/>
            </a:pPr>
            <a:endParaRPr lang="fr-FR"/>
          </a:p>
        </p:txBody>
      </p:sp>
      <p:sp>
        <p:nvSpPr>
          <p:cNvPr id="8" name="Espace réservé du numéro de diapositive 5"/>
          <p:cNvSpPr>
            <a:spLocks noGrp="1"/>
          </p:cNvSpPr>
          <p:nvPr>
            <p:ph type="sldNum" sz="quarter" idx="12"/>
          </p:nvPr>
        </p:nvSpPr>
        <p:spPr/>
        <p:txBody>
          <a:bodyPr/>
          <a:lstStyle>
            <a:lvl1pPr>
              <a:defRPr/>
            </a:lvl1pPr>
          </a:lstStyle>
          <a:p>
            <a:fld id="{94A22368-703A-47FD-90BF-8FF1AE805378}" type="slidenum">
              <a:rPr lang="fr-FR" altLang="fr-FR"/>
              <a:pPr/>
              <a:t>‹N°›</a:t>
            </a:fld>
            <a:endParaRPr lang="fr-FR" altLang="fr-FR"/>
          </a:p>
        </p:txBody>
      </p:sp>
    </p:spTree>
    <p:extLst>
      <p:ext uri="{BB962C8B-B14F-4D97-AF65-F5344CB8AC3E}">
        <p14:creationId xmlns:p14="http://schemas.microsoft.com/office/powerpoint/2010/main" val="385701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a:solidFill>
            <a:srgbClr val="DEE9F7">
              <a:alpha val="60000"/>
            </a:srgbClr>
          </a:solidFill>
        </p:spPr>
        <p:txBody>
          <a:bodyPr vert="eaVe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a:lvl1pPr>
          </a:lstStyle>
          <a:p>
            <a:fld id="{4736DB1A-BAA0-48BE-9A08-81D827C4D849}" type="datetime1">
              <a:rPr lang="fr-FR" altLang="fr-FR"/>
              <a:pPr/>
              <a:t>17/01/2024</a:t>
            </a:fld>
            <a:endParaRPr lang="fr-FR" alt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006945C9-9974-4745-8C7E-9C9D3C9B2825}" type="slidenum">
              <a:rPr lang="fr-FR" altLang="fr-FR"/>
              <a:pPr/>
              <a:t>‹N°›</a:t>
            </a:fld>
            <a:endParaRPr lang="fr-FR" altLang="fr-FR"/>
          </a:p>
        </p:txBody>
      </p:sp>
    </p:spTree>
    <p:extLst>
      <p:ext uri="{BB962C8B-B14F-4D97-AF65-F5344CB8AC3E}">
        <p14:creationId xmlns:p14="http://schemas.microsoft.com/office/powerpoint/2010/main" val="7915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707678"/>
          </a:xfrm>
        </p:spPr>
        <p:txBody>
          <a:bodyPr anchor="b"/>
          <a:lstStyle>
            <a:lvl1pPr algn="l">
              <a:defRPr sz="2000" b="1">
                <a:effectLst>
                  <a:outerShdw blurRad="50800" dist="38100" dir="2700000" algn="tl" rotWithShape="0">
                    <a:prstClr val="black">
                      <a:alpha val="40000"/>
                    </a:prstClr>
                  </a:outerShdw>
                </a:effectLst>
                <a:latin typeface="+mj-lt"/>
              </a:defRPr>
            </a:lvl1pPr>
          </a:lstStyle>
          <a:p>
            <a:r>
              <a:rPr lang="fr-FR" dirty="0"/>
              <a:t>Cliquez et modifiez le titre</a:t>
            </a:r>
          </a:p>
        </p:txBody>
      </p:sp>
      <p:sp>
        <p:nvSpPr>
          <p:cNvPr id="3" name="Espace réservé du contenu 2"/>
          <p:cNvSpPr>
            <a:spLocks noGrp="1"/>
          </p:cNvSpPr>
          <p:nvPr>
            <p:ph idx="1"/>
          </p:nvPr>
        </p:nvSpPr>
        <p:spPr>
          <a:xfrm>
            <a:off x="3575050" y="273051"/>
            <a:ext cx="5111750" cy="5748238"/>
          </a:xfrm>
          <a:solidFill>
            <a:schemeClr val="tx2">
              <a:lumMod val="20000"/>
              <a:lumOff val="80000"/>
              <a:alpha val="60000"/>
            </a:schemeClr>
          </a:solidFill>
        </p:spPr>
        <p:txBody>
          <a:bodyPr/>
          <a:lstStyle>
            <a:lvl1pPr>
              <a:defRPr sz="3200">
                <a:effectLst>
                  <a:outerShdw blurRad="50800" dist="38100" dir="2700000" algn="tl" rotWithShape="0">
                    <a:prstClr val="black">
                      <a:alpha val="40000"/>
                    </a:prstClr>
                  </a:outerShdw>
                </a:effectLst>
                <a:latin typeface="+mn-lt"/>
              </a:defRPr>
            </a:lvl1pPr>
            <a:lvl2pPr>
              <a:defRPr sz="2800">
                <a:effectLst>
                  <a:outerShdw blurRad="50800" dist="38100" dir="2700000" algn="tl" rotWithShape="0">
                    <a:prstClr val="black">
                      <a:alpha val="40000"/>
                    </a:prstClr>
                  </a:outerShdw>
                </a:effectLst>
                <a:latin typeface="+mn-lt"/>
              </a:defRPr>
            </a:lvl2pPr>
            <a:lvl3pPr>
              <a:defRPr sz="2400">
                <a:effectLst>
                  <a:outerShdw blurRad="50800" dist="38100" dir="2700000" algn="tl" rotWithShape="0">
                    <a:prstClr val="black">
                      <a:alpha val="40000"/>
                    </a:prstClr>
                  </a:outerShdw>
                </a:effectLst>
                <a:latin typeface="+mn-lt"/>
              </a:defRPr>
            </a:lvl3pPr>
            <a:lvl4pPr>
              <a:defRPr sz="2000">
                <a:effectLst>
                  <a:outerShdw blurRad="50800" dist="38100" dir="2700000" algn="tl" rotWithShape="0">
                    <a:prstClr val="black">
                      <a:alpha val="40000"/>
                    </a:prstClr>
                  </a:outerShdw>
                </a:effectLst>
                <a:latin typeface="+mn-lt"/>
              </a:defRPr>
            </a:lvl4pPr>
            <a:lvl5pPr>
              <a:defRPr sz="2000">
                <a:effectLst>
                  <a:outerShdw blurRad="50800" dist="38100" dir="2700000" algn="tl" rotWithShape="0">
                    <a:prstClr val="black">
                      <a:alpha val="40000"/>
                    </a:prstClr>
                  </a:outerShdw>
                </a:effectLst>
                <a:latin typeface="+mn-lt"/>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457200" y="1484784"/>
            <a:ext cx="3008313" cy="4536505"/>
          </a:xfrm>
          <a:solidFill>
            <a:srgbClr val="DEE9F7">
              <a:alpha val="80000"/>
            </a:srgbClr>
          </a:solidFill>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2E969A3D-7D75-4985-B105-336CB488EFB9}" type="datetime1">
              <a:rPr lang="fr-FR" altLang="fr-FR"/>
              <a:pPr/>
              <a:t>17/01/2024</a:t>
            </a:fld>
            <a:endParaRPr lang="fr-FR" alt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389E0514-0FED-45DE-A5B8-EEB3EBD870BF}" type="slidenum">
              <a:rPr lang="fr-FR" altLang="fr-FR"/>
              <a:pPr/>
              <a:t>‹N°›</a:t>
            </a:fld>
            <a:endParaRPr lang="fr-FR" altLang="fr-FR"/>
          </a:p>
        </p:txBody>
      </p:sp>
      <p:sp>
        <p:nvSpPr>
          <p:cNvPr id="9" name="Espace réservé du texte 8"/>
          <p:cNvSpPr>
            <a:spLocks noGrp="1"/>
          </p:cNvSpPr>
          <p:nvPr>
            <p:ph type="body" sz="quarter" idx="13" hasCustomPrompt="1"/>
          </p:nvPr>
        </p:nvSpPr>
        <p:spPr>
          <a:xfrm>
            <a:off x="457200" y="1052736"/>
            <a:ext cx="3008313" cy="382364"/>
          </a:xfrm>
          <a:noFill/>
        </p:spPr>
        <p:txBody>
          <a:bodyPr>
            <a:noAutofit/>
          </a:bodyPr>
          <a:lstStyle>
            <a:lvl1pPr>
              <a:defRPr sz="2000">
                <a:effectLst>
                  <a:outerShdw blurRad="50800" dist="38100" dir="2700000" algn="tl" rotWithShape="0">
                    <a:prstClr val="black">
                      <a:alpha val="40000"/>
                    </a:prstClr>
                  </a:outerShdw>
                </a:effectLst>
                <a:latin typeface="+mj-lt"/>
              </a:defRPr>
            </a:lvl1pPr>
          </a:lstStyle>
          <a:p>
            <a:pPr lvl="0"/>
            <a:r>
              <a:rPr lang="fr-FR" dirty="0"/>
              <a:t>Sous titre</a:t>
            </a:r>
          </a:p>
        </p:txBody>
      </p:sp>
    </p:spTree>
    <p:extLst>
      <p:ext uri="{BB962C8B-B14F-4D97-AF65-F5344CB8AC3E}">
        <p14:creationId xmlns:p14="http://schemas.microsoft.com/office/powerpoint/2010/main" val="152612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a:lstStyle>
            <a:lvl1pPr algn="l">
              <a:defRPr>
                <a:latin typeface="+mj-lt"/>
              </a:defRPr>
            </a:lvl1pPr>
          </a:lstStyle>
          <a:p>
            <a:r>
              <a:rPr lang="fr-FR" dirty="0"/>
              <a:t>Cliquez et modifiez le titre</a:t>
            </a:r>
          </a:p>
        </p:txBody>
      </p:sp>
      <p:sp>
        <p:nvSpPr>
          <p:cNvPr id="3" name="Espace réservé du contenu 2"/>
          <p:cNvSpPr>
            <a:spLocks noGrp="1"/>
          </p:cNvSpPr>
          <p:nvPr>
            <p:ph idx="1"/>
          </p:nvPr>
        </p:nvSpPr>
        <p:spPr>
          <a:xfrm>
            <a:off x="457200" y="1677494"/>
            <a:ext cx="8229600" cy="4343794"/>
          </a:xfrm>
          <a:solidFill>
            <a:srgbClr val="DEE9F7">
              <a:alpha val="60000"/>
            </a:srgbClr>
          </a:solidFill>
          <a:effectLst>
            <a:softEdge rad="31750"/>
          </a:effectLst>
        </p:spPr>
        <p:txBody>
          <a:bodyPr tIns="144000" bIns="144000" anchor="ctr"/>
          <a:lstStyle>
            <a:lvl1pPr marL="457200" indent="-457200">
              <a:buFontTx/>
              <a:buBlip>
                <a:blip r:embed="rId2"/>
              </a:buBlip>
              <a:defRPr>
                <a:effectLst>
                  <a:outerShdw blurRad="50800" dist="38100" dir="2700000" algn="tl" rotWithShape="0">
                    <a:prstClr val="black">
                      <a:alpha val="40000"/>
                    </a:prstClr>
                  </a:outerShdw>
                </a:effectLst>
                <a:latin typeface="+mn-lt"/>
              </a:defRPr>
            </a:lvl1pPr>
            <a:lvl2pPr marL="742950" indent="-285750">
              <a:buFontTx/>
              <a:buBlip>
                <a:blip r:embed="rId2"/>
              </a:buBlip>
              <a:defRPr>
                <a:effectLst>
                  <a:outerShdw blurRad="50800" dist="38100" dir="2700000" algn="tl" rotWithShape="0">
                    <a:prstClr val="black">
                      <a:alpha val="40000"/>
                    </a:prstClr>
                  </a:outerShdw>
                </a:effectLst>
                <a:latin typeface="+mn-lt"/>
              </a:defRPr>
            </a:lvl2pPr>
            <a:lvl3pPr>
              <a:defRPr>
                <a:effectLst>
                  <a:outerShdw blurRad="50800" dist="38100" dir="2700000" algn="tl" rotWithShape="0">
                    <a:prstClr val="black">
                      <a:alpha val="40000"/>
                    </a:prstClr>
                  </a:outerShdw>
                </a:effectLst>
                <a:latin typeface="+mn-lt"/>
              </a:defRPr>
            </a:lvl3pPr>
            <a:lvl4pPr>
              <a:defRPr>
                <a:effectLst>
                  <a:outerShdw blurRad="50800" dist="38100" dir="2700000" algn="tl" rotWithShape="0">
                    <a:prstClr val="black">
                      <a:alpha val="40000"/>
                    </a:prstClr>
                  </a:outerShdw>
                </a:effectLst>
                <a:latin typeface="+mn-lt"/>
              </a:defRPr>
            </a:lvl4pPr>
            <a:lvl5pPr>
              <a:defRPr>
                <a:effectLst>
                  <a:outerShdw blurRad="50800" dist="38100" dir="2700000" algn="tl" rotWithShape="0">
                    <a:prstClr val="black">
                      <a:alpha val="40000"/>
                    </a:prstClr>
                  </a:outerShdw>
                </a:effectLst>
                <a:latin typeface="+mn-lt"/>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a:lvl1pPr>
          </a:lstStyle>
          <a:p>
            <a:fld id="{E3202A20-94D0-4D15-9707-4C6D37468304}" type="datetime1">
              <a:rPr lang="fr-FR" altLang="fr-FR"/>
              <a:pPr/>
              <a:t>17/01/2024</a:t>
            </a:fld>
            <a:endParaRPr lang="fr-FR" alt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722D83D7-2ECF-4B3D-B6DD-E0BA9AEC85BC}" type="slidenum">
              <a:rPr lang="fr-FR" altLang="fr-FR"/>
              <a:pPr/>
              <a:t>‹N°›</a:t>
            </a:fld>
            <a:endParaRPr lang="fr-FR" altLang="fr-FR"/>
          </a:p>
        </p:txBody>
      </p:sp>
      <p:sp>
        <p:nvSpPr>
          <p:cNvPr id="11" name="Espace réservé du texte 10"/>
          <p:cNvSpPr>
            <a:spLocks noGrp="1"/>
          </p:cNvSpPr>
          <p:nvPr>
            <p:ph type="body" sz="quarter" idx="13" hasCustomPrompt="1"/>
          </p:nvPr>
        </p:nvSpPr>
        <p:spPr>
          <a:xfrm>
            <a:off x="457200" y="1187600"/>
            <a:ext cx="8229600" cy="427037"/>
          </a:xfrm>
          <a:noFill/>
        </p:spPr>
        <p:txBody>
          <a:bodyPr tIns="36000" bIns="36000">
            <a:noAutofit/>
          </a:bodyPr>
          <a:lstStyle>
            <a:lvl1pPr marL="0" indent="0">
              <a:buNone/>
              <a:defRPr sz="2400" baseline="0"/>
            </a:lvl1pPr>
          </a:lstStyle>
          <a:p>
            <a:pPr lvl="0"/>
            <a:r>
              <a:rPr lang="fr-FR" dirty="0"/>
              <a:t>Cliquez et modifiez le sous titre</a:t>
            </a:r>
          </a:p>
        </p:txBody>
      </p:sp>
    </p:spTree>
    <p:extLst>
      <p:ext uri="{BB962C8B-B14F-4D97-AF65-F5344CB8AC3E}">
        <p14:creationId xmlns:p14="http://schemas.microsoft.com/office/powerpoint/2010/main" val="129482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atin typeface="+mj-lt"/>
              </a:defRPr>
            </a:lvl1pPr>
          </a:lstStyle>
          <a:p>
            <a:r>
              <a:rPr lang="fr-FR" dirty="0"/>
              <a:t>Cliquez et modifiez le titre</a:t>
            </a:r>
          </a:p>
        </p:txBody>
      </p:sp>
      <p:sp>
        <p:nvSpPr>
          <p:cNvPr id="3" name="Espace réservé du texte 2"/>
          <p:cNvSpPr>
            <a:spLocks noGrp="1"/>
          </p:cNvSpPr>
          <p:nvPr>
            <p:ph type="body" idx="1"/>
          </p:nvPr>
        </p:nvSpPr>
        <p:spPr>
          <a:xfrm>
            <a:off x="722313" y="2906713"/>
            <a:ext cx="7772400" cy="1500187"/>
          </a:xfrm>
          <a:solidFill>
            <a:srgbClr val="DEE9F7">
              <a:alpha val="60000"/>
            </a:srgbClr>
          </a:solidFill>
        </p:spPr>
        <p:txBody>
          <a:bodyPr anchor="b"/>
          <a:lstStyle>
            <a:lvl1pPr marL="0" indent="0">
              <a:buNone/>
              <a:defRPr sz="2000">
                <a:solidFill>
                  <a:schemeClr val="tx1">
                    <a:tint val="75000"/>
                  </a:schemeClr>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fld id="{4819375B-6B40-44F8-93A2-06E9183424F9}" type="datetime1">
              <a:rPr lang="fr-FR" altLang="fr-FR"/>
              <a:pPr/>
              <a:t>17/01/2024</a:t>
            </a:fld>
            <a:endParaRPr lang="fr-FR" alt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63EE891A-CB6B-473B-B564-98A516CFE69A}" type="slidenum">
              <a:rPr lang="fr-FR" altLang="fr-FR"/>
              <a:pPr/>
              <a:t>‹N°›</a:t>
            </a:fld>
            <a:endParaRPr lang="fr-FR" altLang="fr-FR"/>
          </a:p>
        </p:txBody>
      </p:sp>
    </p:spTree>
    <p:extLst>
      <p:ext uri="{BB962C8B-B14F-4D97-AF65-F5344CB8AC3E}">
        <p14:creationId xmlns:p14="http://schemas.microsoft.com/office/powerpoint/2010/main" val="61519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atin typeface="+mj-lt"/>
              </a:defRPr>
            </a:lvl1pPr>
          </a:lstStyle>
          <a:p>
            <a:r>
              <a:rPr lang="fr-FR" dirty="0"/>
              <a:t>Cliquez et modifiez le titre</a:t>
            </a:r>
          </a:p>
        </p:txBody>
      </p:sp>
      <p:sp>
        <p:nvSpPr>
          <p:cNvPr id="3" name="Espace réservé du contenu 2"/>
          <p:cNvSpPr>
            <a:spLocks noGrp="1"/>
          </p:cNvSpPr>
          <p:nvPr>
            <p:ph sz="half" idx="1"/>
          </p:nvPr>
        </p:nvSpPr>
        <p:spPr>
          <a:xfrm>
            <a:off x="457200" y="1600200"/>
            <a:ext cx="4038600" cy="4525963"/>
          </a:xfrm>
          <a:solidFill>
            <a:srgbClr val="DEE9F7">
              <a:alpha val="60000"/>
            </a:srgbClr>
          </a:solidFill>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4648200" y="1600200"/>
            <a:ext cx="4038600" cy="4525963"/>
          </a:xfrm>
          <a:solidFill>
            <a:srgbClr val="DEE9F7">
              <a:alpha val="60000"/>
            </a:srgbClr>
          </a:solidFill>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3"/>
          <p:cNvSpPr>
            <a:spLocks noGrp="1"/>
          </p:cNvSpPr>
          <p:nvPr>
            <p:ph type="dt" sz="half" idx="10"/>
          </p:nvPr>
        </p:nvSpPr>
        <p:spPr/>
        <p:txBody>
          <a:bodyPr/>
          <a:lstStyle>
            <a:lvl1pPr>
              <a:defRPr/>
            </a:lvl1pPr>
          </a:lstStyle>
          <a:p>
            <a:fld id="{6F71BF29-3EB3-46CC-B6EC-428196116623}" type="datetime1">
              <a:rPr lang="fr-FR" altLang="fr-FR"/>
              <a:pPr/>
              <a:t>17/01/2024</a:t>
            </a:fld>
            <a:endParaRPr lang="fr-FR" alt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ECBBEB30-F21B-4810-BA3A-EA6339BFC8A2}" type="slidenum">
              <a:rPr lang="fr-FR" altLang="fr-FR"/>
              <a:pPr/>
              <a:t>‹N°›</a:t>
            </a:fld>
            <a:endParaRPr lang="fr-FR" altLang="fr-FR"/>
          </a:p>
        </p:txBody>
      </p:sp>
    </p:spTree>
    <p:extLst>
      <p:ext uri="{BB962C8B-B14F-4D97-AF65-F5344CB8AC3E}">
        <p14:creationId xmlns:p14="http://schemas.microsoft.com/office/powerpoint/2010/main" val="40082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707678"/>
          </a:xfrm>
        </p:spPr>
        <p:txBody>
          <a:bodyPr anchor="b"/>
          <a:lstStyle>
            <a:lvl1pPr algn="l">
              <a:defRPr sz="2000" b="1">
                <a:effectLst>
                  <a:outerShdw blurRad="50800" dist="38100" dir="2700000" algn="tl" rotWithShape="0">
                    <a:prstClr val="black">
                      <a:alpha val="40000"/>
                    </a:prstClr>
                  </a:outerShdw>
                </a:effectLst>
                <a:latin typeface="+mj-lt"/>
              </a:defRPr>
            </a:lvl1pPr>
          </a:lstStyle>
          <a:p>
            <a:r>
              <a:rPr lang="fr-FR" dirty="0"/>
              <a:t>Cliquez et modifiez le titre</a:t>
            </a:r>
          </a:p>
        </p:txBody>
      </p:sp>
      <p:sp>
        <p:nvSpPr>
          <p:cNvPr id="3" name="Espace réservé du contenu 2"/>
          <p:cNvSpPr>
            <a:spLocks noGrp="1"/>
          </p:cNvSpPr>
          <p:nvPr>
            <p:ph idx="1"/>
          </p:nvPr>
        </p:nvSpPr>
        <p:spPr>
          <a:xfrm>
            <a:off x="3575050" y="273051"/>
            <a:ext cx="5111750" cy="5748238"/>
          </a:xfrm>
          <a:solidFill>
            <a:schemeClr val="tx2">
              <a:lumMod val="20000"/>
              <a:lumOff val="80000"/>
              <a:alpha val="60000"/>
            </a:schemeClr>
          </a:solidFill>
        </p:spPr>
        <p:txBody>
          <a:bodyPr/>
          <a:lstStyle>
            <a:lvl1pPr>
              <a:defRPr sz="3200">
                <a:effectLst>
                  <a:outerShdw blurRad="50800" dist="38100" dir="2700000" algn="tl" rotWithShape="0">
                    <a:prstClr val="black">
                      <a:alpha val="40000"/>
                    </a:prstClr>
                  </a:outerShdw>
                </a:effectLst>
                <a:latin typeface="+mn-lt"/>
              </a:defRPr>
            </a:lvl1pPr>
            <a:lvl2pPr>
              <a:defRPr sz="2800">
                <a:effectLst>
                  <a:outerShdw blurRad="50800" dist="38100" dir="2700000" algn="tl" rotWithShape="0">
                    <a:prstClr val="black">
                      <a:alpha val="40000"/>
                    </a:prstClr>
                  </a:outerShdw>
                </a:effectLst>
                <a:latin typeface="+mn-lt"/>
              </a:defRPr>
            </a:lvl2pPr>
            <a:lvl3pPr>
              <a:defRPr sz="2400">
                <a:effectLst>
                  <a:outerShdw blurRad="50800" dist="38100" dir="2700000" algn="tl" rotWithShape="0">
                    <a:prstClr val="black">
                      <a:alpha val="40000"/>
                    </a:prstClr>
                  </a:outerShdw>
                </a:effectLst>
                <a:latin typeface="+mn-lt"/>
              </a:defRPr>
            </a:lvl3pPr>
            <a:lvl4pPr>
              <a:defRPr sz="2000">
                <a:effectLst>
                  <a:outerShdw blurRad="50800" dist="38100" dir="2700000" algn="tl" rotWithShape="0">
                    <a:prstClr val="black">
                      <a:alpha val="40000"/>
                    </a:prstClr>
                  </a:outerShdw>
                </a:effectLst>
                <a:latin typeface="+mn-lt"/>
              </a:defRPr>
            </a:lvl4pPr>
            <a:lvl5pPr>
              <a:defRPr sz="2000">
                <a:effectLst>
                  <a:outerShdw blurRad="50800" dist="38100" dir="2700000" algn="tl" rotWithShape="0">
                    <a:prstClr val="black">
                      <a:alpha val="40000"/>
                    </a:prstClr>
                  </a:outerShdw>
                </a:effectLst>
                <a:latin typeface="+mn-lt"/>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457200" y="1484784"/>
            <a:ext cx="3008313" cy="4536505"/>
          </a:xfrm>
          <a:solidFill>
            <a:srgbClr val="DEE9F7">
              <a:alpha val="60000"/>
            </a:srgbClr>
          </a:solidFill>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2E969A3D-7D75-4985-B105-336CB488EFB9}" type="datetime1">
              <a:rPr lang="fr-FR" altLang="fr-FR"/>
              <a:pPr/>
              <a:t>17/01/2024</a:t>
            </a:fld>
            <a:endParaRPr lang="fr-FR" alt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389E0514-0FED-45DE-A5B8-EEB3EBD870BF}" type="slidenum">
              <a:rPr lang="fr-FR" altLang="fr-FR"/>
              <a:pPr/>
              <a:t>‹N°›</a:t>
            </a:fld>
            <a:endParaRPr lang="fr-FR" altLang="fr-FR"/>
          </a:p>
        </p:txBody>
      </p:sp>
      <p:sp>
        <p:nvSpPr>
          <p:cNvPr id="9" name="Espace réservé du texte 8"/>
          <p:cNvSpPr>
            <a:spLocks noGrp="1"/>
          </p:cNvSpPr>
          <p:nvPr>
            <p:ph type="body" sz="quarter" idx="13" hasCustomPrompt="1"/>
          </p:nvPr>
        </p:nvSpPr>
        <p:spPr>
          <a:xfrm>
            <a:off x="457200" y="1052736"/>
            <a:ext cx="3008313" cy="382364"/>
          </a:xfrm>
          <a:solidFill>
            <a:schemeClr val="bg1">
              <a:alpha val="0"/>
            </a:schemeClr>
          </a:solidFill>
        </p:spPr>
        <p:txBody>
          <a:bodyPr>
            <a:noAutofit/>
          </a:bodyPr>
          <a:lstStyle>
            <a:lvl1pPr>
              <a:defRPr sz="2000">
                <a:effectLst>
                  <a:outerShdw blurRad="50800" dist="38100" dir="2700000" algn="tl" rotWithShape="0">
                    <a:prstClr val="black">
                      <a:alpha val="40000"/>
                    </a:prstClr>
                  </a:outerShdw>
                </a:effectLst>
                <a:latin typeface="+mj-lt"/>
              </a:defRPr>
            </a:lvl1pPr>
          </a:lstStyle>
          <a:p>
            <a:pPr lvl="0"/>
            <a:r>
              <a:rPr lang="fr-FR" dirty="0"/>
              <a:t>Sous titre</a:t>
            </a:r>
          </a:p>
        </p:txBody>
      </p:sp>
    </p:spTree>
    <p:extLst>
      <p:ext uri="{BB962C8B-B14F-4D97-AF65-F5344CB8AC3E}">
        <p14:creationId xmlns:p14="http://schemas.microsoft.com/office/powerpoint/2010/main" val="274643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lang="fr-FR" dirty="0"/>
              <a:t>Cliquez et modifiez le titre</a:t>
            </a:r>
          </a:p>
        </p:txBody>
      </p:sp>
      <p:sp>
        <p:nvSpPr>
          <p:cNvPr id="3" name="Espace réservé de la date 3"/>
          <p:cNvSpPr>
            <a:spLocks noGrp="1"/>
          </p:cNvSpPr>
          <p:nvPr>
            <p:ph type="dt" sz="half" idx="10"/>
          </p:nvPr>
        </p:nvSpPr>
        <p:spPr/>
        <p:txBody>
          <a:bodyPr/>
          <a:lstStyle>
            <a:lvl1pPr>
              <a:defRPr/>
            </a:lvl1pPr>
          </a:lstStyle>
          <a:p>
            <a:fld id="{BE3DAA26-F311-4405-A5E5-C6B572B8870F}" type="datetime1">
              <a:rPr lang="fr-FR" altLang="fr-FR"/>
              <a:pPr/>
              <a:t>17/01/2024</a:t>
            </a:fld>
            <a:endParaRPr lang="fr-FR" alt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fld id="{408F5E6A-E06F-41D4-9E98-28F77B10E823}" type="slidenum">
              <a:rPr lang="fr-FR" altLang="fr-FR"/>
              <a:pPr/>
              <a:t>‹N°›</a:t>
            </a:fld>
            <a:endParaRPr lang="fr-FR" altLang="fr-FR"/>
          </a:p>
        </p:txBody>
      </p:sp>
    </p:spTree>
    <p:extLst>
      <p:ext uri="{BB962C8B-B14F-4D97-AF65-F5344CB8AC3E}">
        <p14:creationId xmlns:p14="http://schemas.microsoft.com/office/powerpoint/2010/main" val="278016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05F02D33-3C8C-4871-ACA8-6EF1D054A2D5}" type="datetime1">
              <a:rPr lang="fr-FR" altLang="fr-FR"/>
              <a:pPr/>
              <a:t>17/01/2024</a:t>
            </a:fld>
            <a:endParaRPr lang="fr-FR" alt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fld id="{463A66C4-8D41-417E-A6B4-B192AF4C78B2}" type="slidenum">
              <a:rPr lang="fr-FR" altLang="fr-FR"/>
              <a:pPr/>
              <a:t>‹N°›</a:t>
            </a:fld>
            <a:endParaRPr lang="fr-FR" altLang="fr-FR"/>
          </a:p>
        </p:txBody>
      </p:sp>
    </p:spTree>
    <p:extLst>
      <p:ext uri="{BB962C8B-B14F-4D97-AF65-F5344CB8AC3E}">
        <p14:creationId xmlns:p14="http://schemas.microsoft.com/office/powerpoint/2010/main" val="301255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a:solidFill>
            <a:srgbClr val="DEE9F7">
              <a:alpha val="60000"/>
            </a:srgb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8A3F34F8-030D-4FC1-89ED-7DF19D646EB6}" type="datetime1">
              <a:rPr lang="fr-FR" altLang="fr-FR"/>
              <a:pPr/>
              <a:t>17/01/2024</a:t>
            </a:fld>
            <a:endParaRPr lang="fr-FR" alt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1CDAEACF-C296-497D-B0A9-A7529E765C5C}" type="slidenum">
              <a:rPr lang="fr-FR" altLang="fr-FR"/>
              <a:pPr/>
              <a:t>‹N°›</a:t>
            </a:fld>
            <a:endParaRPr lang="fr-FR" altLang="fr-FR"/>
          </a:p>
        </p:txBody>
      </p:sp>
    </p:spTree>
    <p:extLst>
      <p:ext uri="{BB962C8B-B14F-4D97-AF65-F5344CB8AC3E}">
        <p14:creationId xmlns:p14="http://schemas.microsoft.com/office/powerpoint/2010/main" val="113788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lang="fr-FR" dirty="0"/>
              <a:t>Cliquez et modifiez le titre</a:t>
            </a:r>
          </a:p>
        </p:txBody>
      </p:sp>
      <p:sp>
        <p:nvSpPr>
          <p:cNvPr id="3" name="Espace réservé du texte vertical 2"/>
          <p:cNvSpPr>
            <a:spLocks noGrp="1"/>
          </p:cNvSpPr>
          <p:nvPr>
            <p:ph type="body" orient="vert" idx="1"/>
          </p:nvPr>
        </p:nvSpPr>
        <p:spPr>
          <a:solidFill>
            <a:srgbClr val="DEE9F7">
              <a:alpha val="60000"/>
            </a:srgbClr>
          </a:solidFill>
        </p:spPr>
        <p:txBody>
          <a:bodyPr vert="eaVe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a:lvl1pPr>
          </a:lstStyle>
          <a:p>
            <a:fld id="{DED7F614-0D81-49EC-A09A-627161104BF9}" type="datetime1">
              <a:rPr lang="fr-FR" altLang="fr-FR"/>
              <a:pPr/>
              <a:t>17/01/2024</a:t>
            </a:fld>
            <a:endParaRPr lang="fr-FR" alt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D269771C-DF4B-45DC-BFE1-BDC4C3E29F5D}" type="slidenum">
              <a:rPr lang="fr-FR" altLang="fr-FR"/>
              <a:pPr/>
              <a:t>‹N°›</a:t>
            </a:fld>
            <a:endParaRPr lang="fr-FR" altLang="fr-FR"/>
          </a:p>
        </p:txBody>
      </p:sp>
    </p:spTree>
    <p:extLst>
      <p:ext uri="{BB962C8B-B14F-4D97-AF65-F5344CB8AC3E}">
        <p14:creationId xmlns:p14="http://schemas.microsoft.com/office/powerpoint/2010/main" val="37210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Image 7" descr="Trame.png"/>
          <p:cNvPicPr>
            <a:picLocks noChangeAspect="1"/>
          </p:cNvPicPr>
          <p:nvPr userDrawn="1"/>
        </p:nvPicPr>
        <p:blipFill>
          <a:blip r:embed="rId13">
            <a:extLst>
              <a:ext uri="{28A0092B-C50C-407E-A947-70E740481C1C}">
                <a14:useLocalDpi xmlns:a14="http://schemas.microsoft.com/office/drawing/2010/main" val="0"/>
              </a:ext>
            </a:extLst>
          </a:blip>
          <a:srcRect l="1639"/>
          <a:stretch>
            <a:fillRect/>
          </a:stretch>
        </p:blipFill>
        <p:spPr bwMode="auto">
          <a:xfrm>
            <a:off x="0" y="500063"/>
            <a:ext cx="9144000" cy="5626100"/>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a:t>Cliquez et modifiez le titre</a:t>
            </a:r>
          </a:p>
        </p:txBody>
      </p:sp>
      <p:sp>
        <p:nvSpPr>
          <p:cNvPr id="1028" name="Espace réservé du texte 2"/>
          <p:cNvSpPr>
            <a:spLocks noGrp="1"/>
          </p:cNvSpPr>
          <p:nvPr>
            <p:ph type="body" idx="1"/>
          </p:nvPr>
        </p:nvSpPr>
        <p:spPr bwMode="auto">
          <a:xfrm>
            <a:off x="457200" y="1600200"/>
            <a:ext cx="8229600" cy="4525963"/>
          </a:xfrm>
          <a:prstGeom prst="rect">
            <a:avLst/>
          </a:prstGeom>
          <a:solidFill>
            <a:srgbClr val="DEE9F7">
              <a:alpha val="60000"/>
            </a:srgbClr>
          </a:solidFill>
          <a:ln>
            <a:noFill/>
          </a:ln>
          <a:effectLst>
            <a:softEdge rad="31750"/>
          </a:effectLst>
        </p:spPr>
        <p:txBody>
          <a:bodyPr vert="horz" wrap="square" lIns="91440" tIns="144000" rIns="91440" bIns="144000" numCol="1" anchor="ctr" anchorCtr="0" compatLnSpc="1">
            <a:prstTxWarp prst="textNoShape">
              <a:avLst/>
            </a:prstTxWarp>
            <a:normAutofit/>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
        <p:nvSpPr>
          <p:cNvPr id="4" name="Espace réservé de la date 3"/>
          <p:cNvSpPr>
            <a:spLocks noGrp="1"/>
          </p:cNvSpPr>
          <p:nvPr>
            <p:ph type="dt" sz="half" idx="2"/>
          </p:nvPr>
        </p:nvSpPr>
        <p:spPr>
          <a:xfrm>
            <a:off x="457200" y="6400800"/>
            <a:ext cx="2133600" cy="365125"/>
          </a:xfrm>
          <a:prstGeom prst="rect">
            <a:avLst/>
          </a:prstGeom>
        </p:spPr>
        <p:txBody>
          <a:bodyPr vert="horz" wrap="square" lIns="91440" tIns="45720" rIns="91440" bIns="45720" numCol="1" anchor="b" anchorCtr="0" compatLnSpc="1">
            <a:prstTxWarp prst="textNoShape">
              <a:avLst/>
            </a:prstTxWarp>
          </a:bodyPr>
          <a:lstStyle>
            <a:lvl1pPr>
              <a:defRPr sz="1100">
                <a:solidFill>
                  <a:srgbClr val="898989"/>
                </a:solidFill>
              </a:defRPr>
            </a:lvl1pPr>
          </a:lstStyle>
          <a:p>
            <a:fld id="{7683B985-222A-4470-84CC-E8F3BF6BD580}" type="datetime1">
              <a:rPr lang="fr-FR" altLang="fr-FR"/>
              <a:pPr/>
              <a:t>17/01/2024</a:t>
            </a:fld>
            <a:endParaRPr lang="fr-FR" alt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Arial"/>
                <a:ea typeface="+mn-ea"/>
              </a:defRPr>
            </a:lvl1pPr>
          </a:lstStyle>
          <a:p>
            <a:pPr>
              <a:defRPr/>
            </a:pPr>
            <a:endParaRPr lang="fr-FR"/>
          </a:p>
        </p:txBody>
      </p:sp>
      <p:sp>
        <p:nvSpPr>
          <p:cNvPr id="6" name="Espace réservé du numéro de diapositive 5"/>
          <p:cNvSpPr>
            <a:spLocks noGrp="1"/>
          </p:cNvSpPr>
          <p:nvPr>
            <p:ph type="sldNum" sz="quarter" idx="4"/>
          </p:nvPr>
        </p:nvSpPr>
        <p:spPr>
          <a:xfrm>
            <a:off x="6553200" y="64008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100">
                <a:solidFill>
                  <a:srgbClr val="898989"/>
                </a:solidFill>
              </a:defRPr>
            </a:lvl1pPr>
          </a:lstStyle>
          <a:p>
            <a:fld id="{E3909A38-DCD5-4096-B70C-6C0FC9BB58D2}" type="slidenum">
              <a:rPr lang="fr-FR" altLang="fr-FR"/>
              <a:pPr/>
              <a:t>‹N°›</a:t>
            </a:fld>
            <a:endParaRPr lang="fr-FR" altLang="fr-FR"/>
          </a:p>
        </p:txBody>
      </p:sp>
      <p:pic>
        <p:nvPicPr>
          <p:cNvPr id="1032" name="Image 6" descr="CHU•logo•Q.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983038" y="6094413"/>
            <a:ext cx="117792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72" r:id="rId5"/>
    <p:sldLayoutId id="2147483665" r:id="rId6"/>
    <p:sldLayoutId id="2147483666" r:id="rId7"/>
    <p:sldLayoutId id="2147483668" r:id="rId8"/>
    <p:sldLayoutId id="2147483669" r:id="rId9"/>
    <p:sldLayoutId id="2147483670" r:id="rId10"/>
    <p:sldLayoutId id="2147483673" r:id="rId11"/>
  </p:sldLayoutIdLst>
  <p:hf hdr="0" ftr="0"/>
  <p:txStyles>
    <p:titleStyle>
      <a:lvl1pPr algn="ctr" defTabSz="457200" rtl="0" fontAlgn="base">
        <a:spcBef>
          <a:spcPct val="0"/>
        </a:spcBef>
        <a:spcAft>
          <a:spcPct val="0"/>
        </a:spcAft>
        <a:defRPr sz="4400" kern="1200">
          <a:solidFill>
            <a:schemeClr val="tx1"/>
          </a:solidFill>
          <a:effectLst>
            <a:outerShdw blurRad="50800" dist="38100" dir="2700000" algn="tl" rotWithShape="0">
              <a:prstClr val="black">
                <a:alpha val="40000"/>
              </a:prstClr>
            </a:outerShdw>
          </a:effectLst>
          <a:latin typeface="Arial"/>
          <a:ea typeface="ＭＳ Ｐゴシック" panose="020B0600070205080204" pitchFamily="34" charset="-128"/>
          <a:cs typeface="+mj-cs"/>
        </a:defRPr>
      </a:lvl1pPr>
      <a:lvl2pPr algn="ctr" defTabSz="457200" rtl="0" fontAlgn="base">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2pPr>
      <a:lvl3pPr algn="ctr" defTabSz="457200" rtl="0" fontAlgn="base">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3pPr>
      <a:lvl4pPr algn="ctr" defTabSz="457200" rtl="0" fontAlgn="base">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4pPr>
      <a:lvl5pPr algn="ctr" defTabSz="457200" rtl="0" fontAlgn="base">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5pPr>
      <a:lvl6pPr marL="457200" algn="ctr" defTabSz="457200" rtl="0" fontAlgn="base">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6pPr>
      <a:lvl7pPr marL="914400" algn="ctr" defTabSz="457200" rtl="0" fontAlgn="base">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7pPr>
      <a:lvl8pPr marL="1371600" algn="ctr" defTabSz="457200" rtl="0" fontAlgn="base">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8pPr>
      <a:lvl9pPr marL="1828800" algn="ctr" defTabSz="457200" rtl="0" fontAlgn="base">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effectLst>
            <a:outerShdw blurRad="50800" dist="38100" dir="2700000" algn="tl" rotWithShape="0">
              <a:prstClr val="black">
                <a:alpha val="40000"/>
              </a:prstClr>
            </a:outerShdw>
          </a:effectLst>
          <a:latin typeface="Arial"/>
          <a:ea typeface="ＭＳ Ｐゴシック" panose="020B0600070205080204" pitchFamily="34" charset="-128"/>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effectLst>
            <a:outerShdw blurRad="50800" dist="38100" dir="2700000" algn="tl" rotWithShape="0">
              <a:prstClr val="black">
                <a:alpha val="40000"/>
              </a:prstClr>
            </a:outerShdw>
          </a:effectLst>
          <a:latin typeface="Arial"/>
          <a:ea typeface="ＭＳ Ｐゴシック"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effectLst>
            <a:outerShdw blurRad="50800" dist="38100" dir="2700000" algn="tl" rotWithShape="0">
              <a:prstClr val="black">
                <a:alpha val="40000"/>
              </a:prstClr>
            </a:outerShdw>
          </a:effectLst>
          <a:latin typeface="Arial"/>
          <a:ea typeface="ＭＳ Ｐゴシック"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effectLst>
            <a:outerShdw blurRad="50800" dist="38100" dir="2700000" algn="tl" rotWithShape="0">
              <a:prstClr val="black">
                <a:alpha val="40000"/>
              </a:prstClr>
            </a:outerShdw>
          </a:effectLst>
          <a:latin typeface="Arial"/>
          <a:ea typeface="ＭＳ Ｐゴシック"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effectLst>
            <a:outerShdw blurRad="50800" dist="38100" dir="2700000" algn="tl" rotWithShape="0">
              <a:prstClr val="black">
                <a:alpha val="40000"/>
              </a:prstClr>
            </a:outerShdw>
          </a:effectLst>
          <a:latin typeface="Arial"/>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microsoft.com/office/2007/relationships/hdphoto" Target="../media/hdphoto1.wdp"/><Relationship Id="rId4" Type="http://schemas.openxmlformats.org/officeDocument/2006/relationships/diagramQuickStyle" Target="../diagrams/quickStyle3.xm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package" Target="../embeddings/Feuille_de_calcul_Microsoft_Excel1.xls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diagramColors" Target="../diagrams/colors2.xml"/><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15.png"/><Relationship Id="rId5" Type="http://schemas.openxmlformats.org/officeDocument/2006/relationships/diagramLayout" Target="../diagrams/layout2.xml"/><Relationship Id="rId15" Type="http://schemas.openxmlformats.org/officeDocument/2006/relationships/image" Target="../media/image19.png"/><Relationship Id="rId10" Type="http://schemas.openxmlformats.org/officeDocument/2006/relationships/image" Target="../media/image14.jpeg"/><Relationship Id="rId4" Type="http://schemas.openxmlformats.org/officeDocument/2006/relationships/diagramData" Target="../diagrams/data2.xml"/><Relationship Id="rId9" Type="http://schemas.openxmlformats.org/officeDocument/2006/relationships/image" Target="../media/image13.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204864"/>
            <a:ext cx="7772400" cy="1470025"/>
          </a:xfrm>
        </p:spPr>
        <p:txBody>
          <a:bodyPr/>
          <a:lstStyle/>
          <a:p>
            <a:r>
              <a:rPr lang="fr-FR" sz="5400" dirty="0">
                <a:solidFill>
                  <a:srgbClr val="000000"/>
                </a:solidFill>
                <a:latin typeface="Times New Roman" panose="02020603050405020304" pitchFamily="18" charset="0"/>
                <a:ea typeface="Times New Roman" panose="02020603050405020304" pitchFamily="18" charset="0"/>
              </a:rPr>
              <a:t>Plateforme NGS inter-laboratoire</a:t>
            </a:r>
            <a:endParaRPr lang="fr-FR" sz="3600" dirty="0"/>
          </a:p>
        </p:txBody>
      </p:sp>
      <p:sp>
        <p:nvSpPr>
          <p:cNvPr id="3" name="Sous-titre 2"/>
          <p:cNvSpPr>
            <a:spLocks noGrp="1"/>
          </p:cNvSpPr>
          <p:nvPr>
            <p:ph type="subTitle" idx="1"/>
          </p:nvPr>
        </p:nvSpPr>
        <p:spPr/>
        <p:txBody>
          <a:bodyPr>
            <a:normAutofit lnSpcReduction="10000"/>
          </a:bodyPr>
          <a:lstStyle/>
          <a:p>
            <a:r>
              <a:rPr lang="fr-FR" dirty="0"/>
              <a:t>(Génétique, Hématologie, Anatomocytopathologie)</a:t>
            </a:r>
          </a:p>
          <a:p>
            <a:r>
              <a:rPr lang="fr-FR" dirty="0"/>
              <a:t>Projet COPIL</a:t>
            </a:r>
          </a:p>
        </p:txBody>
      </p:sp>
      <p:sp>
        <p:nvSpPr>
          <p:cNvPr id="4" name="Espace réservé de la date 3"/>
          <p:cNvSpPr>
            <a:spLocks noGrp="1"/>
          </p:cNvSpPr>
          <p:nvPr>
            <p:ph type="dt" sz="half" idx="10"/>
          </p:nvPr>
        </p:nvSpPr>
        <p:spPr/>
        <p:txBody>
          <a:bodyPr/>
          <a:lstStyle/>
          <a:p>
            <a:fld id="{95577849-979E-4AA9-98A2-16DD8FD575A1}"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94A22368-703A-47FD-90BF-8FF1AE805378}" type="slidenum">
              <a:rPr lang="fr-FR" altLang="fr-FR" smtClean="0"/>
              <a:pPr/>
              <a:t>1</a:t>
            </a:fld>
            <a:endParaRPr lang="fr-FR" altLang="fr-FR"/>
          </a:p>
        </p:txBody>
      </p:sp>
    </p:spTree>
    <p:extLst>
      <p:ext uri="{BB962C8B-B14F-4D97-AF65-F5344CB8AC3E}">
        <p14:creationId xmlns:p14="http://schemas.microsoft.com/office/powerpoint/2010/main" val="386024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Bilan Financier</a:t>
            </a:r>
          </a:p>
        </p:txBody>
      </p:sp>
      <p:sp>
        <p:nvSpPr>
          <p:cNvPr id="3" name="Espace réservé du contenu 2"/>
          <p:cNvSpPr>
            <a:spLocks noGrp="1"/>
          </p:cNvSpPr>
          <p:nvPr>
            <p:ph idx="1"/>
          </p:nvPr>
        </p:nvSpPr>
        <p:spPr/>
        <p:txBody>
          <a:bodyPr>
            <a:normAutofit fontScale="62500" lnSpcReduction="20000"/>
          </a:bodyPr>
          <a:lstStyle/>
          <a:p>
            <a:pPr marL="0" indent="0">
              <a:buNone/>
            </a:pPr>
            <a:r>
              <a:rPr lang="fr-FR" b="1" dirty="0"/>
              <a:t>Avantages</a:t>
            </a:r>
          </a:p>
          <a:p>
            <a:pPr>
              <a:buBlip>
                <a:blip r:embed="rId2"/>
              </a:buBlip>
            </a:pPr>
            <a:r>
              <a:rPr lang="fr-FR" dirty="0"/>
              <a:t>Pas de structure adaptée</a:t>
            </a:r>
          </a:p>
          <a:p>
            <a:pPr>
              <a:buBlip>
                <a:blip r:embed="rId2"/>
              </a:buBlip>
            </a:pPr>
            <a:r>
              <a:rPr lang="fr-FR" dirty="0"/>
              <a:t>Absence de personnel supplémentaire qualifié</a:t>
            </a:r>
          </a:p>
          <a:p>
            <a:pPr marL="0" indent="0">
              <a:buNone/>
            </a:pPr>
            <a:endParaRPr lang="fr-FR" dirty="0"/>
          </a:p>
          <a:p>
            <a:pPr marL="0" indent="0">
              <a:buNone/>
            </a:pPr>
            <a:r>
              <a:rPr lang="fr-FR" b="1" dirty="0"/>
              <a:t>Inconvénients</a:t>
            </a:r>
          </a:p>
          <a:p>
            <a:pPr>
              <a:buBlip>
                <a:blip r:embed="rId2"/>
              </a:buBlip>
            </a:pPr>
            <a:r>
              <a:rPr lang="fr-FR" dirty="0"/>
              <a:t>Rendu des résultats tardifs.</a:t>
            </a:r>
          </a:p>
          <a:p>
            <a:pPr>
              <a:buBlip>
                <a:blip r:embed="rId2"/>
              </a:buBlip>
            </a:pPr>
            <a:r>
              <a:rPr lang="fr-FR" dirty="0"/>
              <a:t>Coût élevé des examens NGS.</a:t>
            </a:r>
          </a:p>
          <a:p>
            <a:pPr>
              <a:buBlip>
                <a:blip r:embed="rId2"/>
              </a:buBlip>
            </a:pPr>
            <a:r>
              <a:rPr lang="fr-FR" dirty="0"/>
              <a:t>Prise en charge de moins bonne qualité avec perte de chance pour le patient en raison d’un suivi retardé des traitements.</a:t>
            </a:r>
          </a:p>
          <a:p>
            <a:pPr>
              <a:buBlip>
                <a:blip r:embed="rId2"/>
              </a:buBlip>
            </a:pPr>
            <a:r>
              <a:rPr lang="fr-FR" dirty="0"/>
              <a:t>Abaisse le niveau de formation du personnel soignant et technique.</a:t>
            </a:r>
          </a:p>
          <a:p>
            <a:pPr>
              <a:buBlip>
                <a:blip r:embed="rId2"/>
              </a:buBlip>
            </a:pPr>
            <a:r>
              <a:rPr lang="fr-FR" dirty="0"/>
              <a:t>Peu de visibilité en matière de recherche et de niveau d’enseignement.</a:t>
            </a:r>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10</a:t>
            </a:fld>
            <a:endParaRPr lang="fr-FR" altLang="fr-FR"/>
          </a:p>
        </p:txBody>
      </p:sp>
      <p:sp>
        <p:nvSpPr>
          <p:cNvPr id="6" name="Espace réservé du texte 5"/>
          <p:cNvSpPr>
            <a:spLocks noGrp="1"/>
          </p:cNvSpPr>
          <p:nvPr>
            <p:ph type="body" sz="quarter" idx="13"/>
          </p:nvPr>
        </p:nvSpPr>
        <p:spPr/>
        <p:txBody>
          <a:bodyPr/>
          <a:lstStyle/>
          <a:p>
            <a:r>
              <a:rPr lang="fr-FR" b="1" dirty="0"/>
              <a:t>Actuellement</a:t>
            </a:r>
            <a:r>
              <a:rPr lang="fr-FR" dirty="0"/>
              <a:t> : Bilan de la réalisation du NGS HORS CHU</a:t>
            </a:r>
          </a:p>
        </p:txBody>
      </p:sp>
    </p:spTree>
    <p:extLst>
      <p:ext uri="{BB962C8B-B14F-4D97-AF65-F5344CB8AC3E}">
        <p14:creationId xmlns:p14="http://schemas.microsoft.com/office/powerpoint/2010/main" val="65109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Bilan financier</a:t>
            </a:r>
          </a:p>
        </p:txBody>
      </p:sp>
      <p:sp>
        <p:nvSpPr>
          <p:cNvPr id="3" name="Espace réservé du contenu 2"/>
          <p:cNvSpPr>
            <a:spLocks noGrp="1"/>
          </p:cNvSpPr>
          <p:nvPr>
            <p:ph idx="1"/>
          </p:nvPr>
        </p:nvSpPr>
        <p:spPr/>
        <p:txBody>
          <a:bodyPr anchor="t">
            <a:normAutofit/>
          </a:bodyPr>
          <a:lstStyle/>
          <a:p>
            <a:pPr marL="0" indent="0">
              <a:buNone/>
            </a:pPr>
            <a:r>
              <a:rPr lang="fr-FR" sz="1800" dirty="0"/>
              <a:t>Sur la base des cotations et factures.</a:t>
            </a:r>
          </a:p>
          <a:p>
            <a:pPr marL="0" indent="0">
              <a:buNone/>
            </a:pPr>
            <a:r>
              <a:rPr lang="fr-FR" sz="1800" dirty="0"/>
              <a:t>baisse des coûts du transports ? </a:t>
            </a:r>
          </a:p>
          <a:p>
            <a:pPr marL="0" indent="0">
              <a:buNone/>
            </a:pPr>
            <a:r>
              <a:rPr lang="fr-FR" sz="1800" dirty="0"/>
              <a:t>Pour 1967 analyses NGS Panels et analyses standard d’hématologie sur l’année 2022.</a:t>
            </a:r>
            <a:endParaRPr lang="fr-FR" sz="2400" dirty="0"/>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11</a:t>
            </a:fld>
            <a:endParaRPr lang="fr-FR" altLang="fr-FR"/>
          </a:p>
        </p:txBody>
      </p:sp>
      <p:sp>
        <p:nvSpPr>
          <p:cNvPr id="6" name="Espace réservé du texte 5"/>
          <p:cNvSpPr>
            <a:spLocks noGrp="1"/>
          </p:cNvSpPr>
          <p:nvPr>
            <p:ph type="body" sz="quarter" idx="13"/>
          </p:nvPr>
        </p:nvSpPr>
        <p:spPr/>
        <p:txBody>
          <a:bodyPr/>
          <a:lstStyle/>
          <a:p>
            <a:r>
              <a:rPr lang="fr-FR" b="1" dirty="0"/>
              <a:t>Actuellement</a:t>
            </a:r>
            <a:r>
              <a:rPr lang="fr-FR" dirty="0"/>
              <a:t> : Réalisation des analyses HORS CHU</a:t>
            </a:r>
          </a:p>
        </p:txBody>
      </p:sp>
      <p:graphicFrame>
        <p:nvGraphicFramePr>
          <p:cNvPr id="7" name="Tableau 6">
            <a:extLst>
              <a:ext uri="{FF2B5EF4-FFF2-40B4-BE49-F238E27FC236}">
                <a16:creationId xmlns:a16="http://schemas.microsoft.com/office/drawing/2014/main" id="{19B1646C-DA3B-77A7-FF5B-AD6457C3FA65}"/>
              </a:ext>
            </a:extLst>
          </p:cNvPr>
          <p:cNvGraphicFramePr/>
          <p:nvPr>
            <p:extLst>
              <p:ext uri="{D42A27DB-BD31-4B8C-83A1-F6EECF244321}">
                <p14:modId xmlns:p14="http://schemas.microsoft.com/office/powerpoint/2010/main" val="3840326783"/>
              </p:ext>
            </p:extLst>
          </p:nvPr>
        </p:nvGraphicFramePr>
        <p:xfrm>
          <a:off x="1128831" y="3645024"/>
          <a:ext cx="6886339" cy="504056"/>
        </p:xfrm>
        <a:graphic>
          <a:graphicData uri="http://schemas.openxmlformats.org/drawingml/2006/table">
            <a:tbl>
              <a:tblPr firstCol="1" bandRow="1">
                <a:effectLst>
                  <a:outerShdw blurRad="50800" dist="38100" dir="2700000" algn="tl" rotWithShape="0">
                    <a:prstClr val="black">
                      <a:alpha val="40000"/>
                    </a:prstClr>
                  </a:outerShdw>
                </a:effectLst>
              </a:tblPr>
              <a:tblGrid>
                <a:gridCol w="3632355">
                  <a:extLst>
                    <a:ext uri="{9D8B030D-6E8A-4147-A177-3AD203B41FA5}">
                      <a16:colId xmlns:a16="http://schemas.microsoft.com/office/drawing/2014/main" val="20000"/>
                    </a:ext>
                  </a:extLst>
                </a:gridCol>
                <a:gridCol w="3253984">
                  <a:extLst>
                    <a:ext uri="{9D8B030D-6E8A-4147-A177-3AD203B41FA5}">
                      <a16:colId xmlns:a16="http://schemas.microsoft.com/office/drawing/2014/main" val="20001"/>
                    </a:ext>
                  </a:extLst>
                </a:gridCol>
              </a:tblGrid>
              <a:tr h="504056">
                <a:tc>
                  <a:txBody>
                    <a:bodyPr/>
                    <a:lstStyle/>
                    <a:p>
                      <a:pPr algn="ctr">
                        <a:defRPr sz="1800" b="0">
                          <a:solidFill>
                            <a:srgbClr val="000000"/>
                          </a:solidFill>
                        </a:defRPr>
                      </a:pPr>
                      <a:r>
                        <a:rPr lang="fr-FR" sz="1600" b="1" dirty="0">
                          <a:solidFill>
                            <a:schemeClr val="tx1">
                              <a:lumMod val="95000"/>
                              <a:lumOff val="5000"/>
                            </a:schemeClr>
                          </a:solidFill>
                        </a:rPr>
                        <a:t>Analyses effectuées hors CHU</a:t>
                      </a:r>
                      <a:endParaRPr sz="1600" b="1" dirty="0">
                        <a:solidFill>
                          <a:schemeClr val="tx1">
                            <a:lumMod val="95000"/>
                            <a:lumOff val="5000"/>
                          </a:schemeClr>
                        </a:solidFill>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600" b="1" dirty="0">
                          <a:solidFill>
                            <a:srgbClr val="FF0000"/>
                          </a:solidFill>
                        </a:rPr>
                        <a:t>  </a:t>
                      </a:r>
                      <a:r>
                        <a:rPr lang="fr-FR" sz="1600" b="1" dirty="0">
                          <a:solidFill>
                            <a:schemeClr val="bg1"/>
                          </a:solidFill>
                          <a:effectLst>
                            <a:outerShdw blurRad="50800" dist="38100" dir="2700000" algn="tl" rotWithShape="0">
                              <a:prstClr val="black">
                                <a:alpha val="40000"/>
                              </a:prstClr>
                            </a:outerShdw>
                          </a:effectLst>
                        </a:rPr>
                        <a:t>3 276 </a:t>
                      </a:r>
                      <a:r>
                        <a:rPr lang="fr-FR" sz="1600" b="1" kern="1200" dirty="0">
                          <a:solidFill>
                            <a:schemeClr val="bg1"/>
                          </a:solidFill>
                          <a:effectLst>
                            <a:outerShdw blurRad="50800" dist="38100" dir="2700000" algn="tl" rotWithShape="0">
                              <a:prstClr val="black">
                                <a:alpha val="40000"/>
                              </a:prstClr>
                            </a:outerShdw>
                          </a:effectLst>
                          <a:latin typeface="+mn-lt"/>
                          <a:ea typeface="+mn-ea"/>
                          <a:cs typeface="+mn-cs"/>
                        </a:rPr>
                        <a:t>308,00 € TTC</a:t>
                      </a:r>
                      <a:endParaRPr sz="16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graphicFrame>
        <p:nvGraphicFramePr>
          <p:cNvPr id="8" name="Tableau 6">
            <a:extLst>
              <a:ext uri="{FF2B5EF4-FFF2-40B4-BE49-F238E27FC236}">
                <a16:creationId xmlns:a16="http://schemas.microsoft.com/office/drawing/2014/main" id="{70925F36-B550-E98A-6156-57A6BBAF1CB0}"/>
              </a:ext>
            </a:extLst>
          </p:cNvPr>
          <p:cNvGraphicFramePr/>
          <p:nvPr>
            <p:extLst>
              <p:ext uri="{D42A27DB-BD31-4B8C-83A1-F6EECF244321}">
                <p14:modId xmlns:p14="http://schemas.microsoft.com/office/powerpoint/2010/main" val="2897358957"/>
              </p:ext>
            </p:extLst>
          </p:nvPr>
        </p:nvGraphicFramePr>
        <p:xfrm>
          <a:off x="1115616" y="4358652"/>
          <a:ext cx="6886339" cy="452792"/>
        </p:xfrm>
        <a:graphic>
          <a:graphicData uri="http://schemas.openxmlformats.org/drawingml/2006/table">
            <a:tbl>
              <a:tblPr firstCol="1" bandRow="1">
                <a:effectLst>
                  <a:outerShdw blurRad="50800" dist="38100" dir="2700000" algn="tl" rotWithShape="0">
                    <a:prstClr val="black">
                      <a:alpha val="40000"/>
                    </a:prstClr>
                  </a:outerShdw>
                </a:effectLst>
              </a:tblPr>
              <a:tblGrid>
                <a:gridCol w="3632355">
                  <a:extLst>
                    <a:ext uri="{9D8B030D-6E8A-4147-A177-3AD203B41FA5}">
                      <a16:colId xmlns:a16="http://schemas.microsoft.com/office/drawing/2014/main" val="20000"/>
                    </a:ext>
                  </a:extLst>
                </a:gridCol>
                <a:gridCol w="3253984">
                  <a:extLst>
                    <a:ext uri="{9D8B030D-6E8A-4147-A177-3AD203B41FA5}">
                      <a16:colId xmlns:a16="http://schemas.microsoft.com/office/drawing/2014/main" val="20001"/>
                    </a:ext>
                  </a:extLst>
                </a:gridCol>
              </a:tblGrid>
              <a:tr h="452792">
                <a:tc>
                  <a:txBody>
                    <a:bodyPr/>
                    <a:lstStyle/>
                    <a:p>
                      <a:pPr algn="ctr">
                        <a:defRPr sz="1800" b="0">
                          <a:solidFill>
                            <a:srgbClr val="000000"/>
                          </a:solidFill>
                        </a:defRPr>
                      </a:pPr>
                      <a:r>
                        <a:rPr lang="fr-FR" sz="1600" b="1" dirty="0">
                          <a:solidFill>
                            <a:schemeClr val="tx1">
                              <a:lumMod val="95000"/>
                              <a:lumOff val="5000"/>
                            </a:schemeClr>
                          </a:solidFill>
                        </a:rPr>
                        <a:t>Remboursement </a:t>
                      </a:r>
                      <a:r>
                        <a:rPr lang="fr-FR" sz="1600" b="1" dirty="0" err="1">
                          <a:solidFill>
                            <a:schemeClr val="tx1">
                              <a:lumMod val="95000"/>
                              <a:lumOff val="5000"/>
                            </a:schemeClr>
                          </a:solidFill>
                        </a:rPr>
                        <a:t>Fichsup</a:t>
                      </a:r>
                      <a:r>
                        <a:rPr lang="fr-FR" sz="1600" b="1" dirty="0">
                          <a:solidFill>
                            <a:schemeClr val="tx1">
                              <a:lumMod val="95000"/>
                              <a:lumOff val="5000"/>
                            </a:schemeClr>
                          </a:solidFill>
                        </a:rPr>
                        <a:t> 50%</a:t>
                      </a:r>
                      <a:endParaRPr sz="1600" b="1" dirty="0">
                        <a:solidFill>
                          <a:schemeClr val="tx1">
                            <a:lumMod val="95000"/>
                            <a:lumOff val="5000"/>
                          </a:schemeClr>
                        </a:solidFill>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600" b="1" dirty="0">
                          <a:solidFill>
                            <a:srgbClr val="FFFFFF"/>
                          </a:solidFill>
                        </a:rPr>
                        <a:t>  </a:t>
                      </a:r>
                      <a:r>
                        <a:rPr lang="fr-FR" sz="1600" b="1" kern="1200" dirty="0">
                          <a:solidFill>
                            <a:schemeClr val="bg1"/>
                          </a:solidFill>
                          <a:effectLst>
                            <a:outerShdw blurRad="50800" dist="38100" dir="2700000" algn="tl" rotWithShape="0">
                              <a:prstClr val="black">
                                <a:alpha val="40000"/>
                              </a:prstClr>
                            </a:outerShdw>
                          </a:effectLst>
                          <a:latin typeface="+mn-lt"/>
                          <a:ea typeface="+mn-ea"/>
                          <a:cs typeface="+mn-cs"/>
                        </a:rPr>
                        <a:t>1 638 147,00 € TTC</a:t>
                      </a:r>
                      <a:endParaRPr sz="16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graphicFrame>
        <p:nvGraphicFramePr>
          <p:cNvPr id="9" name="Tableau 6">
            <a:extLst>
              <a:ext uri="{FF2B5EF4-FFF2-40B4-BE49-F238E27FC236}">
                <a16:creationId xmlns:a16="http://schemas.microsoft.com/office/drawing/2014/main" id="{BE733A18-B734-0884-379B-B037BC3896C6}"/>
              </a:ext>
            </a:extLst>
          </p:cNvPr>
          <p:cNvGraphicFramePr/>
          <p:nvPr>
            <p:extLst>
              <p:ext uri="{D42A27DB-BD31-4B8C-83A1-F6EECF244321}">
                <p14:modId xmlns:p14="http://schemas.microsoft.com/office/powerpoint/2010/main" val="3918268792"/>
              </p:ext>
            </p:extLst>
          </p:nvPr>
        </p:nvGraphicFramePr>
        <p:xfrm>
          <a:off x="1043608" y="5157192"/>
          <a:ext cx="7056784" cy="678141"/>
        </p:xfrm>
        <a:graphic>
          <a:graphicData uri="http://schemas.openxmlformats.org/drawingml/2006/table">
            <a:tbl>
              <a:tblPr firstCol="1" bandRow="1">
                <a:effectLst>
                  <a:outerShdw blurRad="50800" dist="38100" dir="2700000" algn="tl" rotWithShape="0">
                    <a:prstClr val="black">
                      <a:alpha val="40000"/>
                    </a:prstClr>
                  </a:outerShdw>
                </a:effectLst>
              </a:tblPr>
              <a:tblGrid>
                <a:gridCol w="3672408">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678141">
                <a:tc>
                  <a:txBody>
                    <a:bodyPr/>
                    <a:lstStyle/>
                    <a:p>
                      <a:pPr algn="ctr">
                        <a:defRPr sz="1800" b="0">
                          <a:solidFill>
                            <a:srgbClr val="000000"/>
                          </a:solidFill>
                        </a:defRPr>
                      </a:pPr>
                      <a:r>
                        <a:rPr lang="fr-FR" sz="1600" b="1" dirty="0">
                          <a:solidFill>
                            <a:srgbClr val="FF0000"/>
                          </a:solidFill>
                        </a:rPr>
                        <a:t>Perte financière pour le CHU</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900" b="1" dirty="0">
                          <a:solidFill>
                            <a:srgbClr val="FFFFFF"/>
                          </a:solidFill>
                        </a:rPr>
                        <a:t> </a:t>
                      </a:r>
                      <a:r>
                        <a:rPr lang="fr-FR" sz="1800" b="1" kern="1200" dirty="0">
                          <a:solidFill>
                            <a:schemeClr val="bg1"/>
                          </a:solidFill>
                          <a:effectLst>
                            <a:outerShdw blurRad="50800" dist="38100" dir="2700000" algn="tl" rotWithShape="0">
                              <a:prstClr val="black">
                                <a:alpha val="40000"/>
                              </a:prstClr>
                            </a:outerShdw>
                          </a:effectLst>
                          <a:latin typeface="+mn-lt"/>
                          <a:ea typeface="+mn-ea"/>
                          <a:cs typeface="+mn-cs"/>
                        </a:rPr>
                        <a:t>1 638 147,00 € TTC</a:t>
                      </a:r>
                      <a:endParaRPr sz="18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FF0000">
                        <a:alpha val="79608"/>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9478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Cahier des charges</a:t>
            </a:r>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12</a:t>
            </a:fld>
            <a:endParaRPr lang="fr-FR" altLang="fr-FR" dirty="0"/>
          </a:p>
        </p:txBody>
      </p:sp>
      <p:sp>
        <p:nvSpPr>
          <p:cNvPr id="6" name="Espace réservé du texte 5"/>
          <p:cNvSpPr>
            <a:spLocks noGrp="1"/>
          </p:cNvSpPr>
          <p:nvPr>
            <p:ph type="body" sz="quarter" idx="13"/>
          </p:nvPr>
        </p:nvSpPr>
        <p:spPr/>
        <p:txBody>
          <a:bodyPr/>
          <a:lstStyle/>
          <a:p>
            <a:r>
              <a:rPr lang="fr-FR" dirty="0"/>
              <a:t>Objectifs</a:t>
            </a:r>
          </a:p>
        </p:txBody>
      </p:sp>
      <p:sp>
        <p:nvSpPr>
          <p:cNvPr id="7" name="Espace réservé du contenu 6"/>
          <p:cNvSpPr>
            <a:spLocks noGrp="1"/>
          </p:cNvSpPr>
          <p:nvPr>
            <p:ph idx="1"/>
          </p:nvPr>
        </p:nvSpPr>
        <p:spPr>
          <a:xfrm>
            <a:off x="457200" y="1749502"/>
            <a:ext cx="8229600" cy="4343794"/>
          </a:xfrm>
        </p:spPr>
        <p:txBody>
          <a:bodyPr/>
          <a:lstStyle/>
          <a:p>
            <a:pPr marL="0" indent="0">
              <a:buNone/>
            </a:pPr>
            <a:r>
              <a:rPr lang="fr-FR" dirty="0"/>
              <a:t> </a:t>
            </a:r>
          </a:p>
        </p:txBody>
      </p:sp>
      <p:sp>
        <p:nvSpPr>
          <p:cNvPr id="37" name="Arc 36">
            <a:extLst>
              <a:ext uri="{FF2B5EF4-FFF2-40B4-BE49-F238E27FC236}">
                <a16:creationId xmlns:a16="http://schemas.microsoft.com/office/drawing/2014/main" id="{18F05E22-13D6-AD7F-9771-EF3D805B4E48}"/>
              </a:ext>
            </a:extLst>
          </p:cNvPr>
          <p:cNvSpPr/>
          <p:nvPr/>
        </p:nvSpPr>
        <p:spPr>
          <a:xfrm rot="15300649">
            <a:off x="5198112" y="1253260"/>
            <a:ext cx="1953616" cy="3505597"/>
          </a:xfrm>
          <a:prstGeom prst="arc">
            <a:avLst>
              <a:gd name="adj1" fmla="val 16200000"/>
              <a:gd name="adj2" fmla="val 209266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8" name="Arc 37">
            <a:extLst>
              <a:ext uri="{FF2B5EF4-FFF2-40B4-BE49-F238E27FC236}">
                <a16:creationId xmlns:a16="http://schemas.microsoft.com/office/drawing/2014/main" id="{F053873D-0422-326F-EF40-DF29E92F0B83}"/>
              </a:ext>
            </a:extLst>
          </p:cNvPr>
          <p:cNvSpPr/>
          <p:nvPr/>
        </p:nvSpPr>
        <p:spPr>
          <a:xfrm rot="15300649">
            <a:off x="5870272" y="1775315"/>
            <a:ext cx="1539775" cy="3505597"/>
          </a:xfrm>
          <a:prstGeom prst="arc">
            <a:avLst>
              <a:gd name="adj1" fmla="val 17280646"/>
              <a:gd name="adj2" fmla="val 1905045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39" name="Groupe 38">
            <a:extLst>
              <a:ext uri="{FF2B5EF4-FFF2-40B4-BE49-F238E27FC236}">
                <a16:creationId xmlns:a16="http://schemas.microsoft.com/office/drawing/2014/main" id="{1E5CC54E-4B2D-25A8-F03A-1341DDE57606}"/>
              </a:ext>
            </a:extLst>
          </p:cNvPr>
          <p:cNvGrpSpPr/>
          <p:nvPr/>
        </p:nvGrpSpPr>
        <p:grpSpPr>
          <a:xfrm>
            <a:off x="611560" y="1836757"/>
            <a:ext cx="7509158" cy="4256539"/>
            <a:chOff x="1457270" y="1268759"/>
            <a:chExt cx="7509158" cy="4256539"/>
          </a:xfrm>
        </p:grpSpPr>
        <p:sp>
          <p:nvSpPr>
            <p:cNvPr id="40" name="Arc 39">
              <a:extLst>
                <a:ext uri="{FF2B5EF4-FFF2-40B4-BE49-F238E27FC236}">
                  <a16:creationId xmlns:a16="http://schemas.microsoft.com/office/drawing/2014/main" id="{9FE50010-0D24-2156-C761-DFDB6B981075}"/>
                </a:ext>
              </a:extLst>
            </p:cNvPr>
            <p:cNvSpPr/>
            <p:nvPr/>
          </p:nvSpPr>
          <p:spPr>
            <a:xfrm>
              <a:off x="2339752" y="2479936"/>
              <a:ext cx="2479207" cy="774654"/>
            </a:xfrm>
            <a:prstGeom prst="arc">
              <a:avLst>
                <a:gd name="adj1" fmla="val 17714981"/>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1" name="Terminaison 19">
              <a:extLst>
                <a:ext uri="{FF2B5EF4-FFF2-40B4-BE49-F238E27FC236}">
                  <a16:creationId xmlns:a16="http://schemas.microsoft.com/office/drawing/2014/main" id="{EC7C50C9-A47D-EF9D-510D-1CB1FE273A5C}"/>
                </a:ext>
              </a:extLst>
            </p:cNvPr>
            <p:cNvSpPr/>
            <p:nvPr/>
          </p:nvSpPr>
          <p:spPr>
            <a:xfrm>
              <a:off x="1475656" y="2155900"/>
              <a:ext cx="2304256" cy="648072"/>
            </a:xfrm>
            <a:prstGeom prst="flowChartTerminator">
              <a:avLst/>
            </a:prstGeom>
            <a:solidFill>
              <a:schemeClr val="bg1">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dirty="0">
                  <a:solidFill>
                    <a:srgbClr val="000000"/>
                  </a:solidFill>
                </a:rPr>
                <a:t>Rendre visible la plateforme pour les équipes de recherche</a:t>
              </a:r>
            </a:p>
          </p:txBody>
        </p:sp>
        <p:sp>
          <p:nvSpPr>
            <p:cNvPr id="42" name="Terminaison 20">
              <a:extLst>
                <a:ext uri="{FF2B5EF4-FFF2-40B4-BE49-F238E27FC236}">
                  <a16:creationId xmlns:a16="http://schemas.microsoft.com/office/drawing/2014/main" id="{982E079A-BCA2-4C85-BC7A-A2A2D6907111}"/>
                </a:ext>
              </a:extLst>
            </p:cNvPr>
            <p:cNvSpPr/>
            <p:nvPr/>
          </p:nvSpPr>
          <p:spPr>
            <a:xfrm>
              <a:off x="1691680" y="2977749"/>
              <a:ext cx="2088232" cy="648072"/>
            </a:xfrm>
            <a:prstGeom prst="flowChartTerminator">
              <a:avLst/>
            </a:prstGeom>
            <a:solidFill>
              <a:schemeClr val="bg1">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a:solidFill>
                    <a:srgbClr val="000000"/>
                  </a:solidFill>
                </a:rPr>
                <a:t>Améliorer l’enseignement et devenir plus attractif</a:t>
              </a:r>
            </a:p>
          </p:txBody>
        </p:sp>
        <p:cxnSp>
          <p:nvCxnSpPr>
            <p:cNvPr id="43" name="Connecteur droit 42">
              <a:extLst>
                <a:ext uri="{FF2B5EF4-FFF2-40B4-BE49-F238E27FC236}">
                  <a16:creationId xmlns:a16="http://schemas.microsoft.com/office/drawing/2014/main" id="{A30E2919-2259-979F-C071-A0AE18B243C3}"/>
                </a:ext>
              </a:extLst>
            </p:cNvPr>
            <p:cNvCxnSpPr>
              <a:cxnSpLocks/>
              <a:endCxn id="46" idx="1"/>
            </p:cNvCxnSpPr>
            <p:nvPr/>
          </p:nvCxnSpPr>
          <p:spPr>
            <a:xfrm>
              <a:off x="3779912" y="3244038"/>
              <a:ext cx="360040" cy="6044"/>
            </a:xfrm>
            <a:prstGeom prst="line">
              <a:avLst/>
            </a:prstGeom>
          </p:spPr>
          <p:style>
            <a:lnRef idx="2">
              <a:schemeClr val="accent1"/>
            </a:lnRef>
            <a:fillRef idx="0">
              <a:schemeClr val="accent1"/>
            </a:fillRef>
            <a:effectRef idx="1">
              <a:schemeClr val="accent1"/>
            </a:effectRef>
            <a:fontRef idx="minor">
              <a:schemeClr val="tx1"/>
            </a:fontRef>
          </p:style>
        </p:cxnSp>
        <p:sp>
          <p:nvSpPr>
            <p:cNvPr id="44" name="Arc 43">
              <a:extLst>
                <a:ext uri="{FF2B5EF4-FFF2-40B4-BE49-F238E27FC236}">
                  <a16:creationId xmlns:a16="http://schemas.microsoft.com/office/drawing/2014/main" id="{58A9BE70-ED35-0DA7-96E1-019F777A4720}"/>
                </a:ext>
              </a:extLst>
            </p:cNvPr>
            <p:cNvSpPr/>
            <p:nvPr/>
          </p:nvSpPr>
          <p:spPr>
            <a:xfrm rot="9960453">
              <a:off x="5570069" y="2495609"/>
              <a:ext cx="2216629" cy="1631553"/>
            </a:xfrm>
            <a:prstGeom prst="arc">
              <a:avLst>
                <a:gd name="adj1" fmla="val 17401573"/>
                <a:gd name="adj2" fmla="val 2154588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5" name="Arc 44">
              <a:extLst>
                <a:ext uri="{FF2B5EF4-FFF2-40B4-BE49-F238E27FC236}">
                  <a16:creationId xmlns:a16="http://schemas.microsoft.com/office/drawing/2014/main" id="{9EA8F569-BD71-25B6-A783-5E2480ABB285}"/>
                </a:ext>
              </a:extLst>
            </p:cNvPr>
            <p:cNvSpPr/>
            <p:nvPr/>
          </p:nvSpPr>
          <p:spPr>
            <a:xfrm rot="5400000">
              <a:off x="3220617" y="2457810"/>
              <a:ext cx="1093516" cy="2218192"/>
            </a:xfrm>
            <a:prstGeom prst="arc">
              <a:avLst>
                <a:gd name="adj1" fmla="val 16282900"/>
                <a:gd name="adj2" fmla="val 2153080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6" name="Terminaison 22">
              <a:extLst>
                <a:ext uri="{FF2B5EF4-FFF2-40B4-BE49-F238E27FC236}">
                  <a16:creationId xmlns:a16="http://schemas.microsoft.com/office/drawing/2014/main" id="{819B077A-86D5-08E8-7E4B-69F552BC2725}"/>
                </a:ext>
              </a:extLst>
            </p:cNvPr>
            <p:cNvSpPr/>
            <p:nvPr/>
          </p:nvSpPr>
          <p:spPr>
            <a:xfrm>
              <a:off x="4139952" y="2862755"/>
              <a:ext cx="2160240" cy="774654"/>
            </a:xfrm>
            <a:prstGeom prst="flowChartTerminator">
              <a:avLst/>
            </a:prstGeom>
            <a:solidFill>
              <a:srgbClr val="17375E">
                <a:alpha val="8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a:t>Développement du NGS</a:t>
              </a:r>
            </a:p>
          </p:txBody>
        </p:sp>
        <p:sp>
          <p:nvSpPr>
            <p:cNvPr id="47" name="Arc 46">
              <a:extLst>
                <a:ext uri="{FF2B5EF4-FFF2-40B4-BE49-F238E27FC236}">
                  <a16:creationId xmlns:a16="http://schemas.microsoft.com/office/drawing/2014/main" id="{20163955-0A5D-D7B3-6F5C-726CB07ED6CA}"/>
                </a:ext>
              </a:extLst>
            </p:cNvPr>
            <p:cNvSpPr/>
            <p:nvPr/>
          </p:nvSpPr>
          <p:spPr>
            <a:xfrm rot="10570564">
              <a:off x="5341568" y="1943076"/>
              <a:ext cx="2335237" cy="322859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8" name="Terminaison 11">
              <a:extLst>
                <a:ext uri="{FF2B5EF4-FFF2-40B4-BE49-F238E27FC236}">
                  <a16:creationId xmlns:a16="http://schemas.microsoft.com/office/drawing/2014/main" id="{A6E3544A-7F4B-FC0B-E800-91AF50E248C8}"/>
                </a:ext>
              </a:extLst>
            </p:cNvPr>
            <p:cNvSpPr/>
            <p:nvPr/>
          </p:nvSpPr>
          <p:spPr>
            <a:xfrm>
              <a:off x="6588224" y="1268759"/>
              <a:ext cx="1224136" cy="499035"/>
            </a:xfrm>
            <a:prstGeom prst="flowChartTerminator">
              <a:avLst/>
            </a:prstGeom>
            <a:solidFill>
              <a:schemeClr val="bg1">
                <a:alpha val="80000"/>
              </a:scheme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a:solidFill>
                    <a:srgbClr val="000000"/>
                  </a:solidFill>
                </a:rPr>
                <a:t>Réduire les coûts</a:t>
              </a:r>
            </a:p>
          </p:txBody>
        </p:sp>
        <p:sp>
          <p:nvSpPr>
            <p:cNvPr id="49" name="Terminaison 12">
              <a:extLst>
                <a:ext uri="{FF2B5EF4-FFF2-40B4-BE49-F238E27FC236}">
                  <a16:creationId xmlns:a16="http://schemas.microsoft.com/office/drawing/2014/main" id="{1B829B32-F4E6-747F-23C8-E15171F75BB7}"/>
                </a:ext>
              </a:extLst>
            </p:cNvPr>
            <p:cNvSpPr/>
            <p:nvPr/>
          </p:nvSpPr>
          <p:spPr>
            <a:xfrm>
              <a:off x="6588224" y="1916832"/>
              <a:ext cx="2160240" cy="648072"/>
            </a:xfrm>
            <a:prstGeom prst="flowChartTerminator">
              <a:avLst/>
            </a:prstGeom>
            <a:solidFill>
              <a:schemeClr val="bg1">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dirty="0">
                  <a:solidFill>
                    <a:srgbClr val="000000"/>
                  </a:solidFill>
                </a:rPr>
                <a:t>Améliorer la prise en charge</a:t>
              </a:r>
            </a:p>
          </p:txBody>
        </p:sp>
        <p:sp>
          <p:nvSpPr>
            <p:cNvPr id="50" name="Terminaison 16">
              <a:extLst>
                <a:ext uri="{FF2B5EF4-FFF2-40B4-BE49-F238E27FC236}">
                  <a16:creationId xmlns:a16="http://schemas.microsoft.com/office/drawing/2014/main" id="{AA5BCF13-2EA9-754D-C482-6E1DECD3E601}"/>
                </a:ext>
              </a:extLst>
            </p:cNvPr>
            <p:cNvSpPr/>
            <p:nvPr/>
          </p:nvSpPr>
          <p:spPr>
            <a:xfrm>
              <a:off x="1457270" y="3789628"/>
              <a:ext cx="2304256" cy="648072"/>
            </a:xfrm>
            <a:prstGeom prst="flowChartTerminator">
              <a:avLst/>
            </a:prstGeom>
            <a:solidFill>
              <a:schemeClr val="bg1">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a:solidFill>
                    <a:srgbClr val="000000"/>
                  </a:solidFill>
                </a:rPr>
                <a:t>Améliorer la formation des personnels soignants et techniques </a:t>
              </a:r>
            </a:p>
          </p:txBody>
        </p:sp>
        <p:sp>
          <p:nvSpPr>
            <p:cNvPr id="51" name="Terminaison 17">
              <a:extLst>
                <a:ext uri="{FF2B5EF4-FFF2-40B4-BE49-F238E27FC236}">
                  <a16:creationId xmlns:a16="http://schemas.microsoft.com/office/drawing/2014/main" id="{32E2AE47-D33E-A3C0-6DE2-A614834843CE}"/>
                </a:ext>
              </a:extLst>
            </p:cNvPr>
            <p:cNvSpPr/>
            <p:nvPr/>
          </p:nvSpPr>
          <p:spPr>
            <a:xfrm>
              <a:off x="6588224" y="3773447"/>
              <a:ext cx="1872208" cy="648072"/>
            </a:xfrm>
            <a:prstGeom prst="flowChartTerminator">
              <a:avLst/>
            </a:prstGeom>
            <a:solidFill>
              <a:schemeClr val="bg1">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dirty="0">
                  <a:solidFill>
                    <a:srgbClr val="000000"/>
                  </a:solidFill>
                </a:rPr>
                <a:t>Réduire les délais de rendu</a:t>
              </a:r>
            </a:p>
          </p:txBody>
        </p:sp>
        <p:sp>
          <p:nvSpPr>
            <p:cNvPr id="52" name="Terminaison 18">
              <a:extLst>
                <a:ext uri="{FF2B5EF4-FFF2-40B4-BE49-F238E27FC236}">
                  <a16:creationId xmlns:a16="http://schemas.microsoft.com/office/drawing/2014/main" id="{8EE43129-F40E-D961-FFF8-28CC69EE9E3F}"/>
                </a:ext>
              </a:extLst>
            </p:cNvPr>
            <p:cNvSpPr/>
            <p:nvPr/>
          </p:nvSpPr>
          <p:spPr>
            <a:xfrm>
              <a:off x="6598575" y="4678265"/>
              <a:ext cx="2367853" cy="847033"/>
            </a:xfrm>
            <a:prstGeom prst="flowChartTerminator">
              <a:avLst/>
            </a:prstGeom>
            <a:solidFill>
              <a:schemeClr val="bg1">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b="1" dirty="0">
                  <a:solidFill>
                    <a:srgbClr val="000000"/>
                  </a:solidFill>
                </a:rPr>
                <a:t>Proposer un service de séquençage aux laboratoires extérieurs</a:t>
              </a:r>
            </a:p>
          </p:txBody>
        </p:sp>
      </p:grpSp>
    </p:spTree>
    <p:extLst>
      <p:ext uri="{BB962C8B-B14F-4D97-AF65-F5344CB8AC3E}">
        <p14:creationId xmlns:p14="http://schemas.microsoft.com/office/powerpoint/2010/main" val="362034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Cahier des charges</a:t>
            </a:r>
          </a:p>
        </p:txBody>
      </p:sp>
      <p:sp>
        <p:nvSpPr>
          <p:cNvPr id="3" name="Espace réservé du contenu 2"/>
          <p:cNvSpPr>
            <a:spLocks noGrp="1"/>
          </p:cNvSpPr>
          <p:nvPr>
            <p:ph idx="1"/>
          </p:nvPr>
        </p:nvSpPr>
        <p:spPr>
          <a:xfrm>
            <a:off x="457200" y="1677494"/>
            <a:ext cx="8363272" cy="4305616"/>
          </a:xfrm>
        </p:spPr>
        <p:txBody>
          <a:bodyPr numCol="1">
            <a:normAutofit/>
          </a:bodyPr>
          <a:lstStyle/>
          <a:p>
            <a:pPr marL="857250" lvl="2" indent="0">
              <a:buNone/>
            </a:pPr>
            <a:endParaRPr lang="fr-FR" dirty="0"/>
          </a:p>
          <a:p>
            <a:pPr marL="857250" lvl="2" indent="0">
              <a:buNone/>
            </a:pPr>
            <a:endParaRPr lang="fr-FR" dirty="0"/>
          </a:p>
          <a:p>
            <a:pPr marL="857250" lvl="2" indent="0">
              <a:buNone/>
            </a:pPr>
            <a:endParaRPr lang="fr-FR" dirty="0"/>
          </a:p>
          <a:p>
            <a:pPr marL="857250" lvl="2" indent="0">
              <a:buNone/>
            </a:pPr>
            <a:endParaRPr lang="fr-FR" dirty="0"/>
          </a:p>
          <a:p>
            <a:pPr marL="857250" lvl="2" indent="0">
              <a:buNone/>
            </a:pPr>
            <a:endParaRPr lang="fr-FR" dirty="0"/>
          </a:p>
          <a:p>
            <a:pPr marL="857250" lvl="2" indent="0">
              <a:buNone/>
            </a:pPr>
            <a:endParaRPr lang="fr-FR" dirty="0"/>
          </a:p>
          <a:p>
            <a:pPr marL="857250" lvl="2" indent="0">
              <a:buNone/>
            </a:pPr>
            <a:endParaRPr lang="fr-FR" dirty="0"/>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13</a:t>
            </a:fld>
            <a:endParaRPr lang="fr-FR" altLang="fr-FR"/>
          </a:p>
        </p:txBody>
      </p:sp>
      <p:sp>
        <p:nvSpPr>
          <p:cNvPr id="6" name="Espace réservé du texte 5"/>
          <p:cNvSpPr>
            <a:spLocks noGrp="1"/>
          </p:cNvSpPr>
          <p:nvPr>
            <p:ph type="body" sz="quarter" idx="13"/>
          </p:nvPr>
        </p:nvSpPr>
        <p:spPr/>
        <p:txBody>
          <a:bodyPr/>
          <a:lstStyle/>
          <a:p>
            <a:r>
              <a:rPr lang="fr-FR" dirty="0"/>
              <a:t>Infrastructures</a:t>
            </a:r>
          </a:p>
        </p:txBody>
      </p:sp>
      <p:graphicFrame>
        <p:nvGraphicFramePr>
          <p:cNvPr id="10" name="Diagramme 9">
            <a:extLst>
              <a:ext uri="{FF2B5EF4-FFF2-40B4-BE49-F238E27FC236}">
                <a16:creationId xmlns:a16="http://schemas.microsoft.com/office/drawing/2014/main" id="{5E5CA750-A14A-491E-965C-2BD552BECD4B}"/>
              </a:ext>
            </a:extLst>
          </p:cNvPr>
          <p:cNvGraphicFramePr/>
          <p:nvPr>
            <p:extLst>
              <p:ext uri="{D42A27DB-BD31-4B8C-83A1-F6EECF244321}">
                <p14:modId xmlns:p14="http://schemas.microsoft.com/office/powerpoint/2010/main" val="449358321"/>
              </p:ext>
            </p:extLst>
          </p:nvPr>
        </p:nvGraphicFramePr>
        <p:xfrm>
          <a:off x="570384" y="3718929"/>
          <a:ext cx="8003232" cy="2714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au 8">
            <a:extLst>
              <a:ext uri="{FF2B5EF4-FFF2-40B4-BE49-F238E27FC236}">
                <a16:creationId xmlns:a16="http://schemas.microsoft.com/office/drawing/2014/main" id="{064AC977-CF83-4674-A55D-1D1F1241DF16}"/>
              </a:ext>
            </a:extLst>
          </p:cNvPr>
          <p:cNvGraphicFramePr>
            <a:graphicFrameLocks noGrp="1"/>
          </p:cNvGraphicFramePr>
          <p:nvPr>
            <p:extLst>
              <p:ext uri="{D42A27DB-BD31-4B8C-83A1-F6EECF244321}">
                <p14:modId xmlns:p14="http://schemas.microsoft.com/office/powerpoint/2010/main" val="2018238773"/>
              </p:ext>
            </p:extLst>
          </p:nvPr>
        </p:nvGraphicFramePr>
        <p:xfrm>
          <a:off x="467544" y="1730872"/>
          <a:ext cx="8363272" cy="2753512"/>
        </p:xfrm>
        <a:graphic>
          <a:graphicData uri="http://schemas.openxmlformats.org/drawingml/2006/table">
            <a:tbl>
              <a:tblPr firstRow="1" bandRow="1">
                <a:tableStyleId>{5C22544A-7EE6-4342-B048-85BDC9FD1C3A}</a:tableStyleId>
              </a:tblPr>
              <a:tblGrid>
                <a:gridCol w="4181636">
                  <a:extLst>
                    <a:ext uri="{9D8B030D-6E8A-4147-A177-3AD203B41FA5}">
                      <a16:colId xmlns:a16="http://schemas.microsoft.com/office/drawing/2014/main" val="3934350055"/>
                    </a:ext>
                  </a:extLst>
                </a:gridCol>
                <a:gridCol w="4181636">
                  <a:extLst>
                    <a:ext uri="{9D8B030D-6E8A-4147-A177-3AD203B41FA5}">
                      <a16:colId xmlns:a16="http://schemas.microsoft.com/office/drawing/2014/main" val="580322373"/>
                    </a:ext>
                  </a:extLst>
                </a:gridCol>
              </a:tblGrid>
              <a:tr h="690016">
                <a:tc gridSpan="2">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En deux parties :</a:t>
                      </a:r>
                    </a:p>
                  </a:txBody>
                  <a:tcPr>
                    <a:noFill/>
                  </a:tcPr>
                </a:tc>
                <a:tc hMerge="1">
                  <a:txBody>
                    <a:bodyPr/>
                    <a:lstStyle/>
                    <a:p>
                      <a:endParaRPr lang="fr-FR" dirty="0"/>
                    </a:p>
                  </a:txBody>
                  <a:tcPr>
                    <a:noFill/>
                  </a:tcPr>
                </a:tc>
                <a:extLst>
                  <a:ext uri="{0D108BD9-81ED-4DB2-BD59-A6C34878D82A}">
                    <a16:rowId xmlns:a16="http://schemas.microsoft.com/office/drawing/2014/main" val="2843255561"/>
                  </a:ext>
                </a:extLst>
              </a:tr>
              <a:tr h="1690046">
                <a:tc>
                  <a:txBody>
                    <a:bodyPr/>
                    <a:lstStyle/>
                    <a:p>
                      <a:pPr marL="742950" marR="0" lvl="1" indent="-285750" algn="l" defTabSz="457200" rtl="0" eaLnBrk="1" fontAlgn="base" latinLnBrk="0" hangingPunct="1">
                        <a:lnSpc>
                          <a:spcPct val="100000"/>
                        </a:lnSpc>
                        <a:spcBef>
                          <a:spcPct val="20000"/>
                        </a:spcBef>
                        <a:spcAft>
                          <a:spcPct val="0"/>
                        </a:spcAft>
                        <a:buClrTx/>
                        <a:buSzTx/>
                        <a:buFontTx/>
                        <a:buBlip>
                          <a:blip r:embed="rId7"/>
                        </a:buBlip>
                        <a:tabLst/>
                        <a:defRPr/>
                      </a:pPr>
                      <a:r>
                        <a:rPr kumimoji="0" lang="fr-FR" sz="2000" b="0" i="0" u="sng" strike="noStrike" kern="1200" cap="none" spc="0" normalizeH="0" baseline="0" noProof="0" dirty="0" err="1">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Préamplification</a:t>
                      </a: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 : Secteur Génétique</a:t>
                      </a:r>
                    </a:p>
                    <a:p>
                      <a:pPr marL="857250" marR="0" lvl="2"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fr-FR" sz="17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Déjà créé et constitué de deux salles pouvant accueillir jusqu’à trois équipes</a:t>
                      </a:r>
                    </a:p>
                    <a:p>
                      <a:endParaRPr lang="fr-FR" dirty="0"/>
                    </a:p>
                  </a:txBody>
                  <a:tcPr>
                    <a:noFill/>
                  </a:tcPr>
                </a:tc>
                <a:tc>
                  <a:txBody>
                    <a:bodyPr/>
                    <a:lstStyle/>
                    <a:p>
                      <a:pPr marL="742950" marR="0" lvl="1" indent="-285750" algn="l" defTabSz="457200" rtl="0" eaLnBrk="1" fontAlgn="base" latinLnBrk="0" hangingPunct="1">
                        <a:lnSpc>
                          <a:spcPct val="100000"/>
                        </a:lnSpc>
                        <a:spcBef>
                          <a:spcPct val="20000"/>
                        </a:spcBef>
                        <a:spcAft>
                          <a:spcPct val="0"/>
                        </a:spcAft>
                        <a:buClrTx/>
                        <a:buSzTx/>
                        <a:buFontTx/>
                        <a:buBlip>
                          <a:blip r:embed="rId7"/>
                        </a:buBlip>
                        <a:tabLst/>
                        <a:defRPr/>
                      </a:pPr>
                      <a:r>
                        <a:rPr kumimoji="0" lang="fr-FR" sz="2000" b="0" i="0" u="sng" strike="noStrike" kern="1200" cap="none" spc="0" normalizeH="0" baseline="0" noProof="0" dirty="0" err="1">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Postamplification</a:t>
                      </a: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 : Secteur Plateforme</a:t>
                      </a:r>
                    </a:p>
                    <a:p>
                      <a:pPr marL="857250" marR="0" lvl="2"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fr-FR" sz="17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Déjà créé avec des emplacements prévus pour accueillir le matériel et le personnel</a:t>
                      </a:r>
                      <a:endParaRPr lang="fr-FR" dirty="0"/>
                    </a:p>
                  </a:txBody>
                  <a:tcPr>
                    <a:noFill/>
                  </a:tcPr>
                </a:tc>
                <a:extLst>
                  <a:ext uri="{0D108BD9-81ED-4DB2-BD59-A6C34878D82A}">
                    <a16:rowId xmlns:a16="http://schemas.microsoft.com/office/drawing/2014/main" val="4028711467"/>
                  </a:ext>
                </a:extLst>
              </a:tr>
            </a:tbl>
          </a:graphicData>
        </a:graphic>
      </p:graphicFrame>
      <p:pic>
        <p:nvPicPr>
          <p:cNvPr id="11" name="Image 9" descr="Image 9">
            <a:extLst>
              <a:ext uri="{FF2B5EF4-FFF2-40B4-BE49-F238E27FC236}">
                <a16:creationId xmlns:a16="http://schemas.microsoft.com/office/drawing/2014/main" id="{B6C4B13D-6D2E-465D-B4DE-A4BB9C23AFD7}"/>
              </a:ext>
            </a:extLst>
          </p:cNvPr>
          <p:cNvPicPr>
            <a:picLocks noChangeAspect="1"/>
          </p:cNvPicPr>
          <p:nvPr/>
        </p:nvPicPr>
        <p:blipFill rotWithShape="1">
          <a:blip r:embed="rId8"/>
          <a:srcRect r="68872"/>
          <a:stretch/>
        </p:blipFill>
        <p:spPr>
          <a:xfrm>
            <a:off x="8287052" y="5373216"/>
            <a:ext cx="409992" cy="398454"/>
          </a:xfrm>
          <a:prstGeom prst="rect">
            <a:avLst/>
          </a:prstGeom>
          <a:noFill/>
          <a:ln w="12700">
            <a:miter lim="400000"/>
          </a:ln>
        </p:spPr>
      </p:pic>
      <p:sp>
        <p:nvSpPr>
          <p:cNvPr id="12" name="Rectangle 11">
            <a:extLst>
              <a:ext uri="{FF2B5EF4-FFF2-40B4-BE49-F238E27FC236}">
                <a16:creationId xmlns:a16="http://schemas.microsoft.com/office/drawing/2014/main" id="{17DE6873-899E-4B57-8103-5B31D92EEB8C}"/>
              </a:ext>
            </a:extLst>
          </p:cNvPr>
          <p:cNvSpPr/>
          <p:nvPr/>
        </p:nvSpPr>
        <p:spPr>
          <a:xfrm>
            <a:off x="467544" y="2457588"/>
            <a:ext cx="4014528" cy="3505594"/>
          </a:xfrm>
          <a:prstGeom prst="rect">
            <a:avLst/>
          </a:prstGeom>
          <a:noFill/>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13" name="Rectangle 12">
            <a:extLst>
              <a:ext uri="{FF2B5EF4-FFF2-40B4-BE49-F238E27FC236}">
                <a16:creationId xmlns:a16="http://schemas.microsoft.com/office/drawing/2014/main" id="{CF5EF356-9B4E-456A-AA2A-CC5F03E01269}"/>
              </a:ext>
            </a:extLst>
          </p:cNvPr>
          <p:cNvSpPr/>
          <p:nvPr/>
        </p:nvSpPr>
        <p:spPr>
          <a:xfrm>
            <a:off x="4605500" y="2420888"/>
            <a:ext cx="4214971" cy="3542294"/>
          </a:xfrm>
          <a:prstGeom prst="rect">
            <a:avLst/>
          </a:prstGeom>
          <a:noFill/>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pic>
        <p:nvPicPr>
          <p:cNvPr id="14" name="Image 13" descr="Une image contenant texte&#10;&#10;Description générée automatiquement">
            <a:extLst>
              <a:ext uri="{FF2B5EF4-FFF2-40B4-BE49-F238E27FC236}">
                <a16:creationId xmlns:a16="http://schemas.microsoft.com/office/drawing/2014/main" id="{1BEBB3FE-9D72-4B57-9172-90DE8423BDC3}"/>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5000"/>
                    </a14:imgEffect>
                  </a14:imgLayer>
                </a14:imgProps>
              </a:ext>
            </a:extLst>
          </a:blip>
          <a:stretch>
            <a:fillRect/>
          </a:stretch>
        </p:blipFill>
        <p:spPr>
          <a:xfrm>
            <a:off x="5796136" y="5251618"/>
            <a:ext cx="1104875" cy="711564"/>
          </a:xfrm>
          <a:prstGeom prst="rect">
            <a:avLst/>
          </a:prstGeom>
          <a:noFill/>
        </p:spPr>
      </p:pic>
    </p:spTree>
    <p:extLst>
      <p:ext uri="{BB962C8B-B14F-4D97-AF65-F5344CB8AC3E}">
        <p14:creationId xmlns:p14="http://schemas.microsoft.com/office/powerpoint/2010/main" val="404157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r>
              <a:rPr lang="fr-FR" dirty="0"/>
              <a:t>Cahier des charges</a:t>
            </a:r>
          </a:p>
        </p:txBody>
      </p:sp>
      <p:sp>
        <p:nvSpPr>
          <p:cNvPr id="3" name="Espace réservé du contenu 2"/>
          <p:cNvSpPr>
            <a:spLocks noGrp="1"/>
          </p:cNvSpPr>
          <p:nvPr>
            <p:ph idx="1"/>
          </p:nvPr>
        </p:nvSpPr>
        <p:spPr>
          <a:xfrm>
            <a:off x="3575050" y="273051"/>
            <a:ext cx="5111750" cy="5748238"/>
          </a:xfrm>
        </p:spPr>
        <p:txBody>
          <a:bodyPr>
            <a:normAutofit/>
          </a:bodyPr>
          <a:lstStyle/>
          <a:p>
            <a:pPr marL="0" indent="0">
              <a:buNone/>
            </a:pPr>
            <a:r>
              <a:rPr lang="fr-FR" dirty="0">
                <a:ln w="0"/>
                <a:solidFill>
                  <a:sysClr val="windowText" lastClr="000000"/>
                </a:solidFill>
                <a:effectLst/>
              </a:rPr>
              <a:t> </a:t>
            </a:r>
          </a:p>
        </p:txBody>
      </p:sp>
      <p:sp>
        <p:nvSpPr>
          <p:cNvPr id="4" name="Espace réservé du texte 3"/>
          <p:cNvSpPr>
            <a:spLocks noGrp="1"/>
          </p:cNvSpPr>
          <p:nvPr>
            <p:ph type="body" sz="half" idx="2"/>
          </p:nvPr>
        </p:nvSpPr>
        <p:spPr>
          <a:solidFill>
            <a:srgbClr val="DEE9F7">
              <a:alpha val="80000"/>
            </a:srgbClr>
          </a:solidFill>
        </p:spPr>
        <p:txBody>
          <a:bodyPr/>
          <a:lstStyle/>
          <a:p>
            <a:r>
              <a:rPr lang="fr-FR" dirty="0"/>
              <a:t> </a:t>
            </a:r>
          </a:p>
        </p:txBody>
      </p:sp>
      <p:sp>
        <p:nvSpPr>
          <p:cNvPr id="5" name="Espace réservé de la date 4"/>
          <p:cNvSpPr>
            <a:spLocks noGrp="1"/>
          </p:cNvSpPr>
          <p:nvPr>
            <p:ph type="dt" sz="half" idx="10"/>
          </p:nvPr>
        </p:nvSpPr>
        <p:spPr/>
        <p:txBody>
          <a:bodyPr/>
          <a:lstStyle/>
          <a:p>
            <a:fld id="{2E969A3D-7D75-4985-B105-336CB488EFB9}" type="datetime1">
              <a:rPr lang="fr-FR" altLang="fr-FR" smtClean="0"/>
              <a:pPr/>
              <a:t>17/01/2024</a:t>
            </a:fld>
            <a:endParaRPr lang="fr-FR" altLang="fr-FR"/>
          </a:p>
        </p:txBody>
      </p:sp>
      <p:sp>
        <p:nvSpPr>
          <p:cNvPr id="6" name="Espace réservé du numéro de diapositive 5"/>
          <p:cNvSpPr>
            <a:spLocks noGrp="1"/>
          </p:cNvSpPr>
          <p:nvPr>
            <p:ph type="sldNum" sz="quarter" idx="12"/>
          </p:nvPr>
        </p:nvSpPr>
        <p:spPr/>
        <p:txBody>
          <a:bodyPr/>
          <a:lstStyle/>
          <a:p>
            <a:fld id="{389E0514-0FED-45DE-A5B8-EEB3EBD870BF}" type="slidenum">
              <a:rPr lang="fr-FR" altLang="fr-FR" smtClean="0"/>
              <a:pPr/>
              <a:t>14</a:t>
            </a:fld>
            <a:endParaRPr lang="fr-FR" altLang="fr-FR"/>
          </a:p>
        </p:txBody>
      </p:sp>
      <p:sp>
        <p:nvSpPr>
          <p:cNvPr id="7" name="Espace réservé du texte 6"/>
          <p:cNvSpPr>
            <a:spLocks noGrp="1"/>
          </p:cNvSpPr>
          <p:nvPr>
            <p:ph type="body" sz="quarter" idx="13"/>
          </p:nvPr>
        </p:nvSpPr>
        <p:spPr>
          <a:noFill/>
        </p:spPr>
        <p:txBody>
          <a:bodyPr/>
          <a:lstStyle/>
          <a:p>
            <a:pPr marL="0" indent="0">
              <a:buNone/>
            </a:pPr>
            <a:r>
              <a:rPr lang="fr-FR" dirty="0"/>
              <a:t>Matériels nécessaires</a:t>
            </a:r>
          </a:p>
        </p:txBody>
      </p:sp>
      <p:pic>
        <p:nvPicPr>
          <p:cNvPr id="9" name="Picture 2" descr="Picture 2">
            <a:extLst>
              <a:ext uri="{FF2B5EF4-FFF2-40B4-BE49-F238E27FC236}">
                <a16:creationId xmlns:a16="http://schemas.microsoft.com/office/drawing/2014/main" id="{2BF48533-CEDA-2A91-E9A5-E1C9C6FAEFAE}"/>
              </a:ext>
            </a:extLst>
          </p:cNvPr>
          <p:cNvPicPr>
            <a:picLocks noChangeAspect="1"/>
          </p:cNvPicPr>
          <p:nvPr/>
        </p:nvPicPr>
        <p:blipFill>
          <a:blip r:embed="rId2"/>
          <a:stretch>
            <a:fillRect/>
          </a:stretch>
        </p:blipFill>
        <p:spPr>
          <a:xfrm>
            <a:off x="2161159" y="1488534"/>
            <a:ext cx="1345330" cy="382756"/>
          </a:xfrm>
          <a:prstGeom prst="rect">
            <a:avLst/>
          </a:prstGeom>
          <a:ln w="12700">
            <a:miter lim="400000"/>
          </a:ln>
        </p:spPr>
      </p:pic>
      <p:pic>
        <p:nvPicPr>
          <p:cNvPr id="10" name="Image 9" descr="Une image contenant texte&#10;&#10;Description générée automatiquement">
            <a:extLst>
              <a:ext uri="{FF2B5EF4-FFF2-40B4-BE49-F238E27FC236}">
                <a16:creationId xmlns:a16="http://schemas.microsoft.com/office/drawing/2014/main" id="{6EF775BC-FA1B-84B4-1DFC-D6AF8D1FD83B}"/>
              </a:ext>
            </a:extLst>
          </p:cNvPr>
          <p:cNvPicPr>
            <a:picLocks noChangeAspect="1"/>
          </p:cNvPicPr>
          <p:nvPr/>
        </p:nvPicPr>
        <p:blipFill>
          <a:blip r:embed="rId3"/>
          <a:stretch>
            <a:fillRect/>
          </a:stretch>
        </p:blipFill>
        <p:spPr>
          <a:xfrm>
            <a:off x="545801" y="1762231"/>
            <a:ext cx="2831106" cy="1823294"/>
          </a:xfrm>
          <a:prstGeom prst="rect">
            <a:avLst/>
          </a:prstGeom>
        </p:spPr>
      </p:pic>
      <p:pic>
        <p:nvPicPr>
          <p:cNvPr id="11" name="Image 9" descr="Image 9">
            <a:extLst>
              <a:ext uri="{FF2B5EF4-FFF2-40B4-BE49-F238E27FC236}">
                <a16:creationId xmlns:a16="http://schemas.microsoft.com/office/drawing/2014/main" id="{73F044DF-53A0-45E6-BBDC-7552A1E4D162}"/>
              </a:ext>
            </a:extLst>
          </p:cNvPr>
          <p:cNvPicPr>
            <a:picLocks noChangeAspect="1"/>
          </p:cNvPicPr>
          <p:nvPr/>
        </p:nvPicPr>
        <p:blipFill>
          <a:blip r:embed="rId4"/>
          <a:stretch>
            <a:fillRect/>
          </a:stretch>
        </p:blipFill>
        <p:spPr>
          <a:xfrm>
            <a:off x="818354" y="4547668"/>
            <a:ext cx="2286001" cy="691564"/>
          </a:xfrm>
          <a:prstGeom prst="rect">
            <a:avLst/>
          </a:prstGeom>
          <a:ln w="12700">
            <a:miter lim="400000"/>
          </a:ln>
        </p:spPr>
      </p:pic>
      <p:graphicFrame>
        <p:nvGraphicFramePr>
          <p:cNvPr id="8" name="Tableau 7">
            <a:extLst>
              <a:ext uri="{FF2B5EF4-FFF2-40B4-BE49-F238E27FC236}">
                <a16:creationId xmlns:a16="http://schemas.microsoft.com/office/drawing/2014/main" id="{5F2E9CE5-7A39-4675-B5A3-DAC2254F15D3}"/>
              </a:ext>
            </a:extLst>
          </p:cNvPr>
          <p:cNvGraphicFramePr>
            <a:graphicFrameLocks noGrp="1"/>
          </p:cNvGraphicFramePr>
          <p:nvPr>
            <p:extLst>
              <p:ext uri="{D42A27DB-BD31-4B8C-83A1-F6EECF244321}">
                <p14:modId xmlns:p14="http://schemas.microsoft.com/office/powerpoint/2010/main" val="3865297483"/>
              </p:ext>
            </p:extLst>
          </p:nvPr>
        </p:nvGraphicFramePr>
        <p:xfrm>
          <a:off x="3600968" y="306853"/>
          <a:ext cx="5085831" cy="5642428"/>
        </p:xfrm>
        <a:graphic>
          <a:graphicData uri="http://schemas.openxmlformats.org/drawingml/2006/table">
            <a:tbl>
              <a:tblPr firstRow="1" bandRow="1">
                <a:tableStyleId>{5C22544A-7EE6-4342-B048-85BDC9FD1C3A}</a:tableStyleId>
              </a:tblPr>
              <a:tblGrid>
                <a:gridCol w="5085831">
                  <a:extLst>
                    <a:ext uri="{9D8B030D-6E8A-4147-A177-3AD203B41FA5}">
                      <a16:colId xmlns:a16="http://schemas.microsoft.com/office/drawing/2014/main" val="3944986457"/>
                    </a:ext>
                  </a:extLst>
                </a:gridCol>
              </a:tblGrid>
              <a:tr h="3202747">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Le NextSeq</a:t>
                      </a:r>
                      <a:r>
                        <a:rPr kumimoji="0" lang="fr-FR" sz="1800" b="0" i="0" u="none" strike="noStrike" kern="1200" cap="none" spc="0" normalizeH="0" baseline="30000" noProof="0" dirty="0">
                          <a:ln>
                            <a:noFill/>
                          </a:ln>
                          <a:solidFill>
                            <a:prstClr val="black"/>
                          </a:solidFill>
                          <a:effectLst/>
                          <a:uLnTx/>
                          <a:uFillTx/>
                          <a:latin typeface="+mn-lt"/>
                          <a:ea typeface="ＭＳ Ｐゴシック" panose="020B0600070205080204" pitchFamily="34" charset="-128"/>
                          <a:cs typeface="+mn-cs"/>
                        </a:rPr>
                        <a:t>®</a:t>
                      </a:r>
                      <a:r>
                        <a:rPr kumimoji="0" lang="fr-FR" sz="18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 </a:t>
                      </a: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1000 :</a:t>
                      </a:r>
                    </a:p>
                    <a:p>
                      <a:pPr marL="742950" marR="0" lvl="1" indent="-285750" algn="l" defTabSz="457200" rtl="0" eaLnBrk="1" fontAlgn="base" latinLnBrk="0" hangingPunct="1">
                        <a:lnSpc>
                          <a:spcPct val="100000"/>
                        </a:lnSpc>
                        <a:spcBef>
                          <a:spcPct val="20000"/>
                        </a:spcBef>
                        <a:spcAft>
                          <a:spcPct val="0"/>
                        </a:spcAft>
                        <a:buClrTx/>
                        <a:buSzTx/>
                        <a:buFont typeface="Arial" panose="020B0604020202020204" pitchFamily="34" charset="0"/>
                        <a:buBlip>
                          <a:blip r:embed="rId5"/>
                        </a:buBlip>
                        <a:tabLst/>
                        <a:defRPr/>
                      </a:pP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Matériel </a:t>
                      </a:r>
                      <a:r>
                        <a:rPr kumimoji="0" lang="fr-FR" sz="20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récent</a:t>
                      </a: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 et de </a:t>
                      </a:r>
                      <a:r>
                        <a:rPr kumimoji="0" lang="fr-FR" sz="20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référence</a:t>
                      </a:r>
                    </a:p>
                    <a:p>
                      <a:pPr marL="742950" marR="0" lvl="1" indent="-285750" algn="l" defTabSz="457200" rtl="0" eaLnBrk="1" fontAlgn="base" latinLnBrk="0" hangingPunct="1">
                        <a:lnSpc>
                          <a:spcPct val="100000"/>
                        </a:lnSpc>
                        <a:spcBef>
                          <a:spcPct val="20000"/>
                        </a:spcBef>
                        <a:spcAft>
                          <a:spcPct val="0"/>
                        </a:spcAft>
                        <a:buClrTx/>
                        <a:buSzTx/>
                        <a:buFont typeface="Arial" panose="020B0604020202020204" pitchFamily="34" charset="0"/>
                        <a:buBlip>
                          <a:blip r:embed="rId5"/>
                        </a:buBlip>
                        <a:tabLst/>
                        <a:defRPr/>
                      </a:pP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Technique éprouvée depuis plus de 15 ans </a:t>
                      </a:r>
                    </a:p>
                    <a:p>
                      <a:pPr marL="742950" marR="0" lvl="1" indent="-285750" algn="l" defTabSz="457200" rtl="0" eaLnBrk="1" fontAlgn="base" latinLnBrk="0" hangingPunct="1">
                        <a:lnSpc>
                          <a:spcPct val="100000"/>
                        </a:lnSpc>
                        <a:spcBef>
                          <a:spcPct val="20000"/>
                        </a:spcBef>
                        <a:spcAft>
                          <a:spcPct val="0"/>
                        </a:spcAft>
                        <a:buClrTx/>
                        <a:buSzTx/>
                        <a:buFont typeface="Arial" panose="020B0604020202020204" pitchFamily="34" charset="0"/>
                        <a:buBlip>
                          <a:blip r:embed="rId5"/>
                        </a:buBlip>
                        <a:tabLst/>
                        <a:defRPr/>
                      </a:pP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Matériel à </a:t>
                      </a:r>
                      <a:r>
                        <a:rPr kumimoji="0" lang="fr-FR" sz="20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l’UGAP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87039283"/>
                  </a:ext>
                </a:extLst>
              </a:tr>
              <a:tr h="2439681">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SOPHiA GENETICS</a:t>
                      </a:r>
                      <a:r>
                        <a:rPr kumimoji="0" lang="fr-FR" sz="2000" b="0" i="0" u="none" strike="noStrike" kern="1200" cap="none" spc="0" normalizeH="0" baseline="3000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TM</a:t>
                      </a: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 :</a:t>
                      </a:r>
                    </a:p>
                    <a:p>
                      <a:pPr marL="801688" marR="0" lvl="0" indent="-352425" algn="l" defTabSz="457200" rtl="0" eaLnBrk="1" fontAlgn="base" latinLnBrk="0" hangingPunct="1">
                        <a:lnSpc>
                          <a:spcPct val="100000"/>
                        </a:lnSpc>
                        <a:spcBef>
                          <a:spcPct val="20000"/>
                        </a:spcBef>
                        <a:spcAft>
                          <a:spcPct val="0"/>
                        </a:spcAft>
                        <a:buClrTx/>
                        <a:buSzTx/>
                        <a:buFont typeface="Arial" panose="020B0604020202020204" pitchFamily="34" charset="0"/>
                        <a:buBlip>
                          <a:blip r:embed="rId5"/>
                        </a:buBlip>
                        <a:tabLst>
                          <a:tab pos="801688" algn="l"/>
                        </a:tabLst>
                        <a:defRPr/>
                      </a:pP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Réalisation de la sous-traitance bio-informatique</a:t>
                      </a:r>
                    </a:p>
                    <a:p>
                      <a:pPr marL="801688" marR="0" lvl="0" indent="-352425" algn="l" defTabSz="457200" rtl="0" eaLnBrk="1" fontAlgn="base" latinLnBrk="0" hangingPunct="1">
                        <a:lnSpc>
                          <a:spcPct val="100000"/>
                        </a:lnSpc>
                        <a:spcBef>
                          <a:spcPct val="20000"/>
                        </a:spcBef>
                        <a:spcAft>
                          <a:spcPct val="0"/>
                        </a:spcAft>
                        <a:buClrTx/>
                        <a:buSzTx/>
                        <a:buFont typeface="Arial" panose="020B0604020202020204" pitchFamily="34" charset="0"/>
                        <a:buBlip>
                          <a:blip r:embed="rId5"/>
                        </a:buBlip>
                        <a:tabLst/>
                        <a:defRPr/>
                      </a:pP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Présent dans de nombreux laboratoires en France</a:t>
                      </a:r>
                    </a:p>
                    <a:p>
                      <a:pPr marL="801688" marR="0" lvl="0" indent="-352425" algn="l" defTabSz="457200" rtl="0" eaLnBrk="1" fontAlgn="base" latinLnBrk="0" hangingPunct="1">
                        <a:lnSpc>
                          <a:spcPct val="100000"/>
                        </a:lnSpc>
                        <a:spcBef>
                          <a:spcPct val="20000"/>
                        </a:spcBef>
                        <a:spcAft>
                          <a:spcPct val="0"/>
                        </a:spcAft>
                        <a:buClrTx/>
                        <a:buSzTx/>
                        <a:buFont typeface="Arial" panose="020B0604020202020204" pitchFamily="34" charset="0"/>
                        <a:buBlip>
                          <a:blip r:embed="rId5"/>
                        </a:buBlip>
                        <a:tabLst/>
                        <a:defRPr/>
                      </a:pPr>
                      <a:r>
                        <a:rPr kumimoji="0" lang="fr-FR" sz="20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mn-lt"/>
                          <a:ea typeface="ＭＳ Ｐゴシック" panose="020B0600070205080204" pitchFamily="34" charset="-128"/>
                          <a:cs typeface="+mn-cs"/>
                        </a:rPr>
                        <a:t>Serveur en France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72139190"/>
                  </a:ext>
                </a:extLst>
              </a:tr>
            </a:tbl>
          </a:graphicData>
        </a:graphic>
      </p:graphicFrame>
    </p:spTree>
    <p:extLst>
      <p:ext uri="{BB962C8B-B14F-4D97-AF65-F5344CB8AC3E}">
        <p14:creationId xmlns:p14="http://schemas.microsoft.com/office/powerpoint/2010/main" val="2791035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Bilan financier</a:t>
            </a:r>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15</a:t>
            </a:fld>
            <a:endParaRPr lang="fr-FR" altLang="fr-FR"/>
          </a:p>
        </p:txBody>
      </p:sp>
      <p:sp>
        <p:nvSpPr>
          <p:cNvPr id="6" name="Espace réservé du texte 5"/>
          <p:cNvSpPr>
            <a:spLocks noGrp="1"/>
          </p:cNvSpPr>
          <p:nvPr>
            <p:ph type="body" sz="quarter" idx="13"/>
          </p:nvPr>
        </p:nvSpPr>
        <p:spPr/>
        <p:txBody>
          <a:bodyPr/>
          <a:lstStyle/>
          <a:p>
            <a:r>
              <a:rPr lang="fr-FR" dirty="0"/>
              <a:t>Investissement Matériel (INVEST 2.1)</a:t>
            </a:r>
          </a:p>
        </p:txBody>
      </p:sp>
      <p:graphicFrame>
        <p:nvGraphicFramePr>
          <p:cNvPr id="8" name="Tableau 6">
            <a:extLst>
              <a:ext uri="{FF2B5EF4-FFF2-40B4-BE49-F238E27FC236}">
                <a16:creationId xmlns:a16="http://schemas.microsoft.com/office/drawing/2014/main" id="{FB2F1150-3681-32E0-3258-2D0898DE99A1}"/>
              </a:ext>
            </a:extLst>
          </p:cNvPr>
          <p:cNvGraphicFramePr/>
          <p:nvPr>
            <p:extLst>
              <p:ext uri="{D42A27DB-BD31-4B8C-83A1-F6EECF244321}">
                <p14:modId xmlns:p14="http://schemas.microsoft.com/office/powerpoint/2010/main" val="725765780"/>
              </p:ext>
            </p:extLst>
          </p:nvPr>
        </p:nvGraphicFramePr>
        <p:xfrm>
          <a:off x="1154953" y="5144512"/>
          <a:ext cx="6834094" cy="573215"/>
        </p:xfrm>
        <a:graphic>
          <a:graphicData uri="http://schemas.openxmlformats.org/drawingml/2006/table">
            <a:tbl>
              <a:tblPr firstCol="1" bandRow="1"/>
              <a:tblGrid>
                <a:gridCol w="3768211">
                  <a:extLst>
                    <a:ext uri="{9D8B030D-6E8A-4147-A177-3AD203B41FA5}">
                      <a16:colId xmlns:a16="http://schemas.microsoft.com/office/drawing/2014/main" val="20000"/>
                    </a:ext>
                  </a:extLst>
                </a:gridCol>
                <a:gridCol w="3065883">
                  <a:extLst>
                    <a:ext uri="{9D8B030D-6E8A-4147-A177-3AD203B41FA5}">
                      <a16:colId xmlns:a16="http://schemas.microsoft.com/office/drawing/2014/main" val="20001"/>
                    </a:ext>
                  </a:extLst>
                </a:gridCol>
              </a:tblGrid>
              <a:tr h="573215">
                <a:tc>
                  <a:txBody>
                    <a:bodyPr/>
                    <a:lstStyle/>
                    <a:p>
                      <a:pPr algn="ctr">
                        <a:defRPr sz="1800" b="0">
                          <a:solidFill>
                            <a:srgbClr val="000000"/>
                          </a:solidFill>
                        </a:defRPr>
                      </a:pPr>
                      <a:r>
                        <a:rPr sz="1600" b="1" dirty="0">
                          <a:solidFill>
                            <a:schemeClr val="tx1">
                              <a:lumMod val="95000"/>
                              <a:lumOff val="5000"/>
                            </a:schemeClr>
                          </a:solidFill>
                        </a:rPr>
                        <a:t>TOTAL COÛT MATÉRIEL</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defRPr sz="1800"/>
                      </a:pPr>
                      <a:r>
                        <a:rPr lang="fr-FR" sz="1600" b="1" dirty="0">
                          <a:solidFill>
                            <a:srgbClr val="FFFFFF"/>
                          </a:solidFill>
                          <a:effectLst>
                            <a:outerShdw blurRad="50800" dist="38100" dir="2700000" algn="tl" rotWithShape="0">
                              <a:prstClr val="black">
                                <a:alpha val="40000"/>
                              </a:prstClr>
                            </a:outerShdw>
                          </a:effectLst>
                        </a:rPr>
                        <a:t>369 362,00 € TTC</a:t>
                      </a:r>
                      <a:endParaRPr sz="1600" b="1" dirty="0">
                        <a:solidFill>
                          <a:srgbClr val="FFFFFF"/>
                        </a:solidFill>
                        <a:effectLst>
                          <a:outerShdw blurRad="50800" dist="38100" dir="2700000" algn="tl" rotWithShape="0">
                            <a:prstClr val="black">
                              <a:alpha val="40000"/>
                            </a:prstClr>
                          </a:outerShdw>
                        </a:effectLst>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graphicFrame>
        <p:nvGraphicFramePr>
          <p:cNvPr id="9" name="Tableau 4">
            <a:extLst>
              <a:ext uri="{FF2B5EF4-FFF2-40B4-BE49-F238E27FC236}">
                <a16:creationId xmlns:a16="http://schemas.microsoft.com/office/drawing/2014/main" id="{C40C54BF-0FD3-BBB8-F8BB-7D31B13382FA}"/>
              </a:ext>
            </a:extLst>
          </p:cNvPr>
          <p:cNvGraphicFramePr/>
          <p:nvPr>
            <p:extLst>
              <p:ext uri="{D42A27DB-BD31-4B8C-83A1-F6EECF244321}">
                <p14:modId xmlns:p14="http://schemas.microsoft.com/office/powerpoint/2010/main" val="3555946415"/>
              </p:ext>
            </p:extLst>
          </p:nvPr>
        </p:nvGraphicFramePr>
        <p:xfrm>
          <a:off x="755575" y="1994149"/>
          <a:ext cx="7632850" cy="2770851"/>
        </p:xfrm>
        <a:graphic>
          <a:graphicData uri="http://schemas.openxmlformats.org/drawingml/2006/table">
            <a:tbl>
              <a:tblPr firstRow="1" firstCol="1" bandRow="1"/>
              <a:tblGrid>
                <a:gridCol w="2335224">
                  <a:extLst>
                    <a:ext uri="{9D8B030D-6E8A-4147-A177-3AD203B41FA5}">
                      <a16:colId xmlns:a16="http://schemas.microsoft.com/office/drawing/2014/main" val="20000"/>
                    </a:ext>
                  </a:extLst>
                </a:gridCol>
                <a:gridCol w="742563">
                  <a:extLst>
                    <a:ext uri="{9D8B030D-6E8A-4147-A177-3AD203B41FA5}">
                      <a16:colId xmlns:a16="http://schemas.microsoft.com/office/drawing/2014/main" val="20001"/>
                    </a:ext>
                  </a:extLst>
                </a:gridCol>
                <a:gridCol w="1274759">
                  <a:extLst>
                    <a:ext uri="{9D8B030D-6E8A-4147-A177-3AD203B41FA5}">
                      <a16:colId xmlns:a16="http://schemas.microsoft.com/office/drawing/2014/main" val="20002"/>
                    </a:ext>
                  </a:extLst>
                </a:gridCol>
                <a:gridCol w="2008163">
                  <a:extLst>
                    <a:ext uri="{9D8B030D-6E8A-4147-A177-3AD203B41FA5}">
                      <a16:colId xmlns:a16="http://schemas.microsoft.com/office/drawing/2014/main" val="20003"/>
                    </a:ext>
                  </a:extLst>
                </a:gridCol>
                <a:gridCol w="1272141">
                  <a:extLst>
                    <a:ext uri="{9D8B030D-6E8A-4147-A177-3AD203B41FA5}">
                      <a16:colId xmlns:a16="http://schemas.microsoft.com/office/drawing/2014/main" val="20004"/>
                    </a:ext>
                  </a:extLst>
                </a:gridCol>
              </a:tblGrid>
              <a:tr h="610851">
                <a:tc>
                  <a:txBody>
                    <a:bodyPr/>
                    <a:lstStyle/>
                    <a:p>
                      <a:pPr algn="ctr">
                        <a:defRPr sz="1800" b="0">
                          <a:solidFill>
                            <a:srgbClr val="000000"/>
                          </a:solidFill>
                        </a:defRPr>
                      </a:pPr>
                      <a:r>
                        <a:rPr lang="fr-FR" sz="1200" b="1" noProof="0" dirty="0">
                          <a:solidFill>
                            <a:srgbClr val="FFFFFF"/>
                          </a:solidFill>
                        </a:rPr>
                        <a:t>Matériels </a:t>
                      </a:r>
                    </a:p>
                  </a:txBody>
                  <a:tcPr marL="0" marR="0" marT="0" marB="0" anchor="ctr" horzOverflow="overflow">
                    <a:solidFill>
                      <a:schemeClr val="tx2">
                        <a:lumMod val="60000"/>
                        <a:lumOff val="40000"/>
                      </a:schemeClr>
                    </a:solidFill>
                  </a:tcPr>
                </a:tc>
                <a:tc>
                  <a:txBody>
                    <a:bodyPr/>
                    <a:lstStyle/>
                    <a:p>
                      <a:pPr algn="ctr">
                        <a:defRPr sz="1800" b="0">
                          <a:solidFill>
                            <a:srgbClr val="000000"/>
                          </a:solidFill>
                        </a:defRPr>
                      </a:pPr>
                      <a:r>
                        <a:rPr lang="fr-FR" sz="1200" b="1" noProof="0">
                          <a:solidFill>
                            <a:srgbClr val="FFFFFF"/>
                          </a:solidFill>
                        </a:rPr>
                        <a:t>Nbr</a:t>
                      </a:r>
                    </a:p>
                  </a:txBody>
                  <a:tcPr marL="0" marR="0" marT="0" marB="0" anchor="ctr" horzOverflow="overflow">
                    <a:solidFill>
                      <a:schemeClr val="tx2">
                        <a:lumMod val="60000"/>
                        <a:lumOff val="40000"/>
                      </a:schemeClr>
                    </a:solidFill>
                  </a:tcPr>
                </a:tc>
                <a:tc>
                  <a:txBody>
                    <a:bodyPr/>
                    <a:lstStyle/>
                    <a:p>
                      <a:pPr algn="ctr">
                        <a:defRPr sz="1800" b="0">
                          <a:solidFill>
                            <a:srgbClr val="000000"/>
                          </a:solidFill>
                        </a:defRPr>
                      </a:pPr>
                      <a:r>
                        <a:rPr lang="fr-FR" sz="1200" b="1" noProof="0">
                          <a:solidFill>
                            <a:srgbClr val="FFFFFF"/>
                          </a:solidFill>
                        </a:rPr>
                        <a:t>Coût HT €</a:t>
                      </a:r>
                    </a:p>
                  </a:txBody>
                  <a:tcPr marL="0" marR="0" marT="0" marB="0" anchor="ctr" horzOverflow="overflow">
                    <a:solidFill>
                      <a:schemeClr val="tx2">
                        <a:lumMod val="60000"/>
                        <a:lumOff val="40000"/>
                      </a:schemeClr>
                    </a:solidFill>
                  </a:tcPr>
                </a:tc>
                <a:tc>
                  <a:txBody>
                    <a:bodyPr/>
                    <a:lstStyle/>
                    <a:p>
                      <a:pPr algn="ctr">
                        <a:defRPr sz="1800" b="0">
                          <a:solidFill>
                            <a:srgbClr val="000000"/>
                          </a:solidFill>
                        </a:defRPr>
                      </a:pPr>
                      <a:r>
                        <a:rPr lang="fr-FR" sz="1200" b="1" noProof="0">
                          <a:solidFill>
                            <a:srgbClr val="FFFFFF"/>
                          </a:solidFill>
                        </a:rPr>
                        <a:t>Taxes et transport %</a:t>
                      </a:r>
                    </a:p>
                  </a:txBody>
                  <a:tcPr marL="0" marR="0" marT="0" marB="0" anchor="ctr" horzOverflow="overflow">
                    <a:solidFill>
                      <a:schemeClr val="tx2">
                        <a:lumMod val="60000"/>
                        <a:lumOff val="40000"/>
                      </a:schemeClr>
                    </a:solidFill>
                  </a:tcPr>
                </a:tc>
                <a:tc>
                  <a:txBody>
                    <a:bodyPr/>
                    <a:lstStyle/>
                    <a:p>
                      <a:pPr algn="ctr">
                        <a:defRPr sz="1800" b="0">
                          <a:solidFill>
                            <a:srgbClr val="000000"/>
                          </a:solidFill>
                        </a:defRPr>
                      </a:pPr>
                      <a:r>
                        <a:rPr lang="fr-FR" sz="1200" b="1" noProof="0">
                          <a:solidFill>
                            <a:srgbClr val="FFFFFF"/>
                          </a:solidFill>
                        </a:rPr>
                        <a:t>Coût TT €</a:t>
                      </a:r>
                    </a:p>
                  </a:txBody>
                  <a:tcPr marL="0" marR="0" marT="0" marB="0" anchor="ctr" horzOverflow="overflow">
                    <a:solidFill>
                      <a:schemeClr val="tx2">
                        <a:lumMod val="60000"/>
                        <a:lumOff val="40000"/>
                      </a:schemeClr>
                    </a:solidFill>
                  </a:tcPr>
                </a:tc>
                <a:extLst>
                  <a:ext uri="{0D108BD9-81ED-4DB2-BD59-A6C34878D82A}">
                    <a16:rowId xmlns:a16="http://schemas.microsoft.com/office/drawing/2014/main" val="10000"/>
                  </a:ext>
                </a:extLst>
              </a:tr>
              <a:tr h="432000">
                <a:tc>
                  <a:txBody>
                    <a:bodyPr/>
                    <a:lstStyle/>
                    <a:p>
                      <a:pPr algn="l">
                        <a:defRPr sz="1800" b="0">
                          <a:solidFill>
                            <a:srgbClr val="000000"/>
                          </a:solidFill>
                        </a:defRPr>
                      </a:pPr>
                      <a:r>
                        <a:rPr lang="fr-FR" sz="1200" b="1" noProof="0" dirty="0">
                          <a:solidFill>
                            <a:srgbClr val="003A6D"/>
                          </a:solidFill>
                        </a:rPr>
                        <a:t>  NEXTSEQ 1000</a:t>
                      </a:r>
                    </a:p>
                  </a:txBody>
                  <a:tcPr marL="0" marR="0" marT="0" marB="0" anchor="ctr" horzOverflow="overflow">
                    <a:solidFill>
                      <a:srgbClr val="C6D9F1">
                        <a:alpha val="85882"/>
                      </a:srgbClr>
                    </a:solidFill>
                  </a:tcPr>
                </a:tc>
                <a:tc>
                  <a:txBody>
                    <a:bodyPr/>
                    <a:lstStyle/>
                    <a:p>
                      <a:pPr algn="ctr">
                        <a:defRPr sz="1800"/>
                      </a:pPr>
                      <a:r>
                        <a:rPr lang="fr-FR" sz="1200" b="1" noProof="0">
                          <a:effectLst>
                            <a:outerShdw blurRad="50800" dist="38100" dir="2700000" algn="tl" rotWithShape="0">
                              <a:prstClr val="black">
                                <a:alpha val="40000"/>
                              </a:prstClr>
                            </a:outerShdw>
                          </a:effectLst>
                        </a:rPr>
                        <a:t>1</a:t>
                      </a:r>
                    </a:p>
                  </a:txBody>
                  <a:tcPr marL="0" marR="0" marT="0" marB="0" anchor="ctr" horzOverflow="overflow">
                    <a:solidFill>
                      <a:schemeClr val="bg1">
                        <a:alpha val="80000"/>
                      </a:schemeClr>
                    </a:solidFill>
                  </a:tcPr>
                </a:tc>
                <a:tc>
                  <a:txBody>
                    <a:bodyPr/>
                    <a:lstStyle/>
                    <a:p>
                      <a:pPr algn="ctr">
                        <a:defRPr sz="1800"/>
                      </a:pPr>
                      <a:r>
                        <a:rPr lang="fr-FR" sz="1200" b="1" noProof="0" dirty="0">
                          <a:solidFill>
                            <a:schemeClr val="tx1">
                              <a:lumMod val="95000"/>
                              <a:lumOff val="5000"/>
                            </a:schemeClr>
                          </a:solidFill>
                          <a:effectLst>
                            <a:outerShdw blurRad="50800" dist="38100" dir="2700000" algn="tl" rotWithShape="0">
                              <a:prstClr val="black">
                                <a:alpha val="40000"/>
                              </a:prstClr>
                            </a:outerShdw>
                          </a:effectLst>
                        </a:rPr>
                        <a:t>204 479,00 </a:t>
                      </a: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22</a:t>
                      </a:r>
                    </a:p>
                  </a:txBody>
                  <a:tcPr marL="0" marR="0" marT="0" marB="0" anchor="ctr" horzOverflow="overflow">
                    <a:solidFill>
                      <a:schemeClr val="bg1">
                        <a:alpha val="80000"/>
                      </a:schemeClr>
                    </a:solidFill>
                  </a:tcPr>
                </a:tc>
                <a:tc>
                  <a:txBody>
                    <a:bodyPr/>
                    <a:lstStyle/>
                    <a:p>
                      <a:pPr algn="ctr">
                        <a:defRPr sz="1800"/>
                      </a:pPr>
                      <a:r>
                        <a:rPr lang="fr-FR" sz="1200" b="1" noProof="0" dirty="0">
                          <a:effectLst>
                            <a:outerShdw blurRad="50800" dist="38100" dir="2700000" algn="tl" rotWithShape="0">
                              <a:prstClr val="black">
                                <a:alpha val="40000"/>
                              </a:prstClr>
                            </a:outerShdw>
                          </a:effectLst>
                        </a:rPr>
                        <a:t>249 464,00</a:t>
                      </a:r>
                    </a:p>
                  </a:txBody>
                  <a:tcPr marL="0" marR="0" marT="0" marB="0" anchor="ctr" horzOverflow="overflow">
                    <a:solidFill>
                      <a:schemeClr val="bg1">
                        <a:alpha val="80000"/>
                      </a:schemeClr>
                    </a:solidFill>
                  </a:tcPr>
                </a:tc>
                <a:extLst>
                  <a:ext uri="{0D108BD9-81ED-4DB2-BD59-A6C34878D82A}">
                    <a16:rowId xmlns:a16="http://schemas.microsoft.com/office/drawing/2014/main" val="10001"/>
                  </a:ext>
                </a:extLst>
              </a:tr>
              <a:tr h="432000">
                <a:tc>
                  <a:txBody>
                    <a:bodyPr/>
                    <a:lstStyle/>
                    <a:p>
                      <a:pPr algn="l">
                        <a:defRPr sz="1800" b="0">
                          <a:solidFill>
                            <a:srgbClr val="000000"/>
                          </a:solidFill>
                        </a:defRPr>
                      </a:pPr>
                      <a:r>
                        <a:rPr lang="fr-FR" sz="1200" b="1" noProof="0">
                          <a:solidFill>
                            <a:srgbClr val="003A6D"/>
                          </a:solidFill>
                        </a:rPr>
                        <a:t>  MAXWELL RSC système</a:t>
                      </a:r>
                    </a:p>
                  </a:txBody>
                  <a:tcPr marL="0" marR="0" marT="0" marB="0" anchor="ctr" horzOverflow="overflow">
                    <a:solidFill>
                      <a:srgbClr val="C6D9F1">
                        <a:alpha val="85882"/>
                      </a:srgbClr>
                    </a:solidFill>
                  </a:tcPr>
                </a:tc>
                <a:tc>
                  <a:txBody>
                    <a:bodyPr/>
                    <a:lstStyle/>
                    <a:p>
                      <a:pPr algn="ctr">
                        <a:defRPr sz="1800"/>
                      </a:pPr>
                      <a:r>
                        <a:rPr lang="fr-FR" sz="1200" b="1" noProof="0">
                          <a:effectLst>
                            <a:outerShdw blurRad="50800" dist="38100" dir="2700000" algn="tl" rotWithShape="0">
                              <a:prstClr val="black">
                                <a:alpha val="40000"/>
                              </a:prstClr>
                            </a:outerShdw>
                          </a:effectLst>
                        </a:rPr>
                        <a:t>1</a:t>
                      </a: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   28 300,00</a:t>
                      </a: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22</a:t>
                      </a:r>
                    </a:p>
                  </a:txBody>
                  <a:tcPr marL="0" marR="0" marT="0" marB="0" anchor="ctr" horzOverflow="overflow">
                    <a:solidFill>
                      <a:schemeClr val="bg1">
                        <a:alpha val="80000"/>
                      </a:schemeClr>
                    </a:solidFill>
                  </a:tcPr>
                </a:tc>
                <a:tc>
                  <a:txBody>
                    <a:bodyPr/>
                    <a:lstStyle/>
                    <a:p>
                      <a:pPr algn="ctr">
                        <a:defRPr sz="1800"/>
                      </a:pPr>
                      <a:r>
                        <a:rPr lang="fr-FR" sz="1200" b="1" noProof="0" dirty="0">
                          <a:effectLst>
                            <a:outerShdw blurRad="50800" dist="38100" dir="2700000" algn="tl" rotWithShape="0">
                              <a:prstClr val="black">
                                <a:alpha val="40000"/>
                              </a:prstClr>
                            </a:outerShdw>
                          </a:effectLst>
                        </a:rPr>
                        <a:t>  34 526,00</a:t>
                      </a:r>
                    </a:p>
                  </a:txBody>
                  <a:tcPr marL="0" marR="0" marT="0" marB="0" anchor="ctr" horzOverflow="overflow">
                    <a:solidFill>
                      <a:schemeClr val="bg1">
                        <a:alpha val="80000"/>
                      </a:schemeClr>
                    </a:solidFill>
                  </a:tcPr>
                </a:tc>
                <a:extLst>
                  <a:ext uri="{0D108BD9-81ED-4DB2-BD59-A6C34878D82A}">
                    <a16:rowId xmlns:a16="http://schemas.microsoft.com/office/drawing/2014/main" val="10003"/>
                  </a:ext>
                </a:extLst>
              </a:tr>
              <a:tr h="432000">
                <a:tc>
                  <a:txBody>
                    <a:bodyPr/>
                    <a:lstStyle/>
                    <a:p>
                      <a:pPr algn="l">
                        <a:defRPr sz="1800" b="0">
                          <a:solidFill>
                            <a:srgbClr val="000000"/>
                          </a:solidFill>
                        </a:defRPr>
                      </a:pPr>
                      <a:r>
                        <a:rPr lang="fr-FR" sz="1200" b="1" noProof="0" dirty="0">
                          <a:solidFill>
                            <a:srgbClr val="003A6D"/>
                          </a:solidFill>
                        </a:rPr>
                        <a:t>  Qsep1</a:t>
                      </a:r>
                    </a:p>
                  </a:txBody>
                  <a:tcPr marL="0" marR="0" marT="0" marB="0" anchor="ctr" horzOverflow="overflow">
                    <a:solidFill>
                      <a:srgbClr val="C6D9F1">
                        <a:alpha val="80000"/>
                      </a:srgbClr>
                    </a:solidFill>
                  </a:tcPr>
                </a:tc>
                <a:tc>
                  <a:txBody>
                    <a:bodyPr/>
                    <a:lstStyle/>
                    <a:p>
                      <a:pPr algn="ctr">
                        <a:defRPr sz="1800"/>
                      </a:pPr>
                      <a:r>
                        <a:rPr lang="fr-FR" sz="1200" b="1" noProof="0">
                          <a:effectLst>
                            <a:outerShdw blurRad="50800" dist="38100" dir="2700000" algn="tl" rotWithShape="0">
                              <a:prstClr val="black">
                                <a:alpha val="40000"/>
                              </a:prstClr>
                            </a:outerShdw>
                          </a:effectLst>
                        </a:rPr>
                        <a:t>1</a:t>
                      </a: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   18 000,00</a:t>
                      </a: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22</a:t>
                      </a: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  21960,00</a:t>
                      </a:r>
                    </a:p>
                  </a:txBody>
                  <a:tcPr marL="0" marR="0" marT="0" marB="0" anchor="ctr" horzOverflow="overflow">
                    <a:solidFill>
                      <a:schemeClr val="bg1">
                        <a:alpha val="80000"/>
                      </a:schemeClr>
                    </a:solidFill>
                  </a:tcPr>
                </a:tc>
                <a:extLst>
                  <a:ext uri="{0D108BD9-81ED-4DB2-BD59-A6C34878D82A}">
                    <a16:rowId xmlns:a16="http://schemas.microsoft.com/office/drawing/2014/main" val="10004"/>
                  </a:ext>
                </a:extLst>
              </a:tr>
              <a:tr h="432000">
                <a:tc>
                  <a:txBody>
                    <a:bodyPr/>
                    <a:lstStyle/>
                    <a:p>
                      <a:pPr algn="l">
                        <a:defRPr sz="1800" b="0">
                          <a:solidFill>
                            <a:srgbClr val="000000"/>
                          </a:solidFill>
                        </a:defRPr>
                      </a:pPr>
                      <a:r>
                        <a:rPr lang="fr-FR" sz="1200" b="1" noProof="0">
                          <a:solidFill>
                            <a:srgbClr val="003A6D"/>
                          </a:solidFill>
                        </a:rPr>
                        <a:t>  ThermoCyCleur miniseq</a:t>
                      </a:r>
                    </a:p>
                  </a:txBody>
                  <a:tcPr marL="0" marR="0" marT="0" marB="0" anchor="ctr" horzOverflow="overflow">
                    <a:solidFill>
                      <a:srgbClr val="C6D9F1">
                        <a:alpha val="85882"/>
                      </a:srgbClr>
                    </a:solidFill>
                  </a:tcPr>
                </a:tc>
                <a:tc>
                  <a:txBody>
                    <a:bodyPr/>
                    <a:lstStyle/>
                    <a:p>
                      <a:pPr algn="ctr">
                        <a:defRPr sz="1800"/>
                      </a:pPr>
                      <a:r>
                        <a:rPr lang="fr-FR" sz="1200" b="1" noProof="0">
                          <a:effectLst>
                            <a:outerShdw blurRad="50800" dist="38100" dir="2700000" algn="tl" rotWithShape="0">
                              <a:prstClr val="black">
                                <a:alpha val="40000"/>
                              </a:prstClr>
                            </a:outerShdw>
                          </a:effectLst>
                        </a:rPr>
                        <a:t>2 </a:t>
                      </a:r>
                      <a:endParaRPr lang="fr-FR" sz="1200" b="1" noProof="0">
                        <a:solidFill>
                          <a:srgbClr val="FF2600"/>
                        </a:solidFill>
                        <a:effectLst>
                          <a:outerShdw blurRad="50800" dist="38100" dir="2700000" algn="tl" rotWithShape="0">
                            <a:prstClr val="black">
                              <a:alpha val="40000"/>
                            </a:prstClr>
                          </a:outerShdw>
                        </a:effectLst>
                      </a:endParaRP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      8000,00</a:t>
                      </a: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22</a:t>
                      </a: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    9760,00</a:t>
                      </a:r>
                    </a:p>
                  </a:txBody>
                  <a:tcPr marL="0" marR="0" marT="0" marB="0" anchor="ctr" horzOverflow="overflow">
                    <a:solidFill>
                      <a:schemeClr val="bg1">
                        <a:alpha val="80000"/>
                      </a:schemeClr>
                    </a:solidFill>
                  </a:tcPr>
                </a:tc>
                <a:extLst>
                  <a:ext uri="{0D108BD9-81ED-4DB2-BD59-A6C34878D82A}">
                    <a16:rowId xmlns:a16="http://schemas.microsoft.com/office/drawing/2014/main" val="10005"/>
                  </a:ext>
                </a:extLst>
              </a:tr>
              <a:tr h="432000">
                <a:tc>
                  <a:txBody>
                    <a:bodyPr/>
                    <a:lstStyle/>
                    <a:p>
                      <a:pPr algn="l">
                        <a:defRPr sz="1800"/>
                      </a:pPr>
                      <a:r>
                        <a:rPr lang="fr-FR" sz="1200" b="1" noProof="0">
                          <a:solidFill>
                            <a:srgbClr val="003A6D"/>
                          </a:solidFill>
                        </a:rPr>
                        <a:t>  Matériels divers</a:t>
                      </a:r>
                      <a:endParaRPr lang="fr-FR" sz="1200" b="1" noProof="0">
                        <a:solidFill>
                          <a:srgbClr val="FF2600"/>
                        </a:solidFill>
                      </a:endParaRPr>
                    </a:p>
                  </a:txBody>
                  <a:tcPr marL="0" marR="0" marT="0" marB="0" anchor="ctr" horzOverflow="overflow">
                    <a:solidFill>
                      <a:srgbClr val="C6D9F1">
                        <a:alpha val="85882"/>
                      </a:srgbClr>
                    </a:solidFill>
                  </a:tcPr>
                </a:tc>
                <a:tc>
                  <a:txBody>
                    <a:bodyPr/>
                    <a:lstStyle/>
                    <a:p>
                      <a:pPr algn="ctr">
                        <a:defRPr sz="1800"/>
                      </a:pPr>
                      <a:r>
                        <a:rPr lang="fr-FR" sz="1200" b="1" noProof="0" dirty="0">
                          <a:effectLst>
                            <a:outerShdw blurRad="50800" dist="38100" dir="2700000" algn="tl" rotWithShape="0">
                              <a:prstClr val="black">
                                <a:alpha val="40000"/>
                              </a:prstClr>
                            </a:outerShdw>
                          </a:effectLst>
                        </a:rPr>
                        <a:t>1</a:t>
                      </a:r>
                    </a:p>
                  </a:txBody>
                  <a:tcPr marL="0" marR="0" marT="0" marB="0" anchor="ctr" horzOverflow="overflow">
                    <a:solidFill>
                      <a:schemeClr val="bg1">
                        <a:alpha val="80000"/>
                      </a:schemeClr>
                    </a:solidFill>
                  </a:tcPr>
                </a:tc>
                <a:tc>
                  <a:txBody>
                    <a:bodyPr/>
                    <a:lstStyle/>
                    <a:p>
                      <a:pPr algn="ctr">
                        <a:defRPr sz="1800"/>
                      </a:pPr>
                      <a:r>
                        <a:rPr lang="fr-FR" sz="1200" b="1" noProof="0">
                          <a:effectLst>
                            <a:outerShdw blurRad="50800" dist="38100" dir="2700000" algn="tl" rotWithShape="0">
                              <a:prstClr val="black">
                                <a:alpha val="40000"/>
                              </a:prstClr>
                            </a:outerShdw>
                          </a:effectLst>
                        </a:rPr>
                        <a:t>    50 000,00</a:t>
                      </a:r>
                    </a:p>
                  </a:txBody>
                  <a:tcPr marL="0" marR="0" marT="0" marB="0" anchor="ctr" horzOverflow="overflow">
                    <a:solidFill>
                      <a:schemeClr val="bg1">
                        <a:alpha val="80000"/>
                      </a:schemeClr>
                    </a:solidFill>
                  </a:tcPr>
                </a:tc>
                <a:tc>
                  <a:txBody>
                    <a:bodyPr/>
                    <a:lstStyle/>
                    <a:p>
                      <a:pPr algn="ctr">
                        <a:defRPr sz="1800"/>
                      </a:pPr>
                      <a:endParaRPr lang="fr-FR" sz="1200" b="1" noProof="0">
                        <a:effectLst>
                          <a:outerShdw blurRad="50800" dist="38100" dir="2700000" algn="tl" rotWithShape="0">
                            <a:prstClr val="black">
                              <a:alpha val="40000"/>
                            </a:prstClr>
                          </a:outerShdw>
                        </a:effectLst>
                      </a:endParaRPr>
                    </a:p>
                  </a:txBody>
                  <a:tcPr marL="0" marR="0" marT="0" marB="0" anchor="ctr" horzOverflow="overflow">
                    <a:solidFill>
                      <a:schemeClr val="bg1">
                        <a:alpha val="80000"/>
                      </a:schemeClr>
                    </a:solidFill>
                  </a:tcPr>
                </a:tc>
                <a:tc>
                  <a:txBody>
                    <a:bodyPr/>
                    <a:lstStyle/>
                    <a:p>
                      <a:pPr algn="ctr">
                        <a:defRPr sz="1800"/>
                      </a:pPr>
                      <a:r>
                        <a:rPr lang="fr-FR" sz="1200" b="1" noProof="0" dirty="0">
                          <a:effectLst>
                            <a:outerShdw blurRad="50800" dist="38100" dir="2700000" algn="tl" rotWithShape="0">
                              <a:prstClr val="black">
                                <a:alpha val="40000"/>
                              </a:prstClr>
                            </a:outerShdw>
                          </a:effectLst>
                        </a:rPr>
                        <a:t>  50 000,00</a:t>
                      </a:r>
                    </a:p>
                  </a:txBody>
                  <a:tcPr marL="0" marR="0" marT="0" marB="0" anchor="ctr" horzOverflow="overflow">
                    <a:solidFill>
                      <a:schemeClr val="bg1">
                        <a:alpha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896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quarter" idx="10"/>
          </p:nvPr>
        </p:nvSpPr>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37931725" indent="-37474525">
              <a:defRPr>
                <a:solidFill>
                  <a:schemeClr val="tx1"/>
                </a:solidFill>
                <a:latin typeface="Verdana" panose="020B0604030504040204" pitchFamily="34" charset="0"/>
                <a:ea typeface="ＭＳ Ｐゴシック" panose="020B0600070205080204" pitchFamily="34" charset="-128"/>
              </a:defRPr>
            </a:lvl2pPr>
            <a:lvl3pPr>
              <a:defRPr>
                <a:solidFill>
                  <a:schemeClr val="tx1"/>
                </a:solidFill>
                <a:latin typeface="Verdana" panose="020B0604030504040204" pitchFamily="34" charset="0"/>
                <a:ea typeface="ＭＳ Ｐゴシック" panose="020B0600070205080204" pitchFamily="34" charset="-128"/>
              </a:defRPr>
            </a:lvl3pPr>
            <a:lvl4pPr>
              <a:defRPr>
                <a:solidFill>
                  <a:schemeClr val="tx1"/>
                </a:solidFill>
                <a:latin typeface="Verdana" panose="020B0604030504040204" pitchFamily="34" charset="0"/>
                <a:ea typeface="ＭＳ Ｐゴシック" panose="020B0600070205080204" pitchFamily="34" charset="-128"/>
              </a:defRPr>
            </a:lvl4pPr>
            <a:lvl5pPr>
              <a:defRPr>
                <a:solidFill>
                  <a:schemeClr val="tx1"/>
                </a:solidFill>
                <a:latin typeface="Verdana" panose="020B060403050404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9F37793-B63B-45FD-B0AF-517BF04ACBB2}" type="datetime1">
              <a:rPr lang="fr-FR" altLang="fr-FR">
                <a:solidFill>
                  <a:srgbClr val="898989"/>
                </a:solidFill>
                <a:latin typeface="Arial" panose="020B0604020202020204" pitchFamily="34" charset="0"/>
              </a:rPr>
              <a:pPr/>
              <a:t>17/01/2024</a:t>
            </a:fld>
            <a:endParaRPr lang="fr-FR" altLang="fr-FR">
              <a:solidFill>
                <a:srgbClr val="898989"/>
              </a:solidFill>
              <a:latin typeface="Arial" panose="020B0604020202020204" pitchFamily="34" charset="0"/>
            </a:endParaRPr>
          </a:p>
        </p:txBody>
      </p:sp>
      <p:sp>
        <p:nvSpPr>
          <p:cNvPr id="5" name="Espace réservé du numéro de diapositive 4"/>
          <p:cNvSpPr>
            <a:spLocks noGrp="1"/>
          </p:cNvSpPr>
          <p:nvPr>
            <p:ph type="sldNum" sz="quarter" idx="12"/>
          </p:nvPr>
        </p:nvSpPr>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37931725" indent="-37474525">
              <a:defRPr>
                <a:solidFill>
                  <a:schemeClr val="tx1"/>
                </a:solidFill>
                <a:latin typeface="Verdana" panose="020B0604030504040204" pitchFamily="34" charset="0"/>
                <a:ea typeface="ＭＳ Ｐゴシック" panose="020B0600070205080204" pitchFamily="34" charset="-128"/>
              </a:defRPr>
            </a:lvl2pPr>
            <a:lvl3pPr>
              <a:defRPr>
                <a:solidFill>
                  <a:schemeClr val="tx1"/>
                </a:solidFill>
                <a:latin typeface="Verdana" panose="020B0604030504040204" pitchFamily="34" charset="0"/>
                <a:ea typeface="ＭＳ Ｐゴシック" panose="020B0600070205080204" pitchFamily="34" charset="-128"/>
              </a:defRPr>
            </a:lvl3pPr>
            <a:lvl4pPr>
              <a:defRPr>
                <a:solidFill>
                  <a:schemeClr val="tx1"/>
                </a:solidFill>
                <a:latin typeface="Verdana" panose="020B0604030504040204" pitchFamily="34" charset="0"/>
                <a:ea typeface="ＭＳ Ｐゴシック" panose="020B0600070205080204" pitchFamily="34" charset="-128"/>
              </a:defRPr>
            </a:lvl4pPr>
            <a:lvl5pPr>
              <a:defRPr>
                <a:solidFill>
                  <a:schemeClr val="tx1"/>
                </a:solidFill>
                <a:latin typeface="Verdana" panose="020B060403050404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53CE8DE-0B0E-45D6-A086-8C72B4102F6B}" type="slidenum">
              <a:rPr lang="fr-FR" altLang="fr-FR">
                <a:solidFill>
                  <a:srgbClr val="898989"/>
                </a:solidFill>
                <a:latin typeface="Arial" panose="020B0604020202020204" pitchFamily="34" charset="0"/>
              </a:rPr>
              <a:pPr/>
              <a:t>16</a:t>
            </a:fld>
            <a:endParaRPr lang="fr-FR" altLang="fr-FR">
              <a:solidFill>
                <a:srgbClr val="898989"/>
              </a:solidFill>
              <a:latin typeface="Arial" panose="020B0604020202020204" pitchFamily="34" charset="0"/>
            </a:endParaRPr>
          </a:p>
        </p:txBody>
      </p:sp>
      <p:graphicFrame>
        <p:nvGraphicFramePr>
          <p:cNvPr id="3" name="Objet 2"/>
          <p:cNvGraphicFramePr>
            <a:graphicFrameLocks noChangeAspect="1"/>
          </p:cNvGraphicFramePr>
          <p:nvPr>
            <p:extLst>
              <p:ext uri="{D42A27DB-BD31-4B8C-83A1-F6EECF244321}">
                <p14:modId xmlns:p14="http://schemas.microsoft.com/office/powerpoint/2010/main" val="2633196234"/>
              </p:ext>
            </p:extLst>
          </p:nvPr>
        </p:nvGraphicFramePr>
        <p:xfrm>
          <a:off x="755576" y="450050"/>
          <a:ext cx="8477179" cy="5976962"/>
        </p:xfrm>
        <a:graphic>
          <a:graphicData uri="http://schemas.openxmlformats.org/presentationml/2006/ole">
            <mc:AlternateContent xmlns:mc="http://schemas.openxmlformats.org/markup-compatibility/2006">
              <mc:Choice xmlns:v="urn:schemas-microsoft-com:vml" Requires="v">
                <p:oleObj name="Feuille de calcul" r:id="rId3" imgW="7667669" imgH="5429309" progId="Excel.Sheet.12">
                  <p:embed/>
                </p:oleObj>
              </mc:Choice>
              <mc:Fallback>
                <p:oleObj name="Feuille de calcul" r:id="rId3" imgW="7667669" imgH="5429309" progId="Excel.Sheet.12">
                  <p:embed/>
                  <p:pic>
                    <p:nvPicPr>
                      <p:cNvPr id="3" name="Objet 2"/>
                      <p:cNvPicPr/>
                      <p:nvPr/>
                    </p:nvPicPr>
                    <p:blipFill>
                      <a:blip r:embed="rId4"/>
                      <a:stretch>
                        <a:fillRect/>
                      </a:stretch>
                    </p:blipFill>
                    <p:spPr>
                      <a:xfrm>
                        <a:off x="755576" y="450050"/>
                        <a:ext cx="8477179" cy="5976962"/>
                      </a:xfrm>
                      <a:prstGeom prst="rect">
                        <a:avLst/>
                      </a:prstGeom>
                      <a:solidFill>
                        <a:schemeClr val="bg1">
                          <a:alpha val="60000"/>
                        </a:schemeClr>
                      </a:solidFill>
                    </p:spPr>
                  </p:pic>
                </p:oleObj>
              </mc:Fallback>
            </mc:AlternateContent>
          </a:graphicData>
        </a:graphic>
      </p:graphicFrame>
      <p:graphicFrame>
        <p:nvGraphicFramePr>
          <p:cNvPr id="6" name="Tableau 5">
            <a:extLst>
              <a:ext uri="{FF2B5EF4-FFF2-40B4-BE49-F238E27FC236}">
                <a16:creationId xmlns:a16="http://schemas.microsoft.com/office/drawing/2014/main" id="{33B9CAD5-6858-4B84-B018-E50ED76CEC0E}"/>
              </a:ext>
            </a:extLst>
          </p:cNvPr>
          <p:cNvGraphicFramePr/>
          <p:nvPr>
            <p:extLst>
              <p:ext uri="{D42A27DB-BD31-4B8C-83A1-F6EECF244321}">
                <p14:modId xmlns:p14="http://schemas.microsoft.com/office/powerpoint/2010/main" val="1830924951"/>
              </p:ext>
            </p:extLst>
          </p:nvPr>
        </p:nvGraphicFramePr>
        <p:xfrm>
          <a:off x="1295636" y="5229200"/>
          <a:ext cx="6552728" cy="582516"/>
        </p:xfrm>
        <a:graphic>
          <a:graphicData uri="http://schemas.openxmlformats.org/drawingml/2006/table">
            <a:tbl>
              <a:tblPr firstCol="1" bandRow="1"/>
              <a:tblGrid>
                <a:gridCol w="3613071">
                  <a:extLst>
                    <a:ext uri="{9D8B030D-6E8A-4147-A177-3AD203B41FA5}">
                      <a16:colId xmlns:a16="http://schemas.microsoft.com/office/drawing/2014/main" val="20000"/>
                    </a:ext>
                  </a:extLst>
                </a:gridCol>
                <a:gridCol w="2939657">
                  <a:extLst>
                    <a:ext uri="{9D8B030D-6E8A-4147-A177-3AD203B41FA5}">
                      <a16:colId xmlns:a16="http://schemas.microsoft.com/office/drawing/2014/main" val="20001"/>
                    </a:ext>
                  </a:extLst>
                </a:gridCol>
              </a:tblGrid>
              <a:tr h="582516">
                <a:tc>
                  <a:txBody>
                    <a:bodyPr/>
                    <a:lstStyle/>
                    <a:p>
                      <a:pPr algn="ctr">
                        <a:defRPr sz="1800" b="0">
                          <a:solidFill>
                            <a:srgbClr val="000000"/>
                          </a:solidFill>
                        </a:defRPr>
                      </a:pPr>
                      <a:r>
                        <a:rPr sz="1600" b="1" dirty="0">
                          <a:solidFill>
                            <a:schemeClr val="tx1">
                              <a:lumMod val="95000"/>
                              <a:lumOff val="5000"/>
                            </a:schemeClr>
                          </a:solidFill>
                          <a:effectLst>
                            <a:outerShdw blurRad="50800" dist="38100" dir="2700000" algn="tl" rotWithShape="0">
                              <a:prstClr val="black">
                                <a:alpha val="40000"/>
                              </a:prstClr>
                            </a:outerShdw>
                          </a:effectLst>
                        </a:rPr>
                        <a:t>TOTAL COÛT </a:t>
                      </a:r>
                      <a:r>
                        <a:rPr lang="fr-FR" sz="1600" b="1" dirty="0">
                          <a:solidFill>
                            <a:schemeClr val="tx1">
                              <a:lumMod val="95000"/>
                              <a:lumOff val="5000"/>
                            </a:schemeClr>
                          </a:solidFill>
                          <a:effectLst>
                            <a:outerShdw blurRad="50800" dist="38100" dir="2700000" algn="tl" rotWithShape="0">
                              <a:prstClr val="black">
                                <a:alpha val="40000"/>
                              </a:prstClr>
                            </a:outerShdw>
                          </a:effectLst>
                        </a:rPr>
                        <a:t>RH ANNUEL</a:t>
                      </a:r>
                      <a:endParaRPr sz="1600" b="1" dirty="0">
                        <a:solidFill>
                          <a:schemeClr val="tx1">
                            <a:lumMod val="95000"/>
                            <a:lumOff val="5000"/>
                          </a:schemeClr>
                        </a:solidFill>
                        <a:effectLst>
                          <a:outerShdw blurRad="50800" dist="38100" dir="2700000" algn="tl" rotWithShape="0">
                            <a:prstClr val="black">
                              <a:alpha val="40000"/>
                            </a:prstClr>
                          </a:outerShdw>
                        </a:effectLst>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defRPr sz="1800"/>
                      </a:pPr>
                      <a:r>
                        <a:rPr lang="fr-FR" sz="1600" b="1" dirty="0">
                          <a:solidFill>
                            <a:srgbClr val="FFFFFF"/>
                          </a:solidFill>
                        </a:rPr>
                        <a:t>427 000,00 € TTC annuel</a:t>
                      </a:r>
                      <a:endParaRPr sz="1600" b="1" dirty="0">
                        <a:solidFill>
                          <a:srgbClr val="FFFFFF"/>
                        </a:solidFill>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1287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Bilan financier</a:t>
            </a:r>
          </a:p>
        </p:txBody>
      </p:sp>
      <p:sp>
        <p:nvSpPr>
          <p:cNvPr id="3" name="Espace réservé du contenu 2"/>
          <p:cNvSpPr>
            <a:spLocks noGrp="1"/>
          </p:cNvSpPr>
          <p:nvPr>
            <p:ph idx="1"/>
          </p:nvPr>
        </p:nvSpPr>
        <p:spPr/>
        <p:txBody>
          <a:bodyPr>
            <a:normAutofit fontScale="85000" lnSpcReduction="20000"/>
          </a:bodyPr>
          <a:lstStyle/>
          <a:p>
            <a:r>
              <a:rPr lang="fr-FR" dirty="0"/>
              <a:t>Kit Illumina</a:t>
            </a:r>
          </a:p>
          <a:p>
            <a:pPr marL="0" indent="0">
              <a:buNone/>
            </a:pPr>
            <a:endParaRPr lang="fr-FR" dirty="0"/>
          </a:p>
          <a:p>
            <a:r>
              <a:rPr lang="fr-FR" dirty="0"/>
              <a:t>Réactif Panel-Librairie</a:t>
            </a:r>
          </a:p>
          <a:p>
            <a:pPr marL="0" indent="0">
              <a:buNone/>
            </a:pPr>
            <a:endParaRPr lang="fr-FR" dirty="0"/>
          </a:p>
          <a:p>
            <a:r>
              <a:rPr lang="fr-FR" dirty="0"/>
              <a:t>Analyse des données</a:t>
            </a:r>
          </a:p>
          <a:p>
            <a:endParaRPr lang="fr-FR" dirty="0"/>
          </a:p>
          <a:p>
            <a:r>
              <a:rPr lang="fr-FR" dirty="0"/>
              <a:t>Modification de panel</a:t>
            </a:r>
          </a:p>
          <a:p>
            <a:pPr marL="0" indent="0">
              <a:buNone/>
            </a:pPr>
            <a:endParaRPr lang="fr-FR" dirty="0"/>
          </a:p>
          <a:p>
            <a:pPr marL="0" indent="0">
              <a:buNone/>
            </a:pPr>
            <a:r>
              <a:rPr lang="fr-FR" dirty="0"/>
              <a:t>   </a:t>
            </a:r>
          </a:p>
          <a:p>
            <a:pPr marL="0" indent="0">
              <a:buNone/>
            </a:pPr>
            <a:r>
              <a:rPr lang="fr-FR" dirty="0"/>
              <a:t> </a:t>
            </a:r>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17</a:t>
            </a:fld>
            <a:endParaRPr lang="fr-FR" altLang="fr-FR"/>
          </a:p>
        </p:txBody>
      </p:sp>
      <p:sp>
        <p:nvSpPr>
          <p:cNvPr id="6" name="Espace réservé du texte 5"/>
          <p:cNvSpPr>
            <a:spLocks noGrp="1"/>
          </p:cNvSpPr>
          <p:nvPr>
            <p:ph type="body" sz="quarter" idx="13"/>
          </p:nvPr>
        </p:nvSpPr>
        <p:spPr/>
        <p:txBody>
          <a:bodyPr/>
          <a:lstStyle/>
          <a:p>
            <a:r>
              <a:rPr lang="fr-FR" dirty="0"/>
              <a:t>Réactifs et consommables (2.4 </a:t>
            </a:r>
            <a:r>
              <a:rPr lang="fr-FR" dirty="0" err="1"/>
              <a:t>Dep</a:t>
            </a:r>
            <a:r>
              <a:rPr lang="fr-FR" dirty="0"/>
              <a:t> Med et MDT)</a:t>
            </a:r>
          </a:p>
        </p:txBody>
      </p:sp>
      <p:graphicFrame>
        <p:nvGraphicFramePr>
          <p:cNvPr id="8" name="Tableau 6">
            <a:extLst>
              <a:ext uri="{FF2B5EF4-FFF2-40B4-BE49-F238E27FC236}">
                <a16:creationId xmlns:a16="http://schemas.microsoft.com/office/drawing/2014/main" id="{14D8179D-0153-C7AC-770B-92FF46FD081A}"/>
              </a:ext>
            </a:extLst>
          </p:cNvPr>
          <p:cNvGraphicFramePr/>
          <p:nvPr>
            <p:extLst>
              <p:ext uri="{D42A27DB-BD31-4B8C-83A1-F6EECF244321}">
                <p14:modId xmlns:p14="http://schemas.microsoft.com/office/powerpoint/2010/main" val="562754755"/>
              </p:ext>
            </p:extLst>
          </p:nvPr>
        </p:nvGraphicFramePr>
        <p:xfrm>
          <a:off x="1295636" y="5013175"/>
          <a:ext cx="6552728" cy="556351"/>
        </p:xfrm>
        <a:graphic>
          <a:graphicData uri="http://schemas.openxmlformats.org/drawingml/2006/table">
            <a:tbl>
              <a:tblPr firstCol="1" bandRow="1"/>
              <a:tblGrid>
                <a:gridCol w="3613071">
                  <a:extLst>
                    <a:ext uri="{9D8B030D-6E8A-4147-A177-3AD203B41FA5}">
                      <a16:colId xmlns:a16="http://schemas.microsoft.com/office/drawing/2014/main" val="20000"/>
                    </a:ext>
                  </a:extLst>
                </a:gridCol>
                <a:gridCol w="2939657">
                  <a:extLst>
                    <a:ext uri="{9D8B030D-6E8A-4147-A177-3AD203B41FA5}">
                      <a16:colId xmlns:a16="http://schemas.microsoft.com/office/drawing/2014/main" val="20001"/>
                    </a:ext>
                  </a:extLst>
                </a:gridCol>
              </a:tblGrid>
              <a:tr h="556351">
                <a:tc>
                  <a:txBody>
                    <a:bodyPr/>
                    <a:lstStyle/>
                    <a:p>
                      <a:pPr algn="ctr">
                        <a:defRPr sz="1800" b="0">
                          <a:solidFill>
                            <a:srgbClr val="000000"/>
                          </a:solidFill>
                        </a:defRPr>
                      </a:pPr>
                      <a:r>
                        <a:rPr sz="1600" b="1" dirty="0">
                          <a:solidFill>
                            <a:schemeClr val="tx1">
                              <a:lumMod val="95000"/>
                              <a:lumOff val="5000"/>
                            </a:schemeClr>
                          </a:solidFill>
                          <a:effectLst>
                            <a:outerShdw blurRad="50800" dist="38100" dir="2700000" algn="tl" rotWithShape="0">
                              <a:prstClr val="black">
                                <a:alpha val="40000"/>
                              </a:prstClr>
                            </a:outerShdw>
                          </a:effectLst>
                        </a:rPr>
                        <a:t>TOTAL COÛT </a:t>
                      </a:r>
                      <a:r>
                        <a:rPr lang="fr-FR" sz="1600" b="1" dirty="0">
                          <a:solidFill>
                            <a:schemeClr val="tx1">
                              <a:lumMod val="95000"/>
                              <a:lumOff val="5000"/>
                            </a:schemeClr>
                          </a:solidFill>
                          <a:effectLst>
                            <a:outerShdw blurRad="50800" dist="38100" dir="2700000" algn="tl" rotWithShape="0">
                              <a:prstClr val="black">
                                <a:alpha val="40000"/>
                              </a:prstClr>
                            </a:outerShdw>
                          </a:effectLst>
                        </a:rPr>
                        <a:t>RÉACTIF</a:t>
                      </a:r>
                      <a:endParaRPr sz="1600" b="1" dirty="0">
                        <a:solidFill>
                          <a:schemeClr val="tx1">
                            <a:lumMod val="95000"/>
                            <a:lumOff val="5000"/>
                          </a:schemeClr>
                        </a:solidFill>
                        <a:effectLst>
                          <a:outerShdw blurRad="50800" dist="38100" dir="2700000" algn="tl" rotWithShape="0">
                            <a:prstClr val="black">
                              <a:alpha val="40000"/>
                            </a:prstClr>
                          </a:outerShdw>
                        </a:effectLst>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600" b="1" i="0" u="none" strike="noStrike" dirty="0">
                          <a:solidFill>
                            <a:schemeClr val="bg1"/>
                          </a:solidFill>
                          <a:effectLst/>
                          <a:latin typeface="+mn-lt"/>
                        </a:rPr>
                        <a:t>761 714,00 </a:t>
                      </a:r>
                      <a:r>
                        <a:rPr lang="fr-FR" sz="1600" b="1" dirty="0">
                          <a:solidFill>
                            <a:srgbClr val="FFFFFF"/>
                          </a:solidFill>
                        </a:rPr>
                        <a:t>€ TTC annuel</a:t>
                      </a:r>
                      <a:endParaRPr sz="1600" b="1" dirty="0">
                        <a:solidFill>
                          <a:srgbClr val="FFFFFF"/>
                        </a:solidFill>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5033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Bilan financier</a:t>
            </a:r>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18</a:t>
            </a:fld>
            <a:endParaRPr lang="fr-FR" altLang="fr-FR"/>
          </a:p>
        </p:txBody>
      </p:sp>
      <p:sp>
        <p:nvSpPr>
          <p:cNvPr id="6" name="Espace réservé du texte 5"/>
          <p:cNvSpPr>
            <a:spLocks noGrp="1"/>
          </p:cNvSpPr>
          <p:nvPr>
            <p:ph type="body" sz="quarter" idx="13"/>
          </p:nvPr>
        </p:nvSpPr>
        <p:spPr/>
        <p:txBody>
          <a:bodyPr/>
          <a:lstStyle/>
          <a:p>
            <a:r>
              <a:rPr lang="fr-FR" dirty="0"/>
              <a:t>Récapitulatif des investissements (2. Synthèse fin)</a:t>
            </a:r>
          </a:p>
        </p:txBody>
      </p:sp>
      <p:graphicFrame>
        <p:nvGraphicFramePr>
          <p:cNvPr id="7" name="Tableau 6">
            <a:extLst>
              <a:ext uri="{FF2B5EF4-FFF2-40B4-BE49-F238E27FC236}">
                <a16:creationId xmlns:a16="http://schemas.microsoft.com/office/drawing/2014/main" id="{14D8179D-0153-C7AC-770B-92FF46FD081A}"/>
              </a:ext>
            </a:extLst>
          </p:cNvPr>
          <p:cNvGraphicFramePr/>
          <p:nvPr>
            <p:extLst>
              <p:ext uri="{D42A27DB-BD31-4B8C-83A1-F6EECF244321}">
                <p14:modId xmlns:p14="http://schemas.microsoft.com/office/powerpoint/2010/main" val="1213917070"/>
              </p:ext>
            </p:extLst>
          </p:nvPr>
        </p:nvGraphicFramePr>
        <p:xfrm>
          <a:off x="1295636" y="2564904"/>
          <a:ext cx="6552728" cy="570754"/>
        </p:xfrm>
        <a:graphic>
          <a:graphicData uri="http://schemas.openxmlformats.org/drawingml/2006/table">
            <a:tbl>
              <a:tblPr firstCol="1" bandRow="1"/>
              <a:tblGrid>
                <a:gridCol w="3613071">
                  <a:extLst>
                    <a:ext uri="{9D8B030D-6E8A-4147-A177-3AD203B41FA5}">
                      <a16:colId xmlns:a16="http://schemas.microsoft.com/office/drawing/2014/main" val="20000"/>
                    </a:ext>
                  </a:extLst>
                </a:gridCol>
                <a:gridCol w="2939657">
                  <a:extLst>
                    <a:ext uri="{9D8B030D-6E8A-4147-A177-3AD203B41FA5}">
                      <a16:colId xmlns:a16="http://schemas.microsoft.com/office/drawing/2014/main" val="20001"/>
                    </a:ext>
                  </a:extLst>
                </a:gridCol>
              </a:tblGrid>
              <a:tr h="570754">
                <a:tc>
                  <a:txBody>
                    <a:bodyPr/>
                    <a:lstStyle/>
                    <a:p>
                      <a:pPr algn="ctr">
                        <a:defRPr sz="1800" b="0">
                          <a:solidFill>
                            <a:srgbClr val="000000"/>
                          </a:solidFill>
                        </a:defRPr>
                      </a:pPr>
                      <a:r>
                        <a:rPr sz="1600" b="1" kern="1200" dirty="0">
                          <a:solidFill>
                            <a:schemeClr val="tx1"/>
                          </a:solidFill>
                          <a:effectLst>
                            <a:outerShdw blurRad="50800" dist="38100" dir="2700000" algn="tl" rotWithShape="0">
                              <a:prstClr val="black">
                                <a:alpha val="40000"/>
                              </a:prstClr>
                            </a:outerShdw>
                          </a:effectLst>
                          <a:latin typeface="+mn-lt"/>
                          <a:ea typeface="+mn-ea"/>
                          <a:cs typeface="+mn-cs"/>
                        </a:rPr>
                        <a:t>TOTAL COÛT </a:t>
                      </a:r>
                      <a:r>
                        <a:rPr lang="fr-FR" sz="1600" b="1" kern="1200" dirty="0">
                          <a:solidFill>
                            <a:schemeClr val="tx1"/>
                          </a:solidFill>
                          <a:effectLst>
                            <a:outerShdw blurRad="50800" dist="38100" dir="2700000" algn="tl" rotWithShape="0">
                              <a:prstClr val="black">
                                <a:alpha val="40000"/>
                              </a:prstClr>
                            </a:outerShdw>
                          </a:effectLst>
                          <a:latin typeface="+mn-lt"/>
                          <a:ea typeface="+mn-ea"/>
                          <a:cs typeface="+mn-cs"/>
                        </a:rPr>
                        <a:t>RÉACTIF</a:t>
                      </a:r>
                      <a:endParaRPr sz="1600" b="1" kern="1200" dirty="0">
                        <a:solidFill>
                          <a:schemeClr val="tx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600" b="1" kern="1200" dirty="0">
                          <a:solidFill>
                            <a:schemeClr val="bg1"/>
                          </a:solidFill>
                          <a:effectLst>
                            <a:outerShdw blurRad="50800" dist="38100" dir="2700000" algn="tl" rotWithShape="0">
                              <a:prstClr val="black">
                                <a:alpha val="40000"/>
                              </a:prstClr>
                            </a:outerShdw>
                          </a:effectLst>
                          <a:latin typeface="+mn-lt"/>
                          <a:ea typeface="+mn-ea"/>
                          <a:cs typeface="+mn-cs"/>
                        </a:rPr>
                        <a:t>761 714,00 € TTC</a:t>
                      </a:r>
                      <a:endParaRPr sz="16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graphicFrame>
        <p:nvGraphicFramePr>
          <p:cNvPr id="9" name="Tableau 6">
            <a:extLst>
              <a:ext uri="{FF2B5EF4-FFF2-40B4-BE49-F238E27FC236}">
                <a16:creationId xmlns:a16="http://schemas.microsoft.com/office/drawing/2014/main" id="{C176EF62-DABE-A407-ABFA-89B6F0685E0A}"/>
              </a:ext>
            </a:extLst>
          </p:cNvPr>
          <p:cNvGraphicFramePr/>
          <p:nvPr>
            <p:extLst>
              <p:ext uri="{D42A27DB-BD31-4B8C-83A1-F6EECF244321}">
                <p14:modId xmlns:p14="http://schemas.microsoft.com/office/powerpoint/2010/main" val="1089078581"/>
              </p:ext>
            </p:extLst>
          </p:nvPr>
        </p:nvGraphicFramePr>
        <p:xfrm>
          <a:off x="1291866" y="1844824"/>
          <a:ext cx="6552728" cy="570754"/>
        </p:xfrm>
        <a:graphic>
          <a:graphicData uri="http://schemas.openxmlformats.org/drawingml/2006/table">
            <a:tbl>
              <a:tblPr firstCol="1" bandRow="1"/>
              <a:tblGrid>
                <a:gridCol w="3613072">
                  <a:extLst>
                    <a:ext uri="{9D8B030D-6E8A-4147-A177-3AD203B41FA5}">
                      <a16:colId xmlns:a16="http://schemas.microsoft.com/office/drawing/2014/main" val="20000"/>
                    </a:ext>
                  </a:extLst>
                </a:gridCol>
                <a:gridCol w="2939656">
                  <a:extLst>
                    <a:ext uri="{9D8B030D-6E8A-4147-A177-3AD203B41FA5}">
                      <a16:colId xmlns:a16="http://schemas.microsoft.com/office/drawing/2014/main" val="20001"/>
                    </a:ext>
                  </a:extLst>
                </a:gridCol>
              </a:tblGrid>
              <a:tr h="570754">
                <a:tc>
                  <a:txBody>
                    <a:bodyPr/>
                    <a:lstStyle/>
                    <a:p>
                      <a:pPr algn="ctr">
                        <a:defRPr sz="1800" b="0">
                          <a:solidFill>
                            <a:srgbClr val="000000"/>
                          </a:solidFill>
                        </a:defRPr>
                      </a:pPr>
                      <a:r>
                        <a:rPr lang="fr-FR" sz="1600" b="1" kern="1200" dirty="0">
                          <a:solidFill>
                            <a:schemeClr val="tx1"/>
                          </a:solidFill>
                          <a:effectLst>
                            <a:outerShdw blurRad="50800" dist="38100" dir="2700000" algn="tl" rotWithShape="0">
                              <a:prstClr val="black">
                                <a:alpha val="40000"/>
                              </a:prstClr>
                            </a:outerShdw>
                          </a:effectLst>
                          <a:latin typeface="+mn-lt"/>
                          <a:ea typeface="+mn-ea"/>
                          <a:cs typeface="+mn-cs"/>
                        </a:rPr>
                        <a:t>MATÉRIEL AMORTI SUR 8 ANS</a:t>
                      </a:r>
                      <a:endParaRPr sz="1600" b="1" kern="1200" dirty="0">
                        <a:solidFill>
                          <a:schemeClr val="tx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defRPr sz="1800"/>
                      </a:pPr>
                      <a:r>
                        <a:rPr lang="fr-FR" sz="1600" b="1" dirty="0">
                          <a:solidFill>
                            <a:srgbClr val="FFFFFF"/>
                          </a:solidFill>
                        </a:rPr>
                        <a:t>  </a:t>
                      </a:r>
                      <a:r>
                        <a:rPr lang="fr-FR" sz="1600" b="1" kern="1200" dirty="0">
                          <a:solidFill>
                            <a:schemeClr val="bg1"/>
                          </a:solidFill>
                          <a:effectLst>
                            <a:outerShdw blurRad="50800" dist="38100" dir="2700000" algn="tl" rotWithShape="0">
                              <a:prstClr val="black">
                                <a:alpha val="40000"/>
                              </a:prstClr>
                            </a:outerShdw>
                          </a:effectLst>
                          <a:latin typeface="+mn-lt"/>
                          <a:ea typeface="+mn-ea"/>
                          <a:cs typeface="+mn-cs"/>
                        </a:rPr>
                        <a:t>47 168,00 € TTC</a:t>
                      </a:r>
                      <a:endParaRPr sz="16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graphicFrame>
        <p:nvGraphicFramePr>
          <p:cNvPr id="10" name="Tableau 6">
            <a:extLst>
              <a:ext uri="{FF2B5EF4-FFF2-40B4-BE49-F238E27FC236}">
                <a16:creationId xmlns:a16="http://schemas.microsoft.com/office/drawing/2014/main" id="{9ABC3D9E-66C0-BCE3-AE99-0613B102B989}"/>
              </a:ext>
            </a:extLst>
          </p:cNvPr>
          <p:cNvGraphicFramePr/>
          <p:nvPr>
            <p:extLst>
              <p:ext uri="{D42A27DB-BD31-4B8C-83A1-F6EECF244321}">
                <p14:modId xmlns:p14="http://schemas.microsoft.com/office/powerpoint/2010/main" val="170011356"/>
              </p:ext>
            </p:extLst>
          </p:nvPr>
        </p:nvGraphicFramePr>
        <p:xfrm>
          <a:off x="1043608" y="4839091"/>
          <a:ext cx="7056784" cy="678141"/>
        </p:xfrm>
        <a:graphic>
          <a:graphicData uri="http://schemas.openxmlformats.org/drawingml/2006/table">
            <a:tbl>
              <a:tblPr firstCol="1" bandRow="1"/>
              <a:tblGrid>
                <a:gridCol w="3456384">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678141">
                <a:tc>
                  <a:txBody>
                    <a:bodyPr/>
                    <a:lstStyle/>
                    <a:p>
                      <a:pPr algn="ctr">
                        <a:defRPr sz="1800" b="0">
                          <a:solidFill>
                            <a:srgbClr val="000000"/>
                          </a:solidFill>
                        </a:defRPr>
                      </a:pPr>
                      <a:r>
                        <a:rPr sz="1600" b="1" kern="1200" dirty="0">
                          <a:solidFill>
                            <a:schemeClr val="tx1"/>
                          </a:solidFill>
                          <a:effectLst>
                            <a:outerShdw blurRad="50800" dist="38100" dir="2700000" algn="tl" rotWithShape="0">
                              <a:prstClr val="black">
                                <a:alpha val="40000"/>
                              </a:prstClr>
                            </a:outerShdw>
                          </a:effectLst>
                          <a:latin typeface="+mn-lt"/>
                          <a:ea typeface="+mn-ea"/>
                          <a:cs typeface="+mn-cs"/>
                        </a:rPr>
                        <a:t>TOTAL COÛT </a:t>
                      </a:r>
                      <a:r>
                        <a:rPr lang="fr-FR" sz="1600" b="1" kern="1200" dirty="0">
                          <a:solidFill>
                            <a:schemeClr val="tx1"/>
                          </a:solidFill>
                          <a:effectLst>
                            <a:outerShdw blurRad="50800" dist="38100" dir="2700000" algn="tl" rotWithShape="0">
                              <a:prstClr val="black">
                                <a:alpha val="40000"/>
                              </a:prstClr>
                            </a:outerShdw>
                          </a:effectLst>
                          <a:latin typeface="+mn-lt"/>
                          <a:ea typeface="+mn-ea"/>
                          <a:cs typeface="+mn-cs"/>
                        </a:rPr>
                        <a:t>ANNUEL</a:t>
                      </a:r>
                      <a:endParaRPr sz="1600" b="1" kern="1200" dirty="0">
                        <a:solidFill>
                          <a:schemeClr val="tx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800" b="1" kern="1200" dirty="0">
                          <a:solidFill>
                            <a:schemeClr val="bg1"/>
                          </a:solidFill>
                          <a:effectLst>
                            <a:outerShdw blurRad="50800" dist="38100" dir="2700000" algn="tl" rotWithShape="0">
                              <a:prstClr val="black">
                                <a:alpha val="40000"/>
                              </a:prstClr>
                            </a:outerShdw>
                          </a:effectLst>
                          <a:latin typeface="+mn-lt"/>
                          <a:ea typeface="+mn-ea"/>
                          <a:cs typeface="+mn-cs"/>
                        </a:rPr>
                        <a:t>1 292 221,00 € TTC</a:t>
                      </a:r>
                      <a:endParaRPr sz="16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17375E">
                        <a:alpha val="50000"/>
                      </a:srgbClr>
                    </a:solidFill>
                  </a:tcPr>
                </a:tc>
                <a:extLst>
                  <a:ext uri="{0D108BD9-81ED-4DB2-BD59-A6C34878D82A}">
                    <a16:rowId xmlns:a16="http://schemas.microsoft.com/office/drawing/2014/main" val="10000"/>
                  </a:ext>
                </a:extLst>
              </a:tr>
            </a:tbl>
          </a:graphicData>
        </a:graphic>
      </p:graphicFrame>
      <p:graphicFrame>
        <p:nvGraphicFramePr>
          <p:cNvPr id="11" name="Tableau 10">
            <a:extLst>
              <a:ext uri="{FF2B5EF4-FFF2-40B4-BE49-F238E27FC236}">
                <a16:creationId xmlns:a16="http://schemas.microsoft.com/office/drawing/2014/main" id="{14D8179D-0153-C7AC-770B-92FF46FD081A}"/>
              </a:ext>
            </a:extLst>
          </p:cNvPr>
          <p:cNvGraphicFramePr/>
          <p:nvPr>
            <p:extLst>
              <p:ext uri="{D42A27DB-BD31-4B8C-83A1-F6EECF244321}">
                <p14:modId xmlns:p14="http://schemas.microsoft.com/office/powerpoint/2010/main" val="1885523153"/>
              </p:ext>
            </p:extLst>
          </p:nvPr>
        </p:nvGraphicFramePr>
        <p:xfrm>
          <a:off x="1291866" y="3284984"/>
          <a:ext cx="6552728" cy="570754"/>
        </p:xfrm>
        <a:graphic>
          <a:graphicData uri="http://schemas.openxmlformats.org/drawingml/2006/table">
            <a:tbl>
              <a:tblPr firstCol="1" bandRow="1"/>
              <a:tblGrid>
                <a:gridCol w="3613071">
                  <a:extLst>
                    <a:ext uri="{9D8B030D-6E8A-4147-A177-3AD203B41FA5}">
                      <a16:colId xmlns:a16="http://schemas.microsoft.com/office/drawing/2014/main" val="20000"/>
                    </a:ext>
                  </a:extLst>
                </a:gridCol>
                <a:gridCol w="2939657">
                  <a:extLst>
                    <a:ext uri="{9D8B030D-6E8A-4147-A177-3AD203B41FA5}">
                      <a16:colId xmlns:a16="http://schemas.microsoft.com/office/drawing/2014/main" val="20001"/>
                    </a:ext>
                  </a:extLst>
                </a:gridCol>
              </a:tblGrid>
              <a:tr h="570754">
                <a:tc>
                  <a:txBody>
                    <a:bodyPr/>
                    <a:lstStyle/>
                    <a:p>
                      <a:pPr algn="ctr">
                        <a:defRPr sz="1800" b="0">
                          <a:solidFill>
                            <a:srgbClr val="000000"/>
                          </a:solidFill>
                        </a:defRPr>
                      </a:pPr>
                      <a:r>
                        <a:rPr sz="1600" b="1" kern="1200" dirty="0">
                          <a:solidFill>
                            <a:schemeClr val="tx1"/>
                          </a:solidFill>
                          <a:effectLst>
                            <a:outerShdw blurRad="50800" dist="38100" dir="2700000" algn="tl" rotWithShape="0">
                              <a:prstClr val="black">
                                <a:alpha val="40000"/>
                              </a:prstClr>
                            </a:outerShdw>
                          </a:effectLst>
                          <a:latin typeface="+mn-lt"/>
                          <a:ea typeface="+mn-ea"/>
                          <a:cs typeface="+mn-cs"/>
                        </a:rPr>
                        <a:t>TOTAL COÛT </a:t>
                      </a:r>
                      <a:r>
                        <a:rPr lang="fr-FR" sz="1600" b="1" kern="1200" dirty="0">
                          <a:solidFill>
                            <a:schemeClr val="tx1"/>
                          </a:solidFill>
                          <a:effectLst>
                            <a:outerShdw blurRad="50800" dist="38100" dir="2700000" algn="tl" rotWithShape="0">
                              <a:prstClr val="black">
                                <a:alpha val="40000"/>
                              </a:prstClr>
                            </a:outerShdw>
                          </a:effectLst>
                          <a:latin typeface="+mn-lt"/>
                          <a:ea typeface="+mn-ea"/>
                          <a:cs typeface="+mn-cs"/>
                        </a:rPr>
                        <a:t>RH</a:t>
                      </a:r>
                      <a:endParaRPr sz="1600" b="1" kern="1200" dirty="0">
                        <a:solidFill>
                          <a:schemeClr val="tx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600" b="1" kern="1200" dirty="0">
                          <a:solidFill>
                            <a:schemeClr val="bg1"/>
                          </a:solidFill>
                          <a:effectLst>
                            <a:outerShdw blurRad="50800" dist="38100" dir="2700000" algn="tl" rotWithShape="0">
                              <a:prstClr val="black">
                                <a:alpha val="40000"/>
                              </a:prstClr>
                            </a:outerShdw>
                          </a:effectLst>
                          <a:latin typeface="+mn-lt"/>
                          <a:ea typeface="+mn-ea"/>
                          <a:cs typeface="+mn-cs"/>
                        </a:rPr>
                        <a:t>427 000,00 € TTC</a:t>
                      </a:r>
                      <a:endParaRPr sz="16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graphicFrame>
        <p:nvGraphicFramePr>
          <p:cNvPr id="12" name="Tableau 11">
            <a:extLst>
              <a:ext uri="{FF2B5EF4-FFF2-40B4-BE49-F238E27FC236}">
                <a16:creationId xmlns:a16="http://schemas.microsoft.com/office/drawing/2014/main" id="{14D8179D-0153-C7AC-770B-92FF46FD081A}"/>
              </a:ext>
            </a:extLst>
          </p:cNvPr>
          <p:cNvGraphicFramePr/>
          <p:nvPr>
            <p:extLst>
              <p:ext uri="{D42A27DB-BD31-4B8C-83A1-F6EECF244321}">
                <p14:modId xmlns:p14="http://schemas.microsoft.com/office/powerpoint/2010/main" val="1098052281"/>
              </p:ext>
            </p:extLst>
          </p:nvPr>
        </p:nvGraphicFramePr>
        <p:xfrm>
          <a:off x="1295636" y="3949538"/>
          <a:ext cx="6552728" cy="631590"/>
        </p:xfrm>
        <a:graphic>
          <a:graphicData uri="http://schemas.openxmlformats.org/drawingml/2006/table">
            <a:tbl>
              <a:tblPr firstCol="1" bandRow="1"/>
              <a:tblGrid>
                <a:gridCol w="3613071">
                  <a:extLst>
                    <a:ext uri="{9D8B030D-6E8A-4147-A177-3AD203B41FA5}">
                      <a16:colId xmlns:a16="http://schemas.microsoft.com/office/drawing/2014/main" val="20000"/>
                    </a:ext>
                  </a:extLst>
                </a:gridCol>
                <a:gridCol w="2939657">
                  <a:extLst>
                    <a:ext uri="{9D8B030D-6E8A-4147-A177-3AD203B41FA5}">
                      <a16:colId xmlns:a16="http://schemas.microsoft.com/office/drawing/2014/main" val="20001"/>
                    </a:ext>
                  </a:extLst>
                </a:gridCol>
              </a:tblGrid>
              <a:tr h="631590">
                <a:tc>
                  <a:txBody>
                    <a:bodyPr/>
                    <a:lstStyle/>
                    <a:p>
                      <a:pPr algn="ctr">
                        <a:defRPr sz="1800" b="0">
                          <a:solidFill>
                            <a:srgbClr val="000000"/>
                          </a:solidFill>
                        </a:defRPr>
                      </a:pPr>
                      <a:r>
                        <a:rPr lang="fr-FR" sz="1600" b="1" kern="1200" dirty="0">
                          <a:solidFill>
                            <a:schemeClr val="tx1"/>
                          </a:solidFill>
                          <a:effectLst>
                            <a:outerShdw blurRad="50800" dist="38100" dir="2700000" algn="tl" rotWithShape="0">
                              <a:prstClr val="black">
                                <a:alpha val="40000"/>
                              </a:prstClr>
                            </a:outerShdw>
                          </a:effectLst>
                          <a:latin typeface="+mn-lt"/>
                          <a:ea typeface="+mn-ea"/>
                          <a:cs typeface="+mn-cs"/>
                        </a:rPr>
                        <a:t>COÛT</a:t>
                      </a:r>
                      <a:r>
                        <a:rPr lang="fr-FR" sz="1600" b="1" kern="1200" baseline="0" dirty="0">
                          <a:solidFill>
                            <a:schemeClr val="tx1"/>
                          </a:solidFill>
                          <a:effectLst>
                            <a:outerShdw blurRad="50800" dist="38100" dir="2700000" algn="tl" rotWithShape="0">
                              <a:prstClr val="black">
                                <a:alpha val="40000"/>
                              </a:prstClr>
                            </a:outerShdw>
                          </a:effectLst>
                          <a:latin typeface="+mn-lt"/>
                          <a:ea typeface="+mn-ea"/>
                          <a:cs typeface="+mn-cs"/>
                        </a:rPr>
                        <a:t> ANNEXE (formation, maintenance, frais financier)</a:t>
                      </a:r>
                      <a:endParaRPr sz="1600" b="1" kern="1200" dirty="0">
                        <a:solidFill>
                          <a:schemeClr val="tx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600" b="1" kern="1200" dirty="0">
                          <a:solidFill>
                            <a:schemeClr val="bg1"/>
                          </a:solidFill>
                          <a:effectLst>
                            <a:outerShdw blurRad="50800" dist="38100" dir="2700000" algn="tl" rotWithShape="0">
                              <a:prstClr val="black">
                                <a:alpha val="40000"/>
                              </a:prstClr>
                            </a:outerShdw>
                          </a:effectLst>
                          <a:latin typeface="+mn-lt"/>
                          <a:ea typeface="+mn-ea"/>
                          <a:cs typeface="+mn-cs"/>
                        </a:rPr>
                        <a:t>56 339,00 € TTC</a:t>
                      </a:r>
                      <a:endParaRPr sz="16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870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Bilan financier</a:t>
            </a:r>
          </a:p>
        </p:txBody>
      </p:sp>
      <p:sp>
        <p:nvSpPr>
          <p:cNvPr id="3" name="Espace réservé du contenu 2"/>
          <p:cNvSpPr>
            <a:spLocks noGrp="1"/>
          </p:cNvSpPr>
          <p:nvPr>
            <p:ph idx="1"/>
          </p:nvPr>
        </p:nvSpPr>
        <p:spPr/>
        <p:txBody>
          <a:bodyPr anchor="t">
            <a:normAutofit/>
          </a:bodyPr>
          <a:lstStyle/>
          <a:p>
            <a:pPr marL="0" indent="0">
              <a:buNone/>
            </a:pPr>
            <a:r>
              <a:rPr lang="fr-FR" sz="1800" dirty="0"/>
              <a:t>Sur la base des cotations et factures.</a:t>
            </a:r>
          </a:p>
          <a:p>
            <a:pPr marL="0" indent="0">
              <a:buNone/>
            </a:pPr>
            <a:r>
              <a:rPr lang="fr-FR" sz="1800" dirty="0"/>
              <a:t>Pour 1967 analyses NGS Panels et analyses standards d’hématologie sur l’année 2022.</a:t>
            </a:r>
          </a:p>
        </p:txBody>
      </p:sp>
      <p:sp>
        <p:nvSpPr>
          <p:cNvPr id="4" name="Espace réservé de la date 3"/>
          <p:cNvSpPr>
            <a:spLocks noGrp="1"/>
          </p:cNvSpPr>
          <p:nvPr>
            <p:ph type="dt" sz="half" idx="10"/>
          </p:nvPr>
        </p:nvSpPr>
        <p:spPr>
          <a:xfrm>
            <a:off x="457200" y="6328792"/>
            <a:ext cx="2133600" cy="365125"/>
          </a:xfrm>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a:xfrm>
            <a:off x="6553200" y="6328792"/>
            <a:ext cx="2133600" cy="365125"/>
          </a:xfrm>
        </p:spPr>
        <p:txBody>
          <a:bodyPr/>
          <a:lstStyle/>
          <a:p>
            <a:fld id="{722D83D7-2ECF-4B3D-B6DD-E0BA9AEC85BC}" type="slidenum">
              <a:rPr lang="fr-FR" altLang="fr-FR" smtClean="0"/>
              <a:pPr/>
              <a:t>19</a:t>
            </a:fld>
            <a:endParaRPr lang="fr-FR" altLang="fr-FR"/>
          </a:p>
        </p:txBody>
      </p:sp>
      <p:sp>
        <p:nvSpPr>
          <p:cNvPr id="6" name="Espace réservé du texte 5"/>
          <p:cNvSpPr>
            <a:spLocks noGrp="1"/>
          </p:cNvSpPr>
          <p:nvPr>
            <p:ph type="body" sz="quarter" idx="13"/>
          </p:nvPr>
        </p:nvSpPr>
        <p:spPr/>
        <p:txBody>
          <a:bodyPr/>
          <a:lstStyle/>
          <a:p>
            <a:r>
              <a:rPr lang="fr-FR" dirty="0"/>
              <a:t>Réalisation des analyses au CHU</a:t>
            </a:r>
          </a:p>
        </p:txBody>
      </p:sp>
      <p:graphicFrame>
        <p:nvGraphicFramePr>
          <p:cNvPr id="7" name="Tableau 6">
            <a:extLst>
              <a:ext uri="{FF2B5EF4-FFF2-40B4-BE49-F238E27FC236}">
                <a16:creationId xmlns:a16="http://schemas.microsoft.com/office/drawing/2014/main" id="{19B1646C-DA3B-77A7-FF5B-AD6457C3FA65}"/>
              </a:ext>
            </a:extLst>
          </p:cNvPr>
          <p:cNvGraphicFramePr/>
          <p:nvPr>
            <p:extLst>
              <p:ext uri="{D42A27DB-BD31-4B8C-83A1-F6EECF244321}">
                <p14:modId xmlns:p14="http://schemas.microsoft.com/office/powerpoint/2010/main" val="1165669735"/>
              </p:ext>
            </p:extLst>
          </p:nvPr>
        </p:nvGraphicFramePr>
        <p:xfrm>
          <a:off x="958385" y="2852936"/>
          <a:ext cx="6886339" cy="582516"/>
        </p:xfrm>
        <a:graphic>
          <a:graphicData uri="http://schemas.openxmlformats.org/drawingml/2006/table">
            <a:tbl>
              <a:tblPr firstCol="1" bandRow="1">
                <a:effectLst>
                  <a:outerShdw blurRad="50800" dist="38100" dir="2700000" algn="tl" rotWithShape="0">
                    <a:prstClr val="black">
                      <a:alpha val="40000"/>
                    </a:prstClr>
                  </a:outerShdw>
                </a:effectLst>
              </a:tblPr>
              <a:tblGrid>
                <a:gridCol w="3632355">
                  <a:extLst>
                    <a:ext uri="{9D8B030D-6E8A-4147-A177-3AD203B41FA5}">
                      <a16:colId xmlns:a16="http://schemas.microsoft.com/office/drawing/2014/main" val="20000"/>
                    </a:ext>
                  </a:extLst>
                </a:gridCol>
                <a:gridCol w="3253984">
                  <a:extLst>
                    <a:ext uri="{9D8B030D-6E8A-4147-A177-3AD203B41FA5}">
                      <a16:colId xmlns:a16="http://schemas.microsoft.com/office/drawing/2014/main" val="20001"/>
                    </a:ext>
                  </a:extLst>
                </a:gridCol>
              </a:tblGrid>
              <a:tr h="582516">
                <a:tc>
                  <a:txBody>
                    <a:bodyPr/>
                    <a:lstStyle/>
                    <a:p>
                      <a:pPr algn="ctr">
                        <a:defRPr sz="1800" b="0">
                          <a:solidFill>
                            <a:srgbClr val="000000"/>
                          </a:solidFill>
                        </a:defRPr>
                      </a:pPr>
                      <a:r>
                        <a:rPr lang="fr-FR" sz="1600" b="1" dirty="0">
                          <a:solidFill>
                            <a:schemeClr val="tx1">
                              <a:lumMod val="95000"/>
                              <a:lumOff val="5000"/>
                            </a:schemeClr>
                          </a:solidFill>
                        </a:rPr>
                        <a:t>Analyses effectuées au CHU</a:t>
                      </a:r>
                      <a:endParaRPr sz="1600" b="1" dirty="0">
                        <a:solidFill>
                          <a:schemeClr val="tx1">
                            <a:lumMod val="95000"/>
                            <a:lumOff val="5000"/>
                          </a:schemeClr>
                        </a:solidFill>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600" b="1" dirty="0">
                          <a:solidFill>
                            <a:srgbClr val="FCD5B5"/>
                          </a:solidFill>
                        </a:rPr>
                        <a:t>  </a:t>
                      </a:r>
                      <a:r>
                        <a:rPr lang="fr-FR" sz="1600" b="1" kern="1200" dirty="0">
                          <a:solidFill>
                            <a:srgbClr val="FCD5B5"/>
                          </a:solidFill>
                          <a:effectLst>
                            <a:outerShdw blurRad="50800" dist="38100" dir="2700000" algn="tl" rotWithShape="0">
                              <a:prstClr val="black">
                                <a:alpha val="40000"/>
                              </a:prstClr>
                            </a:outerShdw>
                          </a:effectLst>
                          <a:latin typeface="+mn-lt"/>
                          <a:ea typeface="+mn-ea"/>
                          <a:cs typeface="+mn-cs"/>
                        </a:rPr>
                        <a:t>1 292 221,00 € TTC</a:t>
                      </a: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chemeClr val="tx2">
                        <a:alpha val="50000"/>
                      </a:schemeClr>
                    </a:solidFill>
                  </a:tcPr>
                </a:tc>
                <a:extLst>
                  <a:ext uri="{0D108BD9-81ED-4DB2-BD59-A6C34878D82A}">
                    <a16:rowId xmlns:a16="http://schemas.microsoft.com/office/drawing/2014/main" val="10000"/>
                  </a:ext>
                </a:extLst>
              </a:tr>
            </a:tbl>
          </a:graphicData>
        </a:graphic>
      </p:graphicFrame>
      <p:graphicFrame>
        <p:nvGraphicFramePr>
          <p:cNvPr id="8" name="Tableau 6">
            <a:extLst>
              <a:ext uri="{FF2B5EF4-FFF2-40B4-BE49-F238E27FC236}">
                <a16:creationId xmlns:a16="http://schemas.microsoft.com/office/drawing/2014/main" id="{70925F36-B550-E98A-6156-57A6BBAF1CB0}"/>
              </a:ext>
            </a:extLst>
          </p:cNvPr>
          <p:cNvGraphicFramePr/>
          <p:nvPr>
            <p:extLst>
              <p:ext uri="{D42A27DB-BD31-4B8C-83A1-F6EECF244321}">
                <p14:modId xmlns:p14="http://schemas.microsoft.com/office/powerpoint/2010/main" val="1119812151"/>
              </p:ext>
            </p:extLst>
          </p:nvPr>
        </p:nvGraphicFramePr>
        <p:xfrm>
          <a:off x="958385" y="4293096"/>
          <a:ext cx="6886339" cy="582516"/>
        </p:xfrm>
        <a:graphic>
          <a:graphicData uri="http://schemas.openxmlformats.org/drawingml/2006/table">
            <a:tbl>
              <a:tblPr firstCol="1" bandRow="1">
                <a:effectLst>
                  <a:outerShdw blurRad="50800" dist="38100" dir="2700000" algn="tl" rotWithShape="0">
                    <a:prstClr val="black">
                      <a:alpha val="40000"/>
                    </a:prstClr>
                  </a:outerShdw>
                </a:effectLst>
              </a:tblPr>
              <a:tblGrid>
                <a:gridCol w="3632355">
                  <a:extLst>
                    <a:ext uri="{9D8B030D-6E8A-4147-A177-3AD203B41FA5}">
                      <a16:colId xmlns:a16="http://schemas.microsoft.com/office/drawing/2014/main" val="20000"/>
                    </a:ext>
                  </a:extLst>
                </a:gridCol>
                <a:gridCol w="3253984">
                  <a:extLst>
                    <a:ext uri="{9D8B030D-6E8A-4147-A177-3AD203B41FA5}">
                      <a16:colId xmlns:a16="http://schemas.microsoft.com/office/drawing/2014/main" val="20001"/>
                    </a:ext>
                  </a:extLst>
                </a:gridCol>
              </a:tblGrid>
              <a:tr h="582516">
                <a:tc>
                  <a:txBody>
                    <a:bodyPr/>
                    <a:lstStyle/>
                    <a:p>
                      <a:pPr algn="ctr">
                        <a:defRPr sz="1800" b="0">
                          <a:solidFill>
                            <a:srgbClr val="000000"/>
                          </a:solidFill>
                        </a:defRPr>
                      </a:pPr>
                      <a:r>
                        <a:rPr lang="fr-FR" sz="1600" b="1" dirty="0">
                          <a:solidFill>
                            <a:schemeClr val="tx1">
                              <a:lumMod val="95000"/>
                              <a:lumOff val="5000"/>
                            </a:schemeClr>
                          </a:solidFill>
                        </a:rPr>
                        <a:t>Remboursement </a:t>
                      </a:r>
                      <a:r>
                        <a:rPr lang="fr-FR" sz="1600" b="1" dirty="0" err="1">
                          <a:solidFill>
                            <a:schemeClr val="tx1">
                              <a:lumMod val="95000"/>
                              <a:lumOff val="5000"/>
                            </a:schemeClr>
                          </a:solidFill>
                        </a:rPr>
                        <a:t>fichsup</a:t>
                      </a:r>
                      <a:r>
                        <a:rPr lang="fr-FR" sz="1600" b="1" dirty="0">
                          <a:solidFill>
                            <a:schemeClr val="tx1">
                              <a:lumMod val="95000"/>
                              <a:lumOff val="5000"/>
                            </a:schemeClr>
                          </a:solidFill>
                        </a:rPr>
                        <a:t> 50%</a:t>
                      </a:r>
                      <a:endParaRPr sz="1600" b="1" dirty="0">
                        <a:solidFill>
                          <a:schemeClr val="tx1">
                            <a:lumMod val="95000"/>
                            <a:lumOff val="5000"/>
                          </a:schemeClr>
                        </a:solidFill>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600" b="1" kern="1200" dirty="0">
                          <a:solidFill>
                            <a:schemeClr val="bg1"/>
                          </a:solidFill>
                          <a:effectLst>
                            <a:outerShdw blurRad="50800" dist="38100" dir="2700000" algn="tl" rotWithShape="0">
                              <a:prstClr val="black">
                                <a:alpha val="40000"/>
                              </a:prstClr>
                            </a:outerShdw>
                          </a:effectLst>
                          <a:latin typeface="+mn-lt"/>
                          <a:ea typeface="+mn-ea"/>
                          <a:cs typeface="+mn-cs"/>
                        </a:rPr>
                        <a:t>  1 638 147,00 € TTC</a:t>
                      </a:r>
                      <a:endParaRPr sz="16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3A6D">
                        <a:alpha val="50000"/>
                      </a:srgbClr>
                    </a:solidFill>
                  </a:tcPr>
                </a:tc>
                <a:extLst>
                  <a:ext uri="{0D108BD9-81ED-4DB2-BD59-A6C34878D82A}">
                    <a16:rowId xmlns:a16="http://schemas.microsoft.com/office/drawing/2014/main" val="10000"/>
                  </a:ext>
                </a:extLst>
              </a:tr>
            </a:tbl>
          </a:graphicData>
        </a:graphic>
      </p:graphicFrame>
      <p:graphicFrame>
        <p:nvGraphicFramePr>
          <p:cNvPr id="9" name="Tableau 6">
            <a:extLst>
              <a:ext uri="{FF2B5EF4-FFF2-40B4-BE49-F238E27FC236}">
                <a16:creationId xmlns:a16="http://schemas.microsoft.com/office/drawing/2014/main" id="{BE733A18-B734-0884-379B-B037BC3896C6}"/>
              </a:ext>
            </a:extLst>
          </p:cNvPr>
          <p:cNvGraphicFramePr/>
          <p:nvPr>
            <p:extLst>
              <p:ext uri="{D42A27DB-BD31-4B8C-83A1-F6EECF244321}">
                <p14:modId xmlns:p14="http://schemas.microsoft.com/office/powerpoint/2010/main" val="1149553822"/>
              </p:ext>
            </p:extLst>
          </p:nvPr>
        </p:nvGraphicFramePr>
        <p:xfrm>
          <a:off x="873162" y="5127123"/>
          <a:ext cx="7056784" cy="678141"/>
        </p:xfrm>
        <a:graphic>
          <a:graphicData uri="http://schemas.openxmlformats.org/drawingml/2006/table">
            <a:tbl>
              <a:tblPr firstCol="1" bandRow="1"/>
              <a:tblGrid>
                <a:gridCol w="3698838">
                  <a:extLst>
                    <a:ext uri="{9D8B030D-6E8A-4147-A177-3AD203B41FA5}">
                      <a16:colId xmlns:a16="http://schemas.microsoft.com/office/drawing/2014/main" val="20000"/>
                    </a:ext>
                  </a:extLst>
                </a:gridCol>
                <a:gridCol w="3357946">
                  <a:extLst>
                    <a:ext uri="{9D8B030D-6E8A-4147-A177-3AD203B41FA5}">
                      <a16:colId xmlns:a16="http://schemas.microsoft.com/office/drawing/2014/main" val="20001"/>
                    </a:ext>
                  </a:extLst>
                </a:gridCol>
              </a:tblGrid>
              <a:tr h="678141">
                <a:tc>
                  <a:txBody>
                    <a:bodyPr/>
                    <a:lstStyle/>
                    <a:p>
                      <a:pPr algn="ctr">
                        <a:defRPr sz="1800" b="0">
                          <a:solidFill>
                            <a:srgbClr val="000000"/>
                          </a:solidFill>
                        </a:defRPr>
                      </a:pPr>
                      <a:r>
                        <a:rPr lang="fr-FR" sz="1600" b="1" dirty="0">
                          <a:solidFill>
                            <a:srgbClr val="00B050"/>
                          </a:solidFill>
                          <a:effectLst>
                            <a:outerShdw blurRad="50800" dist="38100" dir="2700000" algn="tl" rotWithShape="0">
                              <a:prstClr val="black">
                                <a:alpha val="40000"/>
                              </a:prstClr>
                            </a:outerShdw>
                          </a:effectLst>
                        </a:rPr>
                        <a:t>Marge en faveur du CHU</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900" b="1" dirty="0">
                          <a:solidFill>
                            <a:srgbClr val="FFFFFF"/>
                          </a:solidFill>
                        </a:rPr>
                        <a:t> </a:t>
                      </a:r>
                      <a:r>
                        <a:rPr lang="fr-FR" sz="1800" b="1" kern="1200" dirty="0">
                          <a:solidFill>
                            <a:schemeClr val="bg1"/>
                          </a:solidFill>
                          <a:effectLst>
                            <a:outerShdw blurRad="50800" dist="38100" dir="2700000" algn="tl" rotWithShape="0">
                              <a:prstClr val="black">
                                <a:alpha val="40000"/>
                              </a:prstClr>
                            </a:outerShdw>
                          </a:effectLst>
                          <a:latin typeface="+mn-lt"/>
                          <a:ea typeface="+mn-ea"/>
                          <a:cs typeface="+mn-cs"/>
                        </a:rPr>
                        <a:t>87 482,00 € TTC annuel</a:t>
                      </a:r>
                      <a:endParaRPr sz="1600" b="1" kern="1200" dirty="0">
                        <a:solidFill>
                          <a:schemeClr val="bg1"/>
                        </a:solidFill>
                        <a:effectLst>
                          <a:outerShdw blurRad="50800" dist="38100" dir="2700000" algn="tl" rotWithShape="0">
                            <a:prstClr val="black">
                              <a:alpha val="40000"/>
                            </a:prstClr>
                          </a:outerShdw>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rgbClr val="00B050">
                        <a:alpha val="79608"/>
                      </a:srgbClr>
                    </a:solidFill>
                  </a:tcPr>
                </a:tc>
                <a:extLst>
                  <a:ext uri="{0D108BD9-81ED-4DB2-BD59-A6C34878D82A}">
                    <a16:rowId xmlns:a16="http://schemas.microsoft.com/office/drawing/2014/main" val="10000"/>
                  </a:ext>
                </a:extLst>
              </a:tr>
            </a:tbl>
          </a:graphicData>
        </a:graphic>
      </p:graphicFrame>
      <p:graphicFrame>
        <p:nvGraphicFramePr>
          <p:cNvPr id="10" name="Tableau 6">
            <a:extLst>
              <a:ext uri="{FF2B5EF4-FFF2-40B4-BE49-F238E27FC236}">
                <a16:creationId xmlns:a16="http://schemas.microsoft.com/office/drawing/2014/main" id="{0C5CDBC6-BF66-D6FB-9E13-091E85A58514}"/>
              </a:ext>
            </a:extLst>
          </p:cNvPr>
          <p:cNvGraphicFramePr/>
          <p:nvPr>
            <p:extLst>
              <p:ext uri="{D42A27DB-BD31-4B8C-83A1-F6EECF244321}">
                <p14:modId xmlns:p14="http://schemas.microsoft.com/office/powerpoint/2010/main" val="3819636139"/>
              </p:ext>
            </p:extLst>
          </p:nvPr>
        </p:nvGraphicFramePr>
        <p:xfrm>
          <a:off x="958385" y="3573016"/>
          <a:ext cx="6886339" cy="582516"/>
        </p:xfrm>
        <a:graphic>
          <a:graphicData uri="http://schemas.openxmlformats.org/drawingml/2006/table">
            <a:tbl>
              <a:tblPr firstCol="1" bandRow="1">
                <a:effectLst>
                  <a:outerShdw blurRad="50800" dist="38100" dir="2700000" algn="tl" rotWithShape="0">
                    <a:prstClr val="black">
                      <a:alpha val="40000"/>
                    </a:prstClr>
                  </a:outerShdw>
                </a:effectLst>
              </a:tblPr>
              <a:tblGrid>
                <a:gridCol w="3632355">
                  <a:extLst>
                    <a:ext uri="{9D8B030D-6E8A-4147-A177-3AD203B41FA5}">
                      <a16:colId xmlns:a16="http://schemas.microsoft.com/office/drawing/2014/main" val="20000"/>
                    </a:ext>
                  </a:extLst>
                </a:gridCol>
                <a:gridCol w="3253984">
                  <a:extLst>
                    <a:ext uri="{9D8B030D-6E8A-4147-A177-3AD203B41FA5}">
                      <a16:colId xmlns:a16="http://schemas.microsoft.com/office/drawing/2014/main" val="20001"/>
                    </a:ext>
                  </a:extLst>
                </a:gridCol>
              </a:tblGrid>
              <a:tr h="582516">
                <a:tc>
                  <a:txBody>
                    <a:bodyPr/>
                    <a:lstStyle/>
                    <a:p>
                      <a:pPr algn="ctr">
                        <a:defRPr sz="1800" b="0">
                          <a:solidFill>
                            <a:srgbClr val="000000"/>
                          </a:solidFill>
                        </a:defRPr>
                      </a:pPr>
                      <a:r>
                        <a:rPr lang="fr-FR" sz="1600" b="1" dirty="0">
                          <a:solidFill>
                            <a:schemeClr val="tx1">
                              <a:lumMod val="95000"/>
                              <a:lumOff val="5000"/>
                            </a:schemeClr>
                          </a:solidFill>
                        </a:rPr>
                        <a:t>Frais de gestion 20%</a:t>
                      </a:r>
                      <a:endParaRPr sz="1600" b="1" dirty="0">
                        <a:solidFill>
                          <a:schemeClr val="tx1">
                            <a:lumMod val="95000"/>
                            <a:lumOff val="5000"/>
                          </a:schemeClr>
                        </a:solidFill>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1600" b="1" kern="1200" dirty="0">
                          <a:solidFill>
                            <a:srgbClr val="FCD5B5"/>
                          </a:solidFill>
                          <a:effectLst>
                            <a:outerShdw blurRad="50800" dist="38100" dir="2700000" algn="tl" rotWithShape="0">
                              <a:prstClr val="black">
                                <a:alpha val="40000"/>
                              </a:prstClr>
                            </a:outerShdw>
                          </a:effectLst>
                          <a:latin typeface="+mn-lt"/>
                          <a:ea typeface="+mn-ea"/>
                          <a:cs typeface="+mn-cs"/>
                        </a:rPr>
                        <a:t>258 444,00 € TTC</a:t>
                      </a:r>
                    </a:p>
                  </a:txBody>
                  <a:tcPr marL="0" marR="0" marT="0" marB="0" anchor="ctr" horzOverflow="overflow">
                    <a:lnL w="12700" cap="flat" cmpd="sng" algn="ctr">
                      <a:solidFill>
                        <a:schemeClr val="tx1"/>
                      </a:solidFill>
                      <a:prstDash val="solid"/>
                      <a:round/>
                      <a:headEnd type="none" w="med" len="med"/>
                      <a:tailEnd type="none" w="med" len="med"/>
                    </a:lnL>
                    <a:lnB w="38100">
                      <a:solidFill>
                        <a:srgbClr val="FFFFFF"/>
                      </a:solidFill>
                    </a:lnB>
                    <a:solidFill>
                      <a:schemeClr val="tx2">
                        <a:alpha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9088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0106"/>
          </a:xfrm>
        </p:spPr>
        <p:txBody>
          <a:bodyPr wrap="square" anchor="ctr">
            <a:normAutofit/>
          </a:bodyPr>
          <a:lstStyle/>
          <a:p>
            <a:r>
              <a:rPr lang="fr-FR" dirty="0"/>
              <a:t>Sommaire</a:t>
            </a:r>
          </a:p>
        </p:txBody>
      </p:sp>
      <p:sp>
        <p:nvSpPr>
          <p:cNvPr id="4" name="Espace réservé de la date 3"/>
          <p:cNvSpPr>
            <a:spLocks noGrp="1"/>
          </p:cNvSpPr>
          <p:nvPr>
            <p:ph type="dt" sz="half" idx="10"/>
          </p:nvPr>
        </p:nvSpPr>
        <p:spPr>
          <a:xfrm>
            <a:off x="457200" y="6400800"/>
            <a:ext cx="2133600" cy="365125"/>
          </a:xfrm>
        </p:spPr>
        <p:txBody>
          <a:bodyPr wrap="square" anchor="b">
            <a:normAutofit/>
          </a:bodyPr>
          <a:lstStyle/>
          <a:p>
            <a:pPr>
              <a:spcAft>
                <a:spcPts val="600"/>
              </a:spcAft>
            </a:pPr>
            <a:fld id="{E3202A20-94D0-4D15-9707-4C6D37468304}" type="datetime1">
              <a:rPr lang="fr-FR" altLang="fr-FR" smtClean="0"/>
              <a:pPr>
                <a:spcAft>
                  <a:spcPts val="600"/>
                </a:spcAft>
              </a:pPr>
              <a:t>17/01/2024</a:t>
            </a:fld>
            <a:endParaRPr lang="fr-FR" altLang="fr-FR"/>
          </a:p>
        </p:txBody>
      </p:sp>
      <p:sp>
        <p:nvSpPr>
          <p:cNvPr id="5" name="Espace réservé du numéro de diapositive 4"/>
          <p:cNvSpPr>
            <a:spLocks noGrp="1"/>
          </p:cNvSpPr>
          <p:nvPr>
            <p:ph type="sldNum" sz="quarter" idx="12"/>
          </p:nvPr>
        </p:nvSpPr>
        <p:spPr>
          <a:xfrm>
            <a:off x="6553200" y="6400800"/>
            <a:ext cx="2133600" cy="365125"/>
          </a:xfrm>
        </p:spPr>
        <p:txBody>
          <a:bodyPr wrap="square" anchor="ctr">
            <a:normAutofit/>
          </a:bodyPr>
          <a:lstStyle/>
          <a:p>
            <a:pPr>
              <a:spcAft>
                <a:spcPts val="600"/>
              </a:spcAft>
            </a:pPr>
            <a:fld id="{722D83D7-2ECF-4B3D-B6DD-E0BA9AEC85BC}" type="slidenum">
              <a:rPr lang="fr-FR" altLang="fr-FR" smtClean="0"/>
              <a:pPr>
                <a:spcAft>
                  <a:spcPts val="600"/>
                </a:spcAft>
              </a:pPr>
              <a:t>2</a:t>
            </a:fld>
            <a:endParaRPr lang="fr-FR" altLang="fr-FR"/>
          </a:p>
        </p:txBody>
      </p:sp>
      <p:sp>
        <p:nvSpPr>
          <p:cNvPr id="20" name="Text Placeholder 5">
            <a:extLst>
              <a:ext uri="{FF2B5EF4-FFF2-40B4-BE49-F238E27FC236}">
                <a16:creationId xmlns:a16="http://schemas.microsoft.com/office/drawing/2014/main" id="{7F3EE998-F566-0441-790B-07B9EC0D7A1B}"/>
              </a:ext>
            </a:extLst>
          </p:cNvPr>
          <p:cNvSpPr>
            <a:spLocks noGrp="1"/>
          </p:cNvSpPr>
          <p:nvPr>
            <p:ph type="body" sz="quarter" idx="13"/>
          </p:nvPr>
        </p:nvSpPr>
        <p:spPr>
          <a:xfrm>
            <a:off x="457200" y="1187600"/>
            <a:ext cx="8229600" cy="427037"/>
          </a:xfrm>
        </p:spPr>
        <p:txBody>
          <a:bodyPr/>
          <a:lstStyle/>
          <a:p>
            <a:endParaRPr lang="en-US"/>
          </a:p>
        </p:txBody>
      </p:sp>
      <p:graphicFrame>
        <p:nvGraphicFramePr>
          <p:cNvPr id="21" name="Espace réservé du contenu 2">
            <a:extLst>
              <a:ext uri="{FF2B5EF4-FFF2-40B4-BE49-F238E27FC236}">
                <a16:creationId xmlns:a16="http://schemas.microsoft.com/office/drawing/2014/main" id="{13CEDD88-2053-47D9-5005-C58A972B6ED2}"/>
              </a:ext>
            </a:extLst>
          </p:cNvPr>
          <p:cNvGraphicFramePr>
            <a:graphicFrameLocks noGrp="1"/>
          </p:cNvGraphicFramePr>
          <p:nvPr>
            <p:ph idx="1"/>
            <p:extLst>
              <p:ext uri="{D42A27DB-BD31-4B8C-83A1-F6EECF244321}">
                <p14:modId xmlns:p14="http://schemas.microsoft.com/office/powerpoint/2010/main" val="964585764"/>
              </p:ext>
            </p:extLst>
          </p:nvPr>
        </p:nvGraphicFramePr>
        <p:xfrm>
          <a:off x="457200" y="1677494"/>
          <a:ext cx="8229600" cy="4343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700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Bilan financier</a:t>
            </a:r>
          </a:p>
        </p:txBody>
      </p:sp>
      <p:sp>
        <p:nvSpPr>
          <p:cNvPr id="3" name="Espace réservé du contenu 2"/>
          <p:cNvSpPr>
            <a:spLocks noGrp="1"/>
          </p:cNvSpPr>
          <p:nvPr>
            <p:ph idx="1"/>
          </p:nvPr>
        </p:nvSpPr>
        <p:spPr/>
        <p:txBody>
          <a:bodyPr anchor="t">
            <a:noAutofit/>
          </a:bodyPr>
          <a:lstStyle/>
          <a:p>
            <a:pPr marL="0" indent="0">
              <a:buNone/>
            </a:pPr>
            <a:r>
              <a:rPr lang="fr-FR" sz="1800" dirty="0"/>
              <a:t>Sur la base des cotations et factures.</a:t>
            </a:r>
          </a:p>
          <a:p>
            <a:pPr marL="0" indent="0">
              <a:buNone/>
            </a:pPr>
            <a:r>
              <a:rPr lang="fr-FR" sz="1800" dirty="0"/>
              <a:t>Pour 1967 analyses NGS Panels et analyses standards d’hématologie sur l’année 2022.</a:t>
            </a:r>
          </a:p>
          <a:p>
            <a:pPr marL="0" indent="0">
              <a:buNone/>
            </a:pPr>
            <a:r>
              <a:rPr lang="fr-FR" sz="1800" dirty="0"/>
              <a:t> </a:t>
            </a:r>
          </a:p>
          <a:p>
            <a:pPr marL="0" indent="0">
              <a:buNone/>
            </a:pPr>
            <a:r>
              <a:rPr lang="fr-FR" sz="1800" dirty="0"/>
              <a:t> </a:t>
            </a:r>
          </a:p>
          <a:p>
            <a:pPr marL="0" indent="0">
              <a:buNone/>
            </a:pPr>
            <a:r>
              <a:rPr lang="fr-FR" sz="1800" dirty="0"/>
              <a:t> </a:t>
            </a:r>
          </a:p>
          <a:p>
            <a:pPr marL="0" indent="0">
              <a:buNone/>
            </a:pPr>
            <a:r>
              <a:rPr lang="fr-FR" sz="1800" dirty="0"/>
              <a:t> </a:t>
            </a:r>
          </a:p>
          <a:p>
            <a:pPr marL="0" indent="0">
              <a:buNone/>
            </a:pPr>
            <a:r>
              <a:rPr lang="fr-FR" sz="1800" dirty="0"/>
              <a:t> </a:t>
            </a:r>
          </a:p>
          <a:p>
            <a:pPr marL="0" indent="0">
              <a:buNone/>
            </a:pPr>
            <a:r>
              <a:rPr lang="fr-FR" sz="1800" dirty="0"/>
              <a:t> </a:t>
            </a:r>
          </a:p>
          <a:p>
            <a:pPr marL="0" indent="0">
              <a:buNone/>
            </a:pPr>
            <a:r>
              <a:rPr lang="fr-FR" sz="1800" dirty="0"/>
              <a:t> </a:t>
            </a:r>
          </a:p>
          <a:p>
            <a:pPr marL="0" indent="0">
              <a:buNone/>
            </a:pPr>
            <a:endParaRPr lang="fr-FR" sz="1800" dirty="0"/>
          </a:p>
        </p:txBody>
      </p:sp>
      <p:sp>
        <p:nvSpPr>
          <p:cNvPr id="4" name="Espace réservé de la date 3"/>
          <p:cNvSpPr>
            <a:spLocks noGrp="1"/>
          </p:cNvSpPr>
          <p:nvPr>
            <p:ph type="dt" sz="half" idx="10"/>
          </p:nvPr>
        </p:nvSpPr>
        <p:spPr>
          <a:xfrm>
            <a:off x="457200" y="6328792"/>
            <a:ext cx="2133600" cy="365125"/>
          </a:xfrm>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a:xfrm>
            <a:off x="6553200" y="6328792"/>
            <a:ext cx="2133600" cy="365125"/>
          </a:xfrm>
        </p:spPr>
        <p:txBody>
          <a:bodyPr/>
          <a:lstStyle/>
          <a:p>
            <a:fld id="{722D83D7-2ECF-4B3D-B6DD-E0BA9AEC85BC}" type="slidenum">
              <a:rPr lang="fr-FR" altLang="fr-FR" smtClean="0"/>
              <a:pPr/>
              <a:t>20</a:t>
            </a:fld>
            <a:endParaRPr lang="fr-FR" altLang="fr-FR"/>
          </a:p>
        </p:txBody>
      </p:sp>
      <p:sp>
        <p:nvSpPr>
          <p:cNvPr id="6" name="Espace réservé du texte 5"/>
          <p:cNvSpPr>
            <a:spLocks noGrp="1"/>
          </p:cNvSpPr>
          <p:nvPr>
            <p:ph type="body" sz="quarter" idx="13"/>
          </p:nvPr>
        </p:nvSpPr>
        <p:spPr/>
        <p:txBody>
          <a:bodyPr/>
          <a:lstStyle/>
          <a:p>
            <a:r>
              <a:rPr lang="fr-FR" dirty="0"/>
              <a:t>Réalisation des analyses au CHU</a:t>
            </a:r>
          </a:p>
        </p:txBody>
      </p:sp>
      <p:graphicFrame>
        <p:nvGraphicFramePr>
          <p:cNvPr id="8" name="Tableau 6">
            <a:extLst>
              <a:ext uri="{FF2B5EF4-FFF2-40B4-BE49-F238E27FC236}">
                <a16:creationId xmlns:a16="http://schemas.microsoft.com/office/drawing/2014/main" id="{C263919A-EED5-F48C-2D06-8C766514F8BA}"/>
              </a:ext>
            </a:extLst>
          </p:cNvPr>
          <p:cNvGraphicFramePr/>
          <p:nvPr>
            <p:extLst>
              <p:ext uri="{D42A27DB-BD31-4B8C-83A1-F6EECF244321}">
                <p14:modId xmlns:p14="http://schemas.microsoft.com/office/powerpoint/2010/main" val="372042709"/>
              </p:ext>
            </p:extLst>
          </p:nvPr>
        </p:nvGraphicFramePr>
        <p:xfrm>
          <a:off x="790972" y="3717032"/>
          <a:ext cx="7632848" cy="1892420"/>
        </p:xfrm>
        <a:graphic>
          <a:graphicData uri="http://schemas.openxmlformats.org/drawingml/2006/table">
            <a:tbl>
              <a:tblPr firstCol="1" bandRow="1">
                <a:effectLst>
                  <a:outerShdw blurRad="50800" dist="50800" dir="5400000" algn="ctr" rotWithShape="0">
                    <a:srgbClr val="000000"/>
                  </a:outerShdw>
                </a:effectLst>
              </a:tblPr>
              <a:tblGrid>
                <a:gridCol w="7632848">
                  <a:extLst>
                    <a:ext uri="{9D8B030D-6E8A-4147-A177-3AD203B41FA5}">
                      <a16:colId xmlns:a16="http://schemas.microsoft.com/office/drawing/2014/main" val="20000"/>
                    </a:ext>
                  </a:extLst>
                </a:gridCol>
              </a:tblGrid>
              <a:tr h="18924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800"/>
                      </a:pPr>
                      <a:r>
                        <a:rPr lang="fr-FR" sz="4000" b="1" dirty="0">
                          <a:solidFill>
                            <a:schemeClr val="bg1"/>
                          </a:solidFill>
                          <a:effectLst>
                            <a:outerShdw blurRad="127000" dist="38100" dir="5400000" algn="tl" rotWithShape="0">
                              <a:prstClr val="black">
                                <a:alpha val="40000"/>
                              </a:prstClr>
                            </a:outerShdw>
                            <a:reflection stA="53000" endPos="65000" dist="50800" dir="5400000" sy="-100000" algn="bl" rotWithShape="0"/>
                          </a:effectLst>
                        </a:rPr>
                        <a:t>1 725 629,00 €  </a:t>
                      </a:r>
                      <a:endParaRPr sz="4000" b="1" dirty="0">
                        <a:solidFill>
                          <a:schemeClr val="bg1"/>
                        </a:solidFill>
                        <a:effectLst>
                          <a:outerShdw blurRad="127000" dist="38100" dir="5400000" algn="tl" rotWithShape="0">
                            <a:prstClr val="black">
                              <a:alpha val="40000"/>
                            </a:prstClr>
                          </a:outerShdw>
                          <a:reflection stA="53000" endPos="65000" dist="50800" dir="5400000" sy="-100000" algn="bl" rotWithShape="0"/>
                        </a:effectLst>
                      </a:endParaRPr>
                    </a:p>
                  </a:txBody>
                  <a:tcPr marL="0" marR="0" marT="0" marB="0" anchor="ctr" horzOverflow="overflow">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alpha val="41176"/>
                      </a:srgbClr>
                    </a:solidFill>
                  </a:tcPr>
                </a:tc>
                <a:extLst>
                  <a:ext uri="{0D108BD9-81ED-4DB2-BD59-A6C34878D82A}">
                    <a16:rowId xmlns:a16="http://schemas.microsoft.com/office/drawing/2014/main" val="10000"/>
                  </a:ext>
                </a:extLst>
              </a:tr>
            </a:tbl>
          </a:graphicData>
        </a:graphic>
      </p:graphicFrame>
      <p:graphicFrame>
        <p:nvGraphicFramePr>
          <p:cNvPr id="9" name="Tableau 6">
            <a:extLst>
              <a:ext uri="{FF2B5EF4-FFF2-40B4-BE49-F238E27FC236}">
                <a16:creationId xmlns:a16="http://schemas.microsoft.com/office/drawing/2014/main" id="{A49080F7-2B85-618D-2FF1-A94F60CEB3A0}"/>
              </a:ext>
            </a:extLst>
          </p:cNvPr>
          <p:cNvGraphicFramePr/>
          <p:nvPr>
            <p:extLst>
              <p:ext uri="{D42A27DB-BD31-4B8C-83A1-F6EECF244321}">
                <p14:modId xmlns:p14="http://schemas.microsoft.com/office/powerpoint/2010/main" val="976726889"/>
              </p:ext>
            </p:extLst>
          </p:nvPr>
        </p:nvGraphicFramePr>
        <p:xfrm>
          <a:off x="755576" y="2780928"/>
          <a:ext cx="7632848" cy="974834"/>
        </p:xfrm>
        <a:graphic>
          <a:graphicData uri="http://schemas.openxmlformats.org/drawingml/2006/table">
            <a:tbl>
              <a:tblPr firstCol="1" bandRow="1"/>
              <a:tblGrid>
                <a:gridCol w="7632848">
                  <a:extLst>
                    <a:ext uri="{9D8B030D-6E8A-4147-A177-3AD203B41FA5}">
                      <a16:colId xmlns:a16="http://schemas.microsoft.com/office/drawing/2014/main" val="20000"/>
                    </a:ext>
                  </a:extLst>
                </a:gridCol>
              </a:tblGrid>
              <a:tr h="974834">
                <a:tc>
                  <a:txBody>
                    <a:bodyPr/>
                    <a:lstStyle/>
                    <a:p>
                      <a:pPr algn="ctr"/>
                      <a:r>
                        <a:rPr lang="fr-FR" sz="2400" b="1" kern="1200" dirty="0">
                          <a:solidFill>
                            <a:srgbClr val="00B050"/>
                          </a:solidFill>
                          <a:effectLst>
                            <a:outerShdw blurRad="50800" dist="38100" dir="2700000" algn="tl" rotWithShape="0">
                              <a:srgbClr val="17375E">
                                <a:alpha val="40000"/>
                              </a:srgbClr>
                            </a:outerShdw>
                          </a:effectLst>
                          <a:latin typeface="+mn-lt"/>
                          <a:ea typeface="+mn-ea"/>
                          <a:cs typeface="+mn-cs"/>
                        </a:rPr>
                        <a:t>ÉCONOMIE RÉALISÉE</a:t>
                      </a:r>
                      <a:endParaRPr lang="fr-FR" sz="2400" kern="1200" dirty="0">
                        <a:solidFill>
                          <a:srgbClr val="00B050"/>
                        </a:solidFill>
                        <a:effectLst>
                          <a:outerShdw blurRad="50800" dist="38100" dir="2700000" algn="tl" rotWithShape="0">
                            <a:srgbClr val="17375E">
                              <a:alpha val="40000"/>
                            </a:srgbClr>
                          </a:outerShdw>
                        </a:effectLst>
                        <a:latin typeface="+mn-lt"/>
                        <a:ea typeface="+mn-ea"/>
                        <a:cs typeface="+mn-cs"/>
                      </a:endParaRPr>
                    </a:p>
                  </a:txBody>
                  <a:tcPr marL="0" marR="0" marT="0" marB="0" anchor="ctr" horzOverflow="overflow">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9601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5256584"/>
          </a:xfrm>
        </p:spPr>
        <p:txBody>
          <a:bodyPr/>
          <a:lstStyle/>
          <a:p>
            <a:pPr algn="ctr"/>
            <a:r>
              <a:rPr lang="fr-FR" sz="2400" b="1" dirty="0"/>
              <a:t>Merci pour votre attention </a:t>
            </a:r>
            <a:br>
              <a:rPr lang="fr-FR" sz="2400" dirty="0"/>
            </a:br>
            <a:br>
              <a:rPr lang="fr-FR" sz="2400" dirty="0"/>
            </a:br>
            <a:r>
              <a:rPr lang="fr-FR" sz="2400" dirty="0"/>
              <a:t>Merci à l’ensemble du pôle biologie :</a:t>
            </a:r>
            <a:br>
              <a:rPr lang="fr-FR" sz="2400" dirty="0"/>
            </a:br>
            <a:r>
              <a:rPr lang="fr-FR" sz="2400" dirty="0"/>
              <a:t>Hématologie</a:t>
            </a:r>
            <a:br>
              <a:rPr lang="fr-FR" sz="2400" dirty="0"/>
            </a:br>
            <a:r>
              <a:rPr lang="fr-FR" sz="2400" dirty="0"/>
              <a:t>Génétique</a:t>
            </a:r>
            <a:br>
              <a:rPr lang="fr-FR" sz="2400" dirty="0"/>
            </a:br>
            <a:r>
              <a:rPr lang="fr-FR" sz="2400" dirty="0"/>
              <a:t>Anatomocytopathologie </a:t>
            </a:r>
            <a:br>
              <a:rPr lang="fr-FR" sz="2400" dirty="0"/>
            </a:br>
            <a:br>
              <a:rPr lang="fr-FR" sz="2400" dirty="0"/>
            </a:br>
            <a:r>
              <a:rPr lang="fr-FR" sz="2400" dirty="0"/>
              <a:t>Merci à Mme la chef de pôle Sophie Bastard</a:t>
            </a:r>
            <a:br>
              <a:rPr lang="fr-FR" sz="2400" dirty="0"/>
            </a:br>
            <a:br>
              <a:rPr lang="fr-FR" sz="2400" dirty="0"/>
            </a:br>
            <a:r>
              <a:rPr lang="fr-FR" sz="2400" dirty="0"/>
              <a:t>Merci à Mme </a:t>
            </a:r>
            <a:r>
              <a:rPr lang="fr-FR" sz="2400" dirty="0" err="1"/>
              <a:t>Payet</a:t>
            </a:r>
            <a:r>
              <a:rPr lang="fr-FR" sz="2400" dirty="0"/>
              <a:t> Muriel,</a:t>
            </a:r>
            <a:br>
              <a:rPr lang="fr-FR" sz="2400" dirty="0"/>
            </a:br>
            <a:r>
              <a:rPr lang="fr-FR" sz="2400" dirty="0"/>
              <a:t>Merci à Mr le Directeur de pôle Le Berre Jean Jacques,</a:t>
            </a:r>
            <a:br>
              <a:rPr lang="fr-FR" sz="2400" dirty="0"/>
            </a:br>
            <a:r>
              <a:rPr lang="fr-FR" sz="2400" dirty="0"/>
              <a:t>Merci à Mr Vert Maxime,</a:t>
            </a:r>
            <a:br>
              <a:rPr lang="fr-FR" sz="2400" dirty="0"/>
            </a:br>
            <a:r>
              <a:rPr lang="fr-FR" sz="2400" dirty="0"/>
              <a:t>Merci à Mr Chen Chow </a:t>
            </a:r>
            <a:r>
              <a:rPr lang="fr-FR" sz="2400" dirty="0" err="1"/>
              <a:t>Sit</a:t>
            </a:r>
            <a:r>
              <a:rPr lang="fr-FR" sz="2400" dirty="0"/>
              <a:t> Patrick</a:t>
            </a:r>
            <a:br>
              <a:rPr lang="fr-FR" sz="2400" dirty="0"/>
            </a:br>
            <a:br>
              <a:rPr lang="fr-FR" sz="2400" dirty="0"/>
            </a:br>
            <a:r>
              <a:rPr lang="fr-FR" sz="2400" dirty="0"/>
              <a:t>Ainsi qu’à tout ceux qui ont participé à l’élaboration du projet</a:t>
            </a:r>
          </a:p>
        </p:txBody>
      </p:sp>
      <p:sp>
        <p:nvSpPr>
          <p:cNvPr id="3" name="Espace réservé de la date 2"/>
          <p:cNvSpPr>
            <a:spLocks noGrp="1"/>
          </p:cNvSpPr>
          <p:nvPr>
            <p:ph type="dt" sz="half" idx="10"/>
          </p:nvPr>
        </p:nvSpPr>
        <p:spPr/>
        <p:txBody>
          <a:bodyPr/>
          <a:lstStyle/>
          <a:p>
            <a:fld id="{BE3DAA26-F311-4405-A5E5-C6B572B8870F}" type="datetime1">
              <a:rPr lang="fr-FR" altLang="fr-FR" smtClean="0"/>
              <a:pPr/>
              <a:t>17/01/2024</a:t>
            </a:fld>
            <a:endParaRPr lang="fr-FR" altLang="fr-FR"/>
          </a:p>
        </p:txBody>
      </p:sp>
      <p:sp>
        <p:nvSpPr>
          <p:cNvPr id="4" name="Espace réservé du numéro de diapositive 3"/>
          <p:cNvSpPr>
            <a:spLocks noGrp="1"/>
          </p:cNvSpPr>
          <p:nvPr>
            <p:ph type="sldNum" sz="quarter" idx="12"/>
          </p:nvPr>
        </p:nvSpPr>
        <p:spPr/>
        <p:txBody>
          <a:bodyPr/>
          <a:lstStyle/>
          <a:p>
            <a:fld id="{408F5E6A-E06F-41D4-9E98-28F77B10E823}" type="slidenum">
              <a:rPr lang="fr-FR" altLang="fr-FR" smtClean="0"/>
              <a:pPr/>
              <a:t>21</a:t>
            </a:fld>
            <a:endParaRPr lang="fr-FR" altLang="fr-FR"/>
          </a:p>
        </p:txBody>
      </p:sp>
    </p:spTree>
    <p:extLst>
      <p:ext uri="{BB962C8B-B14F-4D97-AF65-F5344CB8AC3E}">
        <p14:creationId xmlns:p14="http://schemas.microsoft.com/office/powerpoint/2010/main" val="338849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quarter" idx="10"/>
          </p:nvPr>
        </p:nvSpPr>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37931725" indent="-37474525">
              <a:defRPr>
                <a:solidFill>
                  <a:schemeClr val="tx1"/>
                </a:solidFill>
                <a:latin typeface="Verdana" panose="020B0604030504040204" pitchFamily="34" charset="0"/>
                <a:ea typeface="ＭＳ Ｐゴシック" panose="020B0600070205080204" pitchFamily="34" charset="-128"/>
              </a:defRPr>
            </a:lvl2pPr>
            <a:lvl3pPr>
              <a:defRPr>
                <a:solidFill>
                  <a:schemeClr val="tx1"/>
                </a:solidFill>
                <a:latin typeface="Verdana" panose="020B0604030504040204" pitchFamily="34" charset="0"/>
                <a:ea typeface="ＭＳ Ｐゴシック" panose="020B0600070205080204" pitchFamily="34" charset="-128"/>
              </a:defRPr>
            </a:lvl3pPr>
            <a:lvl4pPr>
              <a:defRPr>
                <a:solidFill>
                  <a:schemeClr val="tx1"/>
                </a:solidFill>
                <a:latin typeface="Verdana" panose="020B0604030504040204" pitchFamily="34" charset="0"/>
                <a:ea typeface="ＭＳ Ｐゴシック" panose="020B0600070205080204" pitchFamily="34" charset="-128"/>
              </a:defRPr>
            </a:lvl4pPr>
            <a:lvl5pPr>
              <a:defRPr>
                <a:solidFill>
                  <a:schemeClr val="tx1"/>
                </a:solidFill>
                <a:latin typeface="Verdana" panose="020B060403050404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9F37793-B63B-45FD-B0AF-517BF04ACBB2}" type="datetime1">
              <a:rPr lang="fr-FR" altLang="fr-FR">
                <a:solidFill>
                  <a:srgbClr val="898989"/>
                </a:solidFill>
                <a:latin typeface="Arial" panose="020B0604020202020204" pitchFamily="34" charset="0"/>
              </a:rPr>
              <a:pPr/>
              <a:t>17/01/2024</a:t>
            </a:fld>
            <a:endParaRPr lang="fr-FR" altLang="fr-FR">
              <a:solidFill>
                <a:srgbClr val="898989"/>
              </a:solidFill>
              <a:latin typeface="Arial" panose="020B0604020202020204" pitchFamily="34" charset="0"/>
            </a:endParaRPr>
          </a:p>
        </p:txBody>
      </p:sp>
      <p:sp>
        <p:nvSpPr>
          <p:cNvPr id="5" name="Espace réservé du numéro de diapositive 4"/>
          <p:cNvSpPr>
            <a:spLocks noGrp="1"/>
          </p:cNvSpPr>
          <p:nvPr>
            <p:ph type="sldNum" sz="quarter" idx="12"/>
          </p:nvPr>
        </p:nvSpPr>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37931725" indent="-37474525">
              <a:defRPr>
                <a:solidFill>
                  <a:schemeClr val="tx1"/>
                </a:solidFill>
                <a:latin typeface="Verdana" panose="020B0604030504040204" pitchFamily="34" charset="0"/>
                <a:ea typeface="ＭＳ Ｐゴシック" panose="020B0600070205080204" pitchFamily="34" charset="-128"/>
              </a:defRPr>
            </a:lvl2pPr>
            <a:lvl3pPr>
              <a:defRPr>
                <a:solidFill>
                  <a:schemeClr val="tx1"/>
                </a:solidFill>
                <a:latin typeface="Verdana" panose="020B0604030504040204" pitchFamily="34" charset="0"/>
                <a:ea typeface="ＭＳ Ｐゴシック" panose="020B0600070205080204" pitchFamily="34" charset="-128"/>
              </a:defRPr>
            </a:lvl3pPr>
            <a:lvl4pPr>
              <a:defRPr>
                <a:solidFill>
                  <a:schemeClr val="tx1"/>
                </a:solidFill>
                <a:latin typeface="Verdana" panose="020B0604030504040204" pitchFamily="34" charset="0"/>
                <a:ea typeface="ＭＳ Ｐゴシック" panose="020B0600070205080204" pitchFamily="34" charset="-128"/>
              </a:defRPr>
            </a:lvl4pPr>
            <a:lvl5pPr>
              <a:defRPr>
                <a:solidFill>
                  <a:schemeClr val="tx1"/>
                </a:solidFill>
                <a:latin typeface="Verdana" panose="020B060403050404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53CE8DE-0B0E-45D6-A086-8C72B4102F6B}" type="slidenum">
              <a:rPr lang="fr-FR" altLang="fr-FR">
                <a:solidFill>
                  <a:srgbClr val="898989"/>
                </a:solidFill>
                <a:latin typeface="Arial" panose="020B0604020202020204" pitchFamily="34" charset="0"/>
              </a:rPr>
              <a:pPr/>
              <a:t>22</a:t>
            </a:fld>
            <a:endParaRPr lang="fr-FR" altLang="fr-FR">
              <a:solidFill>
                <a:srgbClr val="898989"/>
              </a:solidFill>
              <a:latin typeface="Arial" panose="020B0604020202020204" pitchFamily="34" charset="0"/>
            </a:endParaRPr>
          </a:p>
        </p:txBody>
      </p:sp>
      <p:graphicFrame>
        <p:nvGraphicFramePr>
          <p:cNvPr id="3" name="Objet 2"/>
          <p:cNvGraphicFramePr>
            <a:graphicFrameLocks noChangeAspect="1"/>
          </p:cNvGraphicFramePr>
          <p:nvPr>
            <p:extLst>
              <p:ext uri="{D42A27DB-BD31-4B8C-83A1-F6EECF244321}">
                <p14:modId xmlns:p14="http://schemas.microsoft.com/office/powerpoint/2010/main" val="1426264906"/>
              </p:ext>
            </p:extLst>
          </p:nvPr>
        </p:nvGraphicFramePr>
        <p:xfrm>
          <a:off x="457200" y="0"/>
          <a:ext cx="8501062" cy="6408737"/>
        </p:xfrm>
        <a:graphic>
          <a:graphicData uri="http://schemas.openxmlformats.org/presentationml/2006/ole">
            <mc:AlternateContent xmlns:mc="http://schemas.openxmlformats.org/markup-compatibility/2006">
              <mc:Choice xmlns:v="urn:schemas-microsoft-com:vml" Requires="v">
                <p:oleObj name="Worksheet" r:id="rId2" imgW="6133920" imgH="4448406" progId="Excel.Sheet.12">
                  <p:embed/>
                </p:oleObj>
              </mc:Choice>
              <mc:Fallback>
                <p:oleObj name="Worksheet" r:id="rId2" imgW="6133920" imgH="4448406" progId="Excel.Sheet.12">
                  <p:embed/>
                  <p:pic>
                    <p:nvPicPr>
                      <p:cNvPr id="3" name="Objet 2"/>
                      <p:cNvPicPr/>
                      <p:nvPr/>
                    </p:nvPicPr>
                    <p:blipFill>
                      <a:blip r:embed="rId3"/>
                      <a:stretch>
                        <a:fillRect/>
                      </a:stretch>
                    </p:blipFill>
                    <p:spPr>
                      <a:xfrm>
                        <a:off x="457200" y="0"/>
                        <a:ext cx="8501062" cy="640873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015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pace réservé du contenu 2">
            <a:extLst>
              <a:ext uri="{FF2B5EF4-FFF2-40B4-BE49-F238E27FC236}">
                <a16:creationId xmlns:a16="http://schemas.microsoft.com/office/drawing/2014/main" id="{7A2CF775-B8F5-42C7-B03F-7EF6A9F5D6B6}"/>
              </a:ext>
            </a:extLst>
          </p:cNvPr>
          <p:cNvSpPr txBox="1">
            <a:spLocks/>
          </p:cNvSpPr>
          <p:nvPr/>
        </p:nvSpPr>
        <p:spPr bwMode="auto">
          <a:xfrm>
            <a:off x="457200" y="2780929"/>
            <a:ext cx="8229600" cy="3093780"/>
          </a:xfrm>
          <a:prstGeom prst="rect">
            <a:avLst/>
          </a:prstGeom>
          <a:solidFill>
            <a:srgbClr val="DEE9F7">
              <a:alpha val="60000"/>
            </a:srgbClr>
          </a:solidFill>
          <a:ln>
            <a:noFill/>
          </a:ln>
          <a:effectLst>
            <a:softEdge rad="31750"/>
          </a:effectLst>
        </p:spPr>
        <p:txBody>
          <a:bodyPr vert="horz" wrap="square" lIns="91440" tIns="144000" rIns="91440" bIns="144000" numCol="1" anchor="t" anchorCtr="0" compatLnSpc="1">
            <a:prstTxWarp prst="textNoShape">
              <a:avLst/>
            </a:prstTxWarp>
            <a:normAutofit/>
          </a:bodyPr>
          <a:lstStyle>
            <a:lvl1pPr marL="457200" indent="-457200" algn="l" defTabSz="457200" rtl="0" fontAlgn="base">
              <a:spcBef>
                <a:spcPct val="20000"/>
              </a:spcBef>
              <a:spcAft>
                <a:spcPct val="0"/>
              </a:spcAft>
              <a:buFontTx/>
              <a:buBlip>
                <a:blip r:embed="rId3"/>
              </a:buBlip>
              <a:defRPr sz="32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1pPr>
            <a:lvl2pPr marL="742950" indent="-285750" algn="l" defTabSz="457200" rtl="0" fontAlgn="base">
              <a:spcBef>
                <a:spcPct val="20000"/>
              </a:spcBef>
              <a:spcAft>
                <a:spcPct val="0"/>
              </a:spcAft>
              <a:buFontTx/>
              <a:buBlip>
                <a:blip r:embed="rId3"/>
              </a:buBlip>
              <a:defRPr sz="28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a:p>
            <a:pPr marL="0" indent="0">
              <a:buFontTx/>
              <a:buNone/>
            </a:pPr>
            <a:endParaRPr lang="fr-FR" dirty="0"/>
          </a:p>
        </p:txBody>
      </p:sp>
      <p:sp>
        <p:nvSpPr>
          <p:cNvPr id="2" name="Titre 1">
            <a:extLst>
              <a:ext uri="{FF2B5EF4-FFF2-40B4-BE49-F238E27FC236}">
                <a16:creationId xmlns:a16="http://schemas.microsoft.com/office/drawing/2014/main" id="{1C0E2F99-CCB7-4BCD-89D4-01C8F894DCE7}"/>
              </a:ext>
            </a:extLst>
          </p:cNvPr>
          <p:cNvSpPr>
            <a:spLocks noGrp="1"/>
          </p:cNvSpPr>
          <p:nvPr>
            <p:ph type="title"/>
          </p:nvPr>
        </p:nvSpPr>
        <p:spPr/>
        <p:txBody>
          <a:bodyPr/>
          <a:lstStyle/>
          <a:p>
            <a:r>
              <a:rPr lang="fr-FR" dirty="0"/>
              <a:t>Analyses des besoins</a:t>
            </a:r>
          </a:p>
        </p:txBody>
      </p:sp>
      <p:sp>
        <p:nvSpPr>
          <p:cNvPr id="3" name="Espace réservé du contenu 2">
            <a:extLst>
              <a:ext uri="{FF2B5EF4-FFF2-40B4-BE49-F238E27FC236}">
                <a16:creationId xmlns:a16="http://schemas.microsoft.com/office/drawing/2014/main" id="{EDC73DD2-4F8C-4446-BA7D-99168DD60D57}"/>
              </a:ext>
            </a:extLst>
          </p:cNvPr>
          <p:cNvSpPr>
            <a:spLocks noGrp="1"/>
          </p:cNvSpPr>
          <p:nvPr>
            <p:ph idx="1"/>
          </p:nvPr>
        </p:nvSpPr>
        <p:spPr>
          <a:xfrm>
            <a:off x="457200" y="1677495"/>
            <a:ext cx="8229600" cy="1247330"/>
          </a:xfrm>
        </p:spPr>
        <p:txBody>
          <a:bodyPr anchor="t">
            <a:normAutofit fontScale="47500" lnSpcReduction="20000"/>
          </a:bodyPr>
          <a:lstStyle/>
          <a:p>
            <a:pPr algn="just"/>
            <a:r>
              <a:rPr lang="fr-FR" sz="3500" dirty="0"/>
              <a:t>Génétique </a:t>
            </a:r>
            <a:r>
              <a:rPr lang="fr-FR" sz="3500" dirty="0">
                <a:sym typeface="Wingdings" panose="05000000000000000000" pitchFamily="2" charset="2"/>
              </a:rPr>
              <a:t> </a:t>
            </a:r>
            <a:r>
              <a:rPr lang="fr-FR" sz="3500" dirty="0"/>
              <a:t>partie intégrante du parcours de soin des patients</a:t>
            </a:r>
          </a:p>
          <a:p>
            <a:pPr algn="just"/>
            <a:endParaRPr lang="fr-FR" sz="3500" dirty="0"/>
          </a:p>
          <a:p>
            <a:pPr algn="just"/>
            <a:r>
              <a:rPr lang="fr-FR" sz="3500" dirty="0"/>
              <a:t>NGS = technologie de séquençage haut débit et en parallèle de plusieurs ADN (plusieurs patients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6D52ACED-D656-437B-8041-1806AA925194}"/>
              </a:ext>
            </a:extLst>
          </p:cNvPr>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a:extLst>
              <a:ext uri="{FF2B5EF4-FFF2-40B4-BE49-F238E27FC236}">
                <a16:creationId xmlns:a16="http://schemas.microsoft.com/office/drawing/2014/main" id="{8FB9CD84-2609-45C8-BAB2-3E18EA7ABD61}"/>
              </a:ext>
            </a:extLst>
          </p:cNvPr>
          <p:cNvSpPr>
            <a:spLocks noGrp="1"/>
          </p:cNvSpPr>
          <p:nvPr>
            <p:ph type="sldNum" sz="quarter" idx="12"/>
          </p:nvPr>
        </p:nvSpPr>
        <p:spPr/>
        <p:txBody>
          <a:bodyPr/>
          <a:lstStyle/>
          <a:p>
            <a:fld id="{722D83D7-2ECF-4B3D-B6DD-E0BA9AEC85BC}" type="slidenum">
              <a:rPr lang="fr-FR" altLang="fr-FR" smtClean="0"/>
              <a:pPr/>
              <a:t>3</a:t>
            </a:fld>
            <a:endParaRPr lang="fr-FR" altLang="fr-FR"/>
          </a:p>
        </p:txBody>
      </p:sp>
      <p:sp>
        <p:nvSpPr>
          <p:cNvPr id="6" name="Espace réservé du texte 5">
            <a:extLst>
              <a:ext uri="{FF2B5EF4-FFF2-40B4-BE49-F238E27FC236}">
                <a16:creationId xmlns:a16="http://schemas.microsoft.com/office/drawing/2014/main" id="{2656D698-029E-4242-AB77-C1E0F199C8A3}"/>
              </a:ext>
            </a:extLst>
          </p:cNvPr>
          <p:cNvSpPr>
            <a:spLocks noGrp="1"/>
          </p:cNvSpPr>
          <p:nvPr>
            <p:ph type="body" sz="quarter" idx="13"/>
          </p:nvPr>
        </p:nvSpPr>
        <p:spPr/>
        <p:txBody>
          <a:bodyPr/>
          <a:lstStyle/>
          <a:p>
            <a:r>
              <a:rPr lang="fr-FR" dirty="0"/>
              <a:t>Généralités</a:t>
            </a:r>
          </a:p>
        </p:txBody>
      </p:sp>
      <p:graphicFrame>
        <p:nvGraphicFramePr>
          <p:cNvPr id="8" name="Diagramme 7">
            <a:extLst>
              <a:ext uri="{FF2B5EF4-FFF2-40B4-BE49-F238E27FC236}">
                <a16:creationId xmlns:a16="http://schemas.microsoft.com/office/drawing/2014/main" id="{21810278-F88C-4537-987C-97797A5CEC75}"/>
              </a:ext>
            </a:extLst>
          </p:cNvPr>
          <p:cNvGraphicFramePr/>
          <p:nvPr>
            <p:extLst>
              <p:ext uri="{D42A27DB-BD31-4B8C-83A1-F6EECF244321}">
                <p14:modId xmlns:p14="http://schemas.microsoft.com/office/powerpoint/2010/main" val="2702618834"/>
              </p:ext>
            </p:extLst>
          </p:nvPr>
        </p:nvGraphicFramePr>
        <p:xfrm>
          <a:off x="594059" y="2955056"/>
          <a:ext cx="8003232" cy="2714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Image 9" descr="Image 9">
            <a:extLst>
              <a:ext uri="{FF2B5EF4-FFF2-40B4-BE49-F238E27FC236}">
                <a16:creationId xmlns:a16="http://schemas.microsoft.com/office/drawing/2014/main" id="{98788E19-D9CB-4B0D-BAF3-94BB1F529AC7}"/>
              </a:ext>
            </a:extLst>
          </p:cNvPr>
          <p:cNvPicPr>
            <a:picLocks noChangeAspect="1"/>
          </p:cNvPicPr>
          <p:nvPr/>
        </p:nvPicPr>
        <p:blipFill>
          <a:blip r:embed="rId9"/>
          <a:stretch>
            <a:fillRect/>
          </a:stretch>
        </p:blipFill>
        <p:spPr>
          <a:xfrm>
            <a:off x="7066003" y="3279622"/>
            <a:ext cx="1317110" cy="398454"/>
          </a:xfrm>
          <a:prstGeom prst="rect">
            <a:avLst/>
          </a:prstGeom>
          <a:ln w="12700">
            <a:miter lim="400000"/>
          </a:ln>
        </p:spPr>
      </p:pic>
      <p:sp>
        <p:nvSpPr>
          <p:cNvPr id="10" name="Rectangle 9">
            <a:extLst>
              <a:ext uri="{FF2B5EF4-FFF2-40B4-BE49-F238E27FC236}">
                <a16:creationId xmlns:a16="http://schemas.microsoft.com/office/drawing/2014/main" id="{0659C9FD-5F7E-4DEF-8B5C-153C02DB5F45}"/>
              </a:ext>
            </a:extLst>
          </p:cNvPr>
          <p:cNvSpPr/>
          <p:nvPr/>
        </p:nvSpPr>
        <p:spPr>
          <a:xfrm>
            <a:off x="480875" y="3094282"/>
            <a:ext cx="2026568" cy="2714751"/>
          </a:xfrm>
          <a:prstGeom prst="rect">
            <a:avLst/>
          </a:prstGeom>
          <a:noFill/>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sp>
        <p:nvSpPr>
          <p:cNvPr id="11" name="Rectangle 10">
            <a:extLst>
              <a:ext uri="{FF2B5EF4-FFF2-40B4-BE49-F238E27FC236}">
                <a16:creationId xmlns:a16="http://schemas.microsoft.com/office/drawing/2014/main" id="{10EB4CA2-235E-44BE-91B0-C96DECA2E7FB}"/>
              </a:ext>
            </a:extLst>
          </p:cNvPr>
          <p:cNvSpPr/>
          <p:nvPr/>
        </p:nvSpPr>
        <p:spPr>
          <a:xfrm>
            <a:off x="4629176" y="3118728"/>
            <a:ext cx="4035148" cy="2714751"/>
          </a:xfrm>
          <a:prstGeom prst="rect">
            <a:avLst/>
          </a:prstGeom>
          <a:noFill/>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FR"/>
          </a:p>
        </p:txBody>
      </p:sp>
      <p:pic>
        <p:nvPicPr>
          <p:cNvPr id="12" name="Picture 2" descr="Picture 2">
            <a:extLst>
              <a:ext uri="{FF2B5EF4-FFF2-40B4-BE49-F238E27FC236}">
                <a16:creationId xmlns:a16="http://schemas.microsoft.com/office/drawing/2014/main" id="{29B1490A-13B9-4599-B6C5-47D1ADC5B10D}"/>
              </a:ext>
            </a:extLst>
          </p:cNvPr>
          <p:cNvPicPr>
            <a:picLocks noChangeAspect="1"/>
          </p:cNvPicPr>
          <p:nvPr/>
        </p:nvPicPr>
        <p:blipFill>
          <a:blip r:embed="rId10"/>
          <a:stretch>
            <a:fillRect/>
          </a:stretch>
        </p:blipFill>
        <p:spPr>
          <a:xfrm>
            <a:off x="3731009" y="3031890"/>
            <a:ext cx="1272469" cy="362027"/>
          </a:xfrm>
          <a:prstGeom prst="rect">
            <a:avLst/>
          </a:prstGeom>
          <a:ln w="12700">
            <a:miter lim="400000"/>
          </a:ln>
        </p:spPr>
      </p:pic>
      <p:pic>
        <p:nvPicPr>
          <p:cNvPr id="13" name="Image 12" descr="Une image contenant texte&#10;&#10;Description générée automatiquement">
            <a:extLst>
              <a:ext uri="{FF2B5EF4-FFF2-40B4-BE49-F238E27FC236}">
                <a16:creationId xmlns:a16="http://schemas.microsoft.com/office/drawing/2014/main" id="{56E1A985-905E-4E5E-A0A6-056F7B1CB957}"/>
              </a:ext>
            </a:extLst>
          </p:cNvPr>
          <p:cNvPicPr>
            <a:picLocks noChangeAspect="1"/>
          </p:cNvPicPr>
          <p:nvPr/>
        </p:nvPicPr>
        <p:blipFill>
          <a:blip r:embed="rId11"/>
          <a:stretch>
            <a:fillRect/>
          </a:stretch>
        </p:blipFill>
        <p:spPr>
          <a:xfrm>
            <a:off x="4606700" y="2621360"/>
            <a:ext cx="1910455" cy="1230375"/>
          </a:xfrm>
          <a:prstGeom prst="rect">
            <a:avLst/>
          </a:prstGeom>
        </p:spPr>
      </p:pic>
      <p:sp>
        <p:nvSpPr>
          <p:cNvPr id="14" name="ZoneTexte 13">
            <a:extLst>
              <a:ext uri="{FF2B5EF4-FFF2-40B4-BE49-F238E27FC236}">
                <a16:creationId xmlns:a16="http://schemas.microsoft.com/office/drawing/2014/main" id="{536161A5-0068-4A22-9B70-3C72AB2BA5AB}"/>
              </a:ext>
            </a:extLst>
          </p:cNvPr>
          <p:cNvSpPr txBox="1"/>
          <p:nvPr/>
        </p:nvSpPr>
        <p:spPr>
          <a:xfrm>
            <a:off x="492113" y="5524749"/>
            <a:ext cx="2026568" cy="261610"/>
          </a:xfrm>
          <a:prstGeom prst="rect">
            <a:avLst/>
          </a:prstGeom>
          <a:noFill/>
        </p:spPr>
        <p:txBody>
          <a:bodyPr wrap="square" rtlCol="0">
            <a:spAutoFit/>
          </a:bodyPr>
          <a:lstStyle/>
          <a:p>
            <a:pPr algn="ctr"/>
            <a:r>
              <a:rPr lang="fr-FR" sz="1100" dirty="0">
                <a:effectLst>
                  <a:outerShdw blurRad="50800" dist="38100" dir="2700000" algn="tl" rotWithShape="0">
                    <a:prstClr val="black">
                      <a:alpha val="40000"/>
                    </a:prstClr>
                  </a:outerShdw>
                </a:effectLst>
                <a:latin typeface="Arial"/>
              </a:rPr>
              <a:t>Secteur pré-amplification</a:t>
            </a:r>
          </a:p>
        </p:txBody>
      </p:sp>
      <p:sp>
        <p:nvSpPr>
          <p:cNvPr id="15" name="ZoneTexte 14">
            <a:extLst>
              <a:ext uri="{FF2B5EF4-FFF2-40B4-BE49-F238E27FC236}">
                <a16:creationId xmlns:a16="http://schemas.microsoft.com/office/drawing/2014/main" id="{F18B1906-200B-46C0-AE87-8EAF8B0C0645}"/>
              </a:ext>
            </a:extLst>
          </p:cNvPr>
          <p:cNvSpPr txBox="1"/>
          <p:nvPr/>
        </p:nvSpPr>
        <p:spPr>
          <a:xfrm>
            <a:off x="5790754" y="5564958"/>
            <a:ext cx="2026568" cy="276999"/>
          </a:xfrm>
          <a:prstGeom prst="rect">
            <a:avLst/>
          </a:prstGeom>
          <a:noFill/>
        </p:spPr>
        <p:txBody>
          <a:bodyPr wrap="square" rtlCol="0">
            <a:spAutoFit/>
          </a:bodyPr>
          <a:lstStyle/>
          <a:p>
            <a:pPr algn="ctr"/>
            <a:r>
              <a:rPr lang="fr-FR" sz="1200" dirty="0">
                <a:effectLst>
                  <a:outerShdw blurRad="50800" dist="38100" dir="2700000" algn="tl" rotWithShape="0">
                    <a:prstClr val="black">
                      <a:alpha val="40000"/>
                    </a:prstClr>
                  </a:outerShdw>
                </a:effectLst>
                <a:latin typeface="Arial"/>
              </a:rPr>
              <a:t>Secteur post-amplification</a:t>
            </a:r>
          </a:p>
        </p:txBody>
      </p:sp>
      <p:sp>
        <p:nvSpPr>
          <p:cNvPr id="16" name="Ellipse 15">
            <a:extLst>
              <a:ext uri="{FF2B5EF4-FFF2-40B4-BE49-F238E27FC236}">
                <a16:creationId xmlns:a16="http://schemas.microsoft.com/office/drawing/2014/main" id="{4FC3C504-A364-4618-AA52-1413A429EC06}"/>
              </a:ext>
            </a:extLst>
          </p:cNvPr>
          <p:cNvSpPr/>
          <p:nvPr/>
        </p:nvSpPr>
        <p:spPr>
          <a:xfrm>
            <a:off x="355300" y="4535727"/>
            <a:ext cx="439206" cy="491011"/>
          </a:xfrm>
          <a:prstGeom prst="ellipse">
            <a:avLst/>
          </a:prstGeom>
          <a:blipFill>
            <a:blip r:embed="rId12">
              <a:extLst>
                <a:ext uri="{28A0092B-C50C-407E-A947-70E740481C1C}">
                  <a14:useLocalDpi xmlns:a14="http://schemas.microsoft.com/office/drawing/2010/main" val="0"/>
                </a:ext>
              </a:extLst>
            </a:blip>
            <a:srcRect/>
            <a:stretch>
              <a:fillRect l="-45000" r="-4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fr-FR"/>
          </a:p>
        </p:txBody>
      </p:sp>
      <p:sp>
        <p:nvSpPr>
          <p:cNvPr id="17" name="Ellipse 16">
            <a:extLst>
              <a:ext uri="{FF2B5EF4-FFF2-40B4-BE49-F238E27FC236}">
                <a16:creationId xmlns:a16="http://schemas.microsoft.com/office/drawing/2014/main" id="{CF0DB577-B420-4034-9749-A24896009DEF}"/>
              </a:ext>
            </a:extLst>
          </p:cNvPr>
          <p:cNvSpPr/>
          <p:nvPr/>
        </p:nvSpPr>
        <p:spPr>
          <a:xfrm>
            <a:off x="2147403" y="4591691"/>
            <a:ext cx="432048" cy="406967"/>
          </a:xfrm>
          <a:prstGeom prst="ellipse">
            <a:avLst/>
          </a:prstGeom>
          <a:blipFill>
            <a:blip r:embed="rId13">
              <a:extLst>
                <a:ext uri="{28A0092B-C50C-407E-A947-70E740481C1C}">
                  <a14:useLocalDpi xmlns:a14="http://schemas.microsoft.com/office/drawing/2010/main" val="0"/>
                </a:ext>
              </a:extLst>
            </a:blip>
            <a:srcRect/>
            <a:stretch>
              <a:fillRect l="-37000" r="-3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fr-FR"/>
          </a:p>
        </p:txBody>
      </p:sp>
      <p:sp>
        <p:nvSpPr>
          <p:cNvPr id="18" name="Ellipse 17">
            <a:extLst>
              <a:ext uri="{FF2B5EF4-FFF2-40B4-BE49-F238E27FC236}">
                <a16:creationId xmlns:a16="http://schemas.microsoft.com/office/drawing/2014/main" id="{99ECBD58-7FE8-46B4-8F18-1BF5BC92A14A}"/>
              </a:ext>
            </a:extLst>
          </p:cNvPr>
          <p:cNvSpPr/>
          <p:nvPr/>
        </p:nvSpPr>
        <p:spPr>
          <a:xfrm>
            <a:off x="4235635" y="4593845"/>
            <a:ext cx="432048" cy="406967"/>
          </a:xfrm>
          <a:prstGeom prst="ellipse">
            <a:avLst/>
          </a:prstGeom>
          <a:blipFill>
            <a:blip r:embed="rId14">
              <a:extLst>
                <a:ext uri="{28A0092B-C50C-407E-A947-70E740481C1C}">
                  <a14:useLocalDpi xmlns:a14="http://schemas.microsoft.com/office/drawing/2010/main" val="0"/>
                </a:ext>
              </a:extLst>
            </a:blip>
            <a:srcRect/>
            <a:stretch>
              <a:fillRect l="-45000" r="-4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fr-FR"/>
          </a:p>
        </p:txBody>
      </p:sp>
      <p:grpSp>
        <p:nvGrpSpPr>
          <p:cNvPr id="19" name="Groupe 18">
            <a:extLst>
              <a:ext uri="{FF2B5EF4-FFF2-40B4-BE49-F238E27FC236}">
                <a16:creationId xmlns:a16="http://schemas.microsoft.com/office/drawing/2014/main" id="{725B00C2-80B0-43FF-ABE1-513FD026F5DB}"/>
              </a:ext>
            </a:extLst>
          </p:cNvPr>
          <p:cNvGrpSpPr/>
          <p:nvPr/>
        </p:nvGrpSpPr>
        <p:grpSpPr>
          <a:xfrm>
            <a:off x="6392350" y="4704397"/>
            <a:ext cx="740405" cy="551243"/>
            <a:chOff x="2098675" y="1503363"/>
            <a:chExt cx="1921250" cy="2174330"/>
          </a:xfrm>
        </p:grpSpPr>
        <p:grpSp>
          <p:nvGrpSpPr>
            <p:cNvPr id="20" name="Group 55">
              <a:extLst>
                <a:ext uri="{FF2B5EF4-FFF2-40B4-BE49-F238E27FC236}">
                  <a16:creationId xmlns:a16="http://schemas.microsoft.com/office/drawing/2014/main" id="{5F425E50-454F-4BA2-A608-7DACDAD9850B}"/>
                </a:ext>
              </a:extLst>
            </p:cNvPr>
            <p:cNvGrpSpPr>
              <a:grpSpLocks/>
            </p:cNvGrpSpPr>
            <p:nvPr/>
          </p:nvGrpSpPr>
          <p:grpSpPr bwMode="auto">
            <a:xfrm>
              <a:off x="2209800" y="1503363"/>
              <a:ext cx="150813" cy="458787"/>
              <a:chOff x="435" y="866"/>
              <a:chExt cx="95" cy="289"/>
            </a:xfrm>
          </p:grpSpPr>
          <p:sp>
            <p:nvSpPr>
              <p:cNvPr id="41" name="Freeform 56">
                <a:extLst>
                  <a:ext uri="{FF2B5EF4-FFF2-40B4-BE49-F238E27FC236}">
                    <a16:creationId xmlns:a16="http://schemas.microsoft.com/office/drawing/2014/main" id="{9B6A4DB0-07D4-4E00-AB62-EDA890C7493B}"/>
                  </a:ext>
                </a:extLst>
              </p:cNvPr>
              <p:cNvSpPr>
                <a:spLocks/>
              </p:cNvSpPr>
              <p:nvPr/>
            </p:nvSpPr>
            <p:spPr bwMode="auto">
              <a:xfrm>
                <a:off x="435" y="866"/>
                <a:ext cx="95" cy="289"/>
              </a:xfrm>
              <a:custGeom>
                <a:avLst/>
                <a:gdLst>
                  <a:gd name="T0" fmla="*/ 595 w 38"/>
                  <a:gd name="T1" fmla="*/ 1239 h 115"/>
                  <a:gd name="T2" fmla="*/ 595 w 38"/>
                  <a:gd name="T3" fmla="*/ 188 h 115"/>
                  <a:gd name="T4" fmla="*/ 300 w 38"/>
                  <a:gd name="T5" fmla="*/ 0 h 115"/>
                  <a:gd name="T6" fmla="*/ 0 w 38"/>
                  <a:gd name="T7" fmla="*/ 188 h 115"/>
                  <a:gd name="T8" fmla="*/ 0 w 38"/>
                  <a:gd name="T9" fmla="*/ 1239 h 115"/>
                  <a:gd name="T10" fmla="*/ 300 w 38"/>
                  <a:gd name="T11" fmla="*/ 1824 h 115"/>
                  <a:gd name="T12" fmla="*/ 595 w 38"/>
                  <a:gd name="T13" fmla="*/ 1239 h 1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115">
                    <a:moveTo>
                      <a:pt x="38" y="78"/>
                    </a:moveTo>
                    <a:cubicBezTo>
                      <a:pt x="38" y="12"/>
                      <a:pt x="38" y="12"/>
                      <a:pt x="38" y="12"/>
                    </a:cubicBezTo>
                    <a:cubicBezTo>
                      <a:pt x="38" y="7"/>
                      <a:pt x="34" y="0"/>
                      <a:pt x="19" y="0"/>
                    </a:cubicBezTo>
                    <a:cubicBezTo>
                      <a:pt x="4" y="0"/>
                      <a:pt x="0" y="7"/>
                      <a:pt x="0" y="12"/>
                    </a:cubicBezTo>
                    <a:cubicBezTo>
                      <a:pt x="0" y="78"/>
                      <a:pt x="0" y="78"/>
                      <a:pt x="0" y="78"/>
                    </a:cubicBezTo>
                    <a:cubicBezTo>
                      <a:pt x="19" y="115"/>
                      <a:pt x="19" y="115"/>
                      <a:pt x="19" y="115"/>
                    </a:cubicBezTo>
                    <a:lnTo>
                      <a:pt x="38" y="78"/>
                    </a:lnTo>
                    <a:close/>
                  </a:path>
                </a:pathLst>
              </a:custGeom>
              <a:solidFill>
                <a:srgbClr val="E43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42" name="Freeform 57">
                <a:extLst>
                  <a:ext uri="{FF2B5EF4-FFF2-40B4-BE49-F238E27FC236}">
                    <a16:creationId xmlns:a16="http://schemas.microsoft.com/office/drawing/2014/main" id="{531989A2-6EB4-49A1-B444-E75F7B179CCC}"/>
                  </a:ext>
                </a:extLst>
              </p:cNvPr>
              <p:cNvSpPr>
                <a:spLocks/>
              </p:cNvSpPr>
              <p:nvPr/>
            </p:nvSpPr>
            <p:spPr bwMode="auto">
              <a:xfrm>
                <a:off x="435" y="866"/>
                <a:ext cx="55" cy="289"/>
              </a:xfrm>
              <a:custGeom>
                <a:avLst/>
                <a:gdLst>
                  <a:gd name="T0" fmla="*/ 95 w 22"/>
                  <a:gd name="T1" fmla="*/ 1239 h 115"/>
                  <a:gd name="T2" fmla="*/ 95 w 22"/>
                  <a:gd name="T3" fmla="*/ 188 h 115"/>
                  <a:gd name="T4" fmla="*/ 345 w 22"/>
                  <a:gd name="T5" fmla="*/ 20 h 115"/>
                  <a:gd name="T6" fmla="*/ 300 w 22"/>
                  <a:gd name="T7" fmla="*/ 0 h 115"/>
                  <a:gd name="T8" fmla="*/ 0 w 22"/>
                  <a:gd name="T9" fmla="*/ 188 h 115"/>
                  <a:gd name="T10" fmla="*/ 0 w 22"/>
                  <a:gd name="T11" fmla="*/ 1239 h 115"/>
                  <a:gd name="T12" fmla="*/ 300 w 22"/>
                  <a:gd name="T13" fmla="*/ 1824 h 115"/>
                  <a:gd name="T14" fmla="*/ 345 w 22"/>
                  <a:gd name="T15" fmla="*/ 1762 h 115"/>
                  <a:gd name="T16" fmla="*/ 95 w 22"/>
                  <a:gd name="T17" fmla="*/ 1239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15">
                    <a:moveTo>
                      <a:pt x="6" y="78"/>
                    </a:moveTo>
                    <a:cubicBezTo>
                      <a:pt x="6" y="12"/>
                      <a:pt x="6" y="12"/>
                      <a:pt x="6" y="12"/>
                    </a:cubicBezTo>
                    <a:cubicBezTo>
                      <a:pt x="6" y="8"/>
                      <a:pt x="9" y="1"/>
                      <a:pt x="22" y="1"/>
                    </a:cubicBezTo>
                    <a:cubicBezTo>
                      <a:pt x="21" y="0"/>
                      <a:pt x="20" y="0"/>
                      <a:pt x="19" y="0"/>
                    </a:cubicBezTo>
                    <a:cubicBezTo>
                      <a:pt x="4" y="0"/>
                      <a:pt x="0" y="7"/>
                      <a:pt x="0" y="12"/>
                    </a:cubicBezTo>
                    <a:cubicBezTo>
                      <a:pt x="0" y="78"/>
                      <a:pt x="0" y="78"/>
                      <a:pt x="0" y="78"/>
                    </a:cubicBezTo>
                    <a:cubicBezTo>
                      <a:pt x="19" y="115"/>
                      <a:pt x="19" y="115"/>
                      <a:pt x="19" y="115"/>
                    </a:cubicBezTo>
                    <a:cubicBezTo>
                      <a:pt x="22" y="111"/>
                      <a:pt x="22" y="111"/>
                      <a:pt x="22" y="111"/>
                    </a:cubicBezTo>
                    <a:lnTo>
                      <a:pt x="6" y="78"/>
                    </a:lnTo>
                    <a:close/>
                  </a:path>
                </a:pathLst>
              </a:custGeom>
              <a:solidFill>
                <a:srgbClr val="D334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43" name="Freeform 58">
                <a:extLst>
                  <a:ext uri="{FF2B5EF4-FFF2-40B4-BE49-F238E27FC236}">
                    <a16:creationId xmlns:a16="http://schemas.microsoft.com/office/drawing/2014/main" id="{2C12E9A6-C5E5-4F5E-82F2-DF52A9CC6C99}"/>
                  </a:ext>
                </a:extLst>
              </p:cNvPr>
              <p:cNvSpPr>
                <a:spLocks/>
              </p:cNvSpPr>
              <p:nvPr/>
            </p:nvSpPr>
            <p:spPr bwMode="auto">
              <a:xfrm>
                <a:off x="480" y="866"/>
                <a:ext cx="50" cy="289"/>
              </a:xfrm>
              <a:custGeom>
                <a:avLst/>
                <a:gdLst>
                  <a:gd name="T0" fmla="*/ 283 w 20"/>
                  <a:gd name="T1" fmla="*/ 188 h 115"/>
                  <a:gd name="T2" fmla="*/ 283 w 20"/>
                  <a:gd name="T3" fmla="*/ 1239 h 115"/>
                  <a:gd name="T4" fmla="*/ 20 w 20"/>
                  <a:gd name="T5" fmla="*/ 1824 h 115"/>
                  <a:gd name="T6" fmla="*/ 20 w 20"/>
                  <a:gd name="T7" fmla="*/ 1824 h 115"/>
                  <a:gd name="T8" fmla="*/ 313 w 20"/>
                  <a:gd name="T9" fmla="*/ 1239 h 115"/>
                  <a:gd name="T10" fmla="*/ 313 w 20"/>
                  <a:gd name="T11" fmla="*/ 188 h 115"/>
                  <a:gd name="T12" fmla="*/ 20 w 20"/>
                  <a:gd name="T13" fmla="*/ 0 h 115"/>
                  <a:gd name="T14" fmla="*/ 0 w 20"/>
                  <a:gd name="T15" fmla="*/ 0 h 115"/>
                  <a:gd name="T16" fmla="*/ 283 w 20"/>
                  <a:gd name="T17" fmla="*/ 188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 h="115">
                    <a:moveTo>
                      <a:pt x="18" y="12"/>
                    </a:moveTo>
                    <a:cubicBezTo>
                      <a:pt x="18" y="78"/>
                      <a:pt x="18" y="78"/>
                      <a:pt x="18" y="78"/>
                    </a:cubicBezTo>
                    <a:cubicBezTo>
                      <a:pt x="1" y="115"/>
                      <a:pt x="1" y="115"/>
                      <a:pt x="1" y="115"/>
                    </a:cubicBezTo>
                    <a:cubicBezTo>
                      <a:pt x="1" y="115"/>
                      <a:pt x="1" y="115"/>
                      <a:pt x="1" y="115"/>
                    </a:cubicBezTo>
                    <a:cubicBezTo>
                      <a:pt x="20" y="78"/>
                      <a:pt x="20" y="78"/>
                      <a:pt x="20" y="78"/>
                    </a:cubicBezTo>
                    <a:cubicBezTo>
                      <a:pt x="20" y="12"/>
                      <a:pt x="20" y="12"/>
                      <a:pt x="20" y="12"/>
                    </a:cubicBezTo>
                    <a:cubicBezTo>
                      <a:pt x="20" y="7"/>
                      <a:pt x="16" y="0"/>
                      <a:pt x="1" y="0"/>
                    </a:cubicBezTo>
                    <a:cubicBezTo>
                      <a:pt x="1" y="0"/>
                      <a:pt x="0" y="0"/>
                      <a:pt x="0" y="0"/>
                    </a:cubicBezTo>
                    <a:cubicBezTo>
                      <a:pt x="14" y="1"/>
                      <a:pt x="18" y="8"/>
                      <a:pt x="18" y="12"/>
                    </a:cubicBezTo>
                    <a:close/>
                  </a:path>
                </a:pathLst>
              </a:custGeom>
              <a:solidFill>
                <a:srgbClr val="E387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44" name="Freeform 59">
                <a:extLst>
                  <a:ext uri="{FF2B5EF4-FFF2-40B4-BE49-F238E27FC236}">
                    <a16:creationId xmlns:a16="http://schemas.microsoft.com/office/drawing/2014/main" id="{CC8BF169-16F9-4B2C-88C0-B0EC6C282660}"/>
                  </a:ext>
                </a:extLst>
              </p:cNvPr>
              <p:cNvSpPr>
                <a:spLocks/>
              </p:cNvSpPr>
              <p:nvPr/>
            </p:nvSpPr>
            <p:spPr bwMode="auto">
              <a:xfrm>
                <a:off x="435" y="866"/>
                <a:ext cx="95" cy="289"/>
              </a:xfrm>
              <a:custGeom>
                <a:avLst/>
                <a:gdLst>
                  <a:gd name="T0" fmla="*/ 595 w 38"/>
                  <a:gd name="T1" fmla="*/ 1239 h 115"/>
                  <a:gd name="T2" fmla="*/ 595 w 38"/>
                  <a:gd name="T3" fmla="*/ 188 h 115"/>
                  <a:gd name="T4" fmla="*/ 300 w 38"/>
                  <a:gd name="T5" fmla="*/ 0 h 115"/>
                  <a:gd name="T6" fmla="*/ 0 w 38"/>
                  <a:gd name="T7" fmla="*/ 188 h 115"/>
                  <a:gd name="T8" fmla="*/ 0 w 38"/>
                  <a:gd name="T9" fmla="*/ 1239 h 115"/>
                  <a:gd name="T10" fmla="*/ 300 w 38"/>
                  <a:gd name="T11" fmla="*/ 1824 h 115"/>
                  <a:gd name="T12" fmla="*/ 595 w 38"/>
                  <a:gd name="T13" fmla="*/ 1239 h 1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115">
                    <a:moveTo>
                      <a:pt x="38" y="78"/>
                    </a:moveTo>
                    <a:cubicBezTo>
                      <a:pt x="38" y="12"/>
                      <a:pt x="38" y="12"/>
                      <a:pt x="38" y="12"/>
                    </a:cubicBezTo>
                    <a:cubicBezTo>
                      <a:pt x="38" y="7"/>
                      <a:pt x="34" y="0"/>
                      <a:pt x="19" y="0"/>
                    </a:cubicBezTo>
                    <a:cubicBezTo>
                      <a:pt x="4" y="0"/>
                      <a:pt x="0" y="7"/>
                      <a:pt x="0" y="12"/>
                    </a:cubicBezTo>
                    <a:cubicBezTo>
                      <a:pt x="0" y="78"/>
                      <a:pt x="0" y="78"/>
                      <a:pt x="0" y="78"/>
                    </a:cubicBezTo>
                    <a:cubicBezTo>
                      <a:pt x="19" y="115"/>
                      <a:pt x="19" y="115"/>
                      <a:pt x="19" y="115"/>
                    </a:cubicBezTo>
                    <a:lnTo>
                      <a:pt x="38" y="78"/>
                    </a:lnTo>
                    <a:close/>
                  </a:path>
                </a:pathLst>
              </a:custGeom>
              <a:noFill/>
              <a:ln w="4763" cap="flat">
                <a:solidFill>
                  <a:srgbClr val="343434"/>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sz="1000"/>
              </a:p>
            </p:txBody>
          </p:sp>
        </p:grpSp>
        <p:grpSp>
          <p:nvGrpSpPr>
            <p:cNvPr id="21" name="Group 65">
              <a:extLst>
                <a:ext uri="{FF2B5EF4-FFF2-40B4-BE49-F238E27FC236}">
                  <a16:creationId xmlns:a16="http://schemas.microsoft.com/office/drawing/2014/main" id="{262AE466-D60D-4977-A134-64234DE5DD32}"/>
                </a:ext>
              </a:extLst>
            </p:cNvPr>
            <p:cNvGrpSpPr>
              <a:grpSpLocks/>
            </p:cNvGrpSpPr>
            <p:nvPr/>
          </p:nvGrpSpPr>
          <p:grpSpPr bwMode="auto">
            <a:xfrm>
              <a:off x="2514600" y="1503363"/>
              <a:ext cx="150813" cy="442912"/>
              <a:chOff x="627" y="867"/>
              <a:chExt cx="95" cy="279"/>
            </a:xfrm>
          </p:grpSpPr>
          <p:sp>
            <p:nvSpPr>
              <p:cNvPr id="36" name="Freeform 66">
                <a:extLst>
                  <a:ext uri="{FF2B5EF4-FFF2-40B4-BE49-F238E27FC236}">
                    <a16:creationId xmlns:a16="http://schemas.microsoft.com/office/drawing/2014/main" id="{DC12E487-767E-46DA-A374-B4A45AAB8599}"/>
                  </a:ext>
                </a:extLst>
              </p:cNvPr>
              <p:cNvSpPr>
                <a:spLocks/>
              </p:cNvSpPr>
              <p:nvPr/>
            </p:nvSpPr>
            <p:spPr bwMode="auto">
              <a:xfrm>
                <a:off x="627" y="867"/>
                <a:ext cx="95" cy="279"/>
              </a:xfrm>
              <a:custGeom>
                <a:avLst/>
                <a:gdLst>
                  <a:gd name="T0" fmla="*/ 595 w 38"/>
                  <a:gd name="T1" fmla="*/ 0 h 112"/>
                  <a:gd name="T2" fmla="*/ 300 w 38"/>
                  <a:gd name="T3" fmla="*/ 570 h 112"/>
                  <a:gd name="T4" fmla="*/ 0 w 38"/>
                  <a:gd name="T5" fmla="*/ 0 h 112"/>
                  <a:gd name="T6" fmla="*/ 0 w 38"/>
                  <a:gd name="T7" fmla="*/ 12 h 112"/>
                  <a:gd name="T8" fmla="*/ 0 w 38"/>
                  <a:gd name="T9" fmla="*/ 1544 h 112"/>
                  <a:gd name="T10" fmla="*/ 300 w 38"/>
                  <a:gd name="T11" fmla="*/ 1731 h 112"/>
                  <a:gd name="T12" fmla="*/ 595 w 38"/>
                  <a:gd name="T13" fmla="*/ 1544 h 112"/>
                  <a:gd name="T14" fmla="*/ 595 w 38"/>
                  <a:gd name="T15" fmla="*/ 1544 h 112"/>
                  <a:gd name="T16" fmla="*/ 595 w 38"/>
                  <a:gd name="T17" fmla="*/ 12 h 112"/>
                  <a:gd name="T18" fmla="*/ 595 w 38"/>
                  <a:gd name="T19" fmla="*/ 0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12">
                    <a:moveTo>
                      <a:pt x="38" y="0"/>
                    </a:moveTo>
                    <a:cubicBezTo>
                      <a:pt x="19" y="37"/>
                      <a:pt x="19" y="37"/>
                      <a:pt x="19" y="37"/>
                    </a:cubicBezTo>
                    <a:cubicBezTo>
                      <a:pt x="0" y="0"/>
                      <a:pt x="0" y="0"/>
                      <a:pt x="0" y="0"/>
                    </a:cubicBezTo>
                    <a:cubicBezTo>
                      <a:pt x="0" y="1"/>
                      <a:pt x="0" y="1"/>
                      <a:pt x="0" y="1"/>
                    </a:cubicBezTo>
                    <a:cubicBezTo>
                      <a:pt x="0" y="100"/>
                      <a:pt x="0" y="100"/>
                      <a:pt x="0" y="100"/>
                    </a:cubicBezTo>
                    <a:cubicBezTo>
                      <a:pt x="0" y="105"/>
                      <a:pt x="4" y="112"/>
                      <a:pt x="19" y="112"/>
                    </a:cubicBezTo>
                    <a:cubicBezTo>
                      <a:pt x="34" y="112"/>
                      <a:pt x="38" y="105"/>
                      <a:pt x="38" y="100"/>
                    </a:cubicBezTo>
                    <a:cubicBezTo>
                      <a:pt x="38" y="100"/>
                      <a:pt x="38" y="100"/>
                      <a:pt x="38" y="100"/>
                    </a:cubicBezTo>
                    <a:cubicBezTo>
                      <a:pt x="38" y="1"/>
                      <a:pt x="38" y="1"/>
                      <a:pt x="38" y="1"/>
                    </a:cubicBezTo>
                    <a:lnTo>
                      <a:pt x="38" y="0"/>
                    </a:lnTo>
                    <a:close/>
                  </a:path>
                </a:pathLst>
              </a:custGeom>
              <a:solidFill>
                <a:srgbClr val="E323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37" name="Freeform 67">
                <a:extLst>
                  <a:ext uri="{FF2B5EF4-FFF2-40B4-BE49-F238E27FC236}">
                    <a16:creationId xmlns:a16="http://schemas.microsoft.com/office/drawing/2014/main" id="{C6EFA90A-B6E6-4D5F-AA42-7EE787012A39}"/>
                  </a:ext>
                </a:extLst>
              </p:cNvPr>
              <p:cNvSpPr>
                <a:spLocks/>
              </p:cNvSpPr>
              <p:nvPr/>
            </p:nvSpPr>
            <p:spPr bwMode="auto">
              <a:xfrm>
                <a:off x="672" y="867"/>
                <a:ext cx="50" cy="279"/>
              </a:xfrm>
              <a:custGeom>
                <a:avLst/>
                <a:gdLst>
                  <a:gd name="T0" fmla="*/ 313 w 20"/>
                  <a:gd name="T1" fmla="*/ 1544 h 112"/>
                  <a:gd name="T2" fmla="*/ 313 w 20"/>
                  <a:gd name="T3" fmla="*/ 0 h 112"/>
                  <a:gd name="T4" fmla="*/ 283 w 20"/>
                  <a:gd name="T5" fmla="*/ 75 h 112"/>
                  <a:gd name="T6" fmla="*/ 283 w 20"/>
                  <a:gd name="T7" fmla="*/ 1544 h 112"/>
                  <a:gd name="T8" fmla="*/ 0 w 20"/>
                  <a:gd name="T9" fmla="*/ 1731 h 112"/>
                  <a:gd name="T10" fmla="*/ 20 w 20"/>
                  <a:gd name="T11" fmla="*/ 1731 h 112"/>
                  <a:gd name="T12" fmla="*/ 313 w 20"/>
                  <a:gd name="T13" fmla="*/ 1544 h 1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112">
                    <a:moveTo>
                      <a:pt x="20" y="100"/>
                    </a:moveTo>
                    <a:cubicBezTo>
                      <a:pt x="20" y="0"/>
                      <a:pt x="20" y="0"/>
                      <a:pt x="20" y="0"/>
                    </a:cubicBezTo>
                    <a:cubicBezTo>
                      <a:pt x="18" y="5"/>
                      <a:pt x="18" y="5"/>
                      <a:pt x="18" y="5"/>
                    </a:cubicBezTo>
                    <a:cubicBezTo>
                      <a:pt x="18" y="100"/>
                      <a:pt x="18" y="100"/>
                      <a:pt x="18" y="100"/>
                    </a:cubicBezTo>
                    <a:cubicBezTo>
                      <a:pt x="18" y="105"/>
                      <a:pt x="14" y="111"/>
                      <a:pt x="0" y="112"/>
                    </a:cubicBezTo>
                    <a:cubicBezTo>
                      <a:pt x="0" y="112"/>
                      <a:pt x="1" y="112"/>
                      <a:pt x="1" y="112"/>
                    </a:cubicBezTo>
                    <a:cubicBezTo>
                      <a:pt x="16" y="112"/>
                      <a:pt x="20" y="105"/>
                      <a:pt x="20" y="100"/>
                    </a:cubicBezTo>
                    <a:close/>
                  </a:path>
                </a:pathLst>
              </a:custGeom>
              <a:solidFill>
                <a:srgbClr val="EA64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38" name="Freeform 68">
                <a:extLst>
                  <a:ext uri="{FF2B5EF4-FFF2-40B4-BE49-F238E27FC236}">
                    <a16:creationId xmlns:a16="http://schemas.microsoft.com/office/drawing/2014/main" id="{E8ADF7C2-FB19-41A5-B425-E8AC5BAEB47B}"/>
                  </a:ext>
                </a:extLst>
              </p:cNvPr>
              <p:cNvSpPr>
                <a:spLocks/>
              </p:cNvSpPr>
              <p:nvPr/>
            </p:nvSpPr>
            <p:spPr bwMode="auto">
              <a:xfrm>
                <a:off x="627" y="867"/>
                <a:ext cx="55" cy="279"/>
              </a:xfrm>
              <a:custGeom>
                <a:avLst/>
                <a:gdLst>
                  <a:gd name="T0" fmla="*/ 345 w 22"/>
                  <a:gd name="T1" fmla="*/ 1731 h 112"/>
                  <a:gd name="T2" fmla="*/ 95 w 22"/>
                  <a:gd name="T3" fmla="*/ 1544 h 112"/>
                  <a:gd name="T4" fmla="*/ 95 w 22"/>
                  <a:gd name="T5" fmla="*/ 167 h 112"/>
                  <a:gd name="T6" fmla="*/ 0 w 22"/>
                  <a:gd name="T7" fmla="*/ 0 h 112"/>
                  <a:gd name="T8" fmla="*/ 0 w 22"/>
                  <a:gd name="T9" fmla="*/ 12 h 112"/>
                  <a:gd name="T10" fmla="*/ 0 w 22"/>
                  <a:gd name="T11" fmla="*/ 1544 h 112"/>
                  <a:gd name="T12" fmla="*/ 300 w 22"/>
                  <a:gd name="T13" fmla="*/ 1731 h 112"/>
                  <a:gd name="T14" fmla="*/ 345 w 22"/>
                  <a:gd name="T15" fmla="*/ 1731 h 1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112">
                    <a:moveTo>
                      <a:pt x="22" y="112"/>
                    </a:moveTo>
                    <a:cubicBezTo>
                      <a:pt x="8" y="111"/>
                      <a:pt x="6" y="104"/>
                      <a:pt x="6" y="100"/>
                    </a:cubicBezTo>
                    <a:cubicBezTo>
                      <a:pt x="6" y="11"/>
                      <a:pt x="6" y="11"/>
                      <a:pt x="6" y="11"/>
                    </a:cubicBezTo>
                    <a:cubicBezTo>
                      <a:pt x="0" y="0"/>
                      <a:pt x="0" y="0"/>
                      <a:pt x="0" y="0"/>
                    </a:cubicBezTo>
                    <a:cubicBezTo>
                      <a:pt x="0" y="1"/>
                      <a:pt x="0" y="1"/>
                      <a:pt x="0" y="1"/>
                    </a:cubicBezTo>
                    <a:cubicBezTo>
                      <a:pt x="0" y="100"/>
                      <a:pt x="0" y="100"/>
                      <a:pt x="0" y="100"/>
                    </a:cubicBezTo>
                    <a:cubicBezTo>
                      <a:pt x="0" y="105"/>
                      <a:pt x="4" y="112"/>
                      <a:pt x="19" y="112"/>
                    </a:cubicBezTo>
                    <a:cubicBezTo>
                      <a:pt x="20" y="112"/>
                      <a:pt x="21" y="112"/>
                      <a:pt x="22" y="112"/>
                    </a:cubicBezTo>
                    <a:close/>
                  </a:path>
                </a:pathLst>
              </a:custGeom>
              <a:solidFill>
                <a:srgbClr val="D011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39" name="Freeform 69">
                <a:extLst>
                  <a:ext uri="{FF2B5EF4-FFF2-40B4-BE49-F238E27FC236}">
                    <a16:creationId xmlns:a16="http://schemas.microsoft.com/office/drawing/2014/main" id="{040DB17F-3F96-482F-9C26-BA6163A3F9D2}"/>
                  </a:ext>
                </a:extLst>
              </p:cNvPr>
              <p:cNvSpPr>
                <a:spLocks/>
              </p:cNvSpPr>
              <p:nvPr/>
            </p:nvSpPr>
            <p:spPr bwMode="auto">
              <a:xfrm>
                <a:off x="627" y="867"/>
                <a:ext cx="95" cy="279"/>
              </a:xfrm>
              <a:custGeom>
                <a:avLst/>
                <a:gdLst>
                  <a:gd name="T0" fmla="*/ 595 w 38"/>
                  <a:gd name="T1" fmla="*/ 0 h 112"/>
                  <a:gd name="T2" fmla="*/ 300 w 38"/>
                  <a:gd name="T3" fmla="*/ 570 h 112"/>
                  <a:gd name="T4" fmla="*/ 0 w 38"/>
                  <a:gd name="T5" fmla="*/ 0 h 112"/>
                  <a:gd name="T6" fmla="*/ 0 w 38"/>
                  <a:gd name="T7" fmla="*/ 12 h 112"/>
                  <a:gd name="T8" fmla="*/ 0 w 38"/>
                  <a:gd name="T9" fmla="*/ 1544 h 112"/>
                  <a:gd name="T10" fmla="*/ 300 w 38"/>
                  <a:gd name="T11" fmla="*/ 1731 h 112"/>
                  <a:gd name="T12" fmla="*/ 595 w 38"/>
                  <a:gd name="T13" fmla="*/ 1544 h 112"/>
                  <a:gd name="T14" fmla="*/ 595 w 38"/>
                  <a:gd name="T15" fmla="*/ 1544 h 112"/>
                  <a:gd name="T16" fmla="*/ 595 w 38"/>
                  <a:gd name="T17" fmla="*/ 12 h 112"/>
                  <a:gd name="T18" fmla="*/ 595 w 38"/>
                  <a:gd name="T19" fmla="*/ 0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12">
                    <a:moveTo>
                      <a:pt x="38" y="0"/>
                    </a:moveTo>
                    <a:cubicBezTo>
                      <a:pt x="19" y="37"/>
                      <a:pt x="19" y="37"/>
                      <a:pt x="19" y="37"/>
                    </a:cubicBezTo>
                    <a:cubicBezTo>
                      <a:pt x="0" y="0"/>
                      <a:pt x="0" y="0"/>
                      <a:pt x="0" y="0"/>
                    </a:cubicBezTo>
                    <a:cubicBezTo>
                      <a:pt x="0" y="1"/>
                      <a:pt x="0" y="1"/>
                      <a:pt x="0" y="1"/>
                    </a:cubicBezTo>
                    <a:cubicBezTo>
                      <a:pt x="0" y="100"/>
                      <a:pt x="0" y="100"/>
                      <a:pt x="0" y="100"/>
                    </a:cubicBezTo>
                    <a:cubicBezTo>
                      <a:pt x="0" y="105"/>
                      <a:pt x="4" y="112"/>
                      <a:pt x="19" y="112"/>
                    </a:cubicBezTo>
                    <a:cubicBezTo>
                      <a:pt x="34" y="112"/>
                      <a:pt x="38" y="105"/>
                      <a:pt x="38" y="100"/>
                    </a:cubicBezTo>
                    <a:cubicBezTo>
                      <a:pt x="38" y="100"/>
                      <a:pt x="38" y="100"/>
                      <a:pt x="38" y="100"/>
                    </a:cubicBezTo>
                    <a:cubicBezTo>
                      <a:pt x="38" y="1"/>
                      <a:pt x="38" y="1"/>
                      <a:pt x="38" y="1"/>
                    </a:cubicBezTo>
                    <a:lnTo>
                      <a:pt x="38" y="0"/>
                    </a:lnTo>
                    <a:close/>
                  </a:path>
                </a:pathLst>
              </a:custGeom>
              <a:noFill/>
              <a:ln w="4763" cap="flat">
                <a:solidFill>
                  <a:srgbClr val="343434"/>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sz="1000"/>
              </a:p>
            </p:txBody>
          </p:sp>
          <p:sp>
            <p:nvSpPr>
              <p:cNvPr id="40" name="Freeform 70">
                <a:extLst>
                  <a:ext uri="{FF2B5EF4-FFF2-40B4-BE49-F238E27FC236}">
                    <a16:creationId xmlns:a16="http://schemas.microsoft.com/office/drawing/2014/main" id="{CDFD3B42-F3BB-400A-9884-923CF07DDCE3}"/>
                  </a:ext>
                </a:extLst>
              </p:cNvPr>
              <p:cNvSpPr>
                <a:spLocks/>
              </p:cNvSpPr>
              <p:nvPr/>
            </p:nvSpPr>
            <p:spPr bwMode="auto">
              <a:xfrm>
                <a:off x="657" y="917"/>
                <a:ext cx="42" cy="52"/>
              </a:xfrm>
              <a:custGeom>
                <a:avLst/>
                <a:gdLst>
                  <a:gd name="T0" fmla="*/ 42 w 42"/>
                  <a:gd name="T1" fmla="*/ 0 h 52"/>
                  <a:gd name="T2" fmla="*/ 17 w 42"/>
                  <a:gd name="T3" fmla="*/ 47 h 52"/>
                  <a:gd name="T4" fmla="*/ 0 w 42"/>
                  <a:gd name="T5" fmla="*/ 10 h 52"/>
                  <a:gd name="T6" fmla="*/ 17 w 42"/>
                  <a:gd name="T7" fmla="*/ 52 h 52"/>
                  <a:gd name="T8" fmla="*/ 42 w 42"/>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52">
                    <a:moveTo>
                      <a:pt x="42" y="0"/>
                    </a:moveTo>
                    <a:lnTo>
                      <a:pt x="17" y="47"/>
                    </a:lnTo>
                    <a:lnTo>
                      <a:pt x="0" y="10"/>
                    </a:lnTo>
                    <a:lnTo>
                      <a:pt x="17" y="52"/>
                    </a:lnTo>
                    <a:lnTo>
                      <a:pt x="42" y="0"/>
                    </a:lnTo>
                    <a:close/>
                  </a:path>
                </a:pathLst>
              </a:custGeom>
              <a:solidFill>
                <a:srgbClr val="EA64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grpSp>
        <p:grpSp>
          <p:nvGrpSpPr>
            <p:cNvPr id="22" name="Group 77">
              <a:extLst>
                <a:ext uri="{FF2B5EF4-FFF2-40B4-BE49-F238E27FC236}">
                  <a16:creationId xmlns:a16="http://schemas.microsoft.com/office/drawing/2014/main" id="{F83698BA-119E-4994-A017-8B058252A0DF}"/>
                </a:ext>
              </a:extLst>
            </p:cNvPr>
            <p:cNvGrpSpPr>
              <a:grpSpLocks/>
            </p:cNvGrpSpPr>
            <p:nvPr/>
          </p:nvGrpSpPr>
          <p:grpSpPr bwMode="auto">
            <a:xfrm>
              <a:off x="2819400" y="1503363"/>
              <a:ext cx="152400" cy="454025"/>
              <a:chOff x="818" y="866"/>
              <a:chExt cx="96" cy="286"/>
            </a:xfrm>
          </p:grpSpPr>
          <p:sp>
            <p:nvSpPr>
              <p:cNvPr id="32" name="Freeform 78">
                <a:extLst>
                  <a:ext uri="{FF2B5EF4-FFF2-40B4-BE49-F238E27FC236}">
                    <a16:creationId xmlns:a16="http://schemas.microsoft.com/office/drawing/2014/main" id="{601A70E9-8986-4EC1-A053-BF1259F01B73}"/>
                  </a:ext>
                </a:extLst>
              </p:cNvPr>
              <p:cNvSpPr>
                <a:spLocks/>
              </p:cNvSpPr>
              <p:nvPr/>
            </p:nvSpPr>
            <p:spPr bwMode="auto">
              <a:xfrm>
                <a:off x="818" y="866"/>
                <a:ext cx="96" cy="286"/>
              </a:xfrm>
              <a:custGeom>
                <a:avLst/>
                <a:gdLst>
                  <a:gd name="T0" fmla="*/ 518 w 38"/>
                  <a:gd name="T1" fmla="*/ 1593 h 114"/>
                  <a:gd name="T2" fmla="*/ 402 w 38"/>
                  <a:gd name="T3" fmla="*/ 1402 h 114"/>
                  <a:gd name="T4" fmla="*/ 614 w 38"/>
                  <a:gd name="T5" fmla="*/ 1234 h 114"/>
                  <a:gd name="T6" fmla="*/ 614 w 38"/>
                  <a:gd name="T7" fmla="*/ 1234 h 114"/>
                  <a:gd name="T8" fmla="*/ 614 w 38"/>
                  <a:gd name="T9" fmla="*/ 188 h 114"/>
                  <a:gd name="T10" fmla="*/ 306 w 38"/>
                  <a:gd name="T11" fmla="*/ 0 h 114"/>
                  <a:gd name="T12" fmla="*/ 0 w 38"/>
                  <a:gd name="T13" fmla="*/ 188 h 114"/>
                  <a:gd name="T14" fmla="*/ 0 w 38"/>
                  <a:gd name="T15" fmla="*/ 1234 h 114"/>
                  <a:gd name="T16" fmla="*/ 0 w 38"/>
                  <a:gd name="T17" fmla="*/ 1234 h 114"/>
                  <a:gd name="T18" fmla="*/ 210 w 38"/>
                  <a:gd name="T19" fmla="*/ 1402 h 114"/>
                  <a:gd name="T20" fmla="*/ 96 w 38"/>
                  <a:gd name="T21" fmla="*/ 1593 h 114"/>
                  <a:gd name="T22" fmla="*/ 306 w 38"/>
                  <a:gd name="T23" fmla="*/ 1801 h 114"/>
                  <a:gd name="T24" fmla="*/ 518 w 38"/>
                  <a:gd name="T25" fmla="*/ 1593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114">
                    <a:moveTo>
                      <a:pt x="32" y="101"/>
                    </a:moveTo>
                    <a:cubicBezTo>
                      <a:pt x="32" y="95"/>
                      <a:pt x="29" y="91"/>
                      <a:pt x="25" y="89"/>
                    </a:cubicBezTo>
                    <a:cubicBezTo>
                      <a:pt x="37" y="87"/>
                      <a:pt x="38" y="81"/>
                      <a:pt x="38" y="78"/>
                    </a:cubicBezTo>
                    <a:cubicBezTo>
                      <a:pt x="38" y="78"/>
                      <a:pt x="38" y="78"/>
                      <a:pt x="38" y="78"/>
                    </a:cubicBezTo>
                    <a:cubicBezTo>
                      <a:pt x="38" y="12"/>
                      <a:pt x="38" y="12"/>
                      <a:pt x="38" y="12"/>
                    </a:cubicBezTo>
                    <a:cubicBezTo>
                      <a:pt x="38" y="7"/>
                      <a:pt x="34" y="0"/>
                      <a:pt x="19" y="0"/>
                    </a:cubicBezTo>
                    <a:cubicBezTo>
                      <a:pt x="4" y="0"/>
                      <a:pt x="0" y="7"/>
                      <a:pt x="0" y="12"/>
                    </a:cubicBezTo>
                    <a:cubicBezTo>
                      <a:pt x="0" y="78"/>
                      <a:pt x="0" y="78"/>
                      <a:pt x="0" y="78"/>
                    </a:cubicBezTo>
                    <a:cubicBezTo>
                      <a:pt x="0" y="78"/>
                      <a:pt x="0" y="78"/>
                      <a:pt x="0" y="78"/>
                    </a:cubicBezTo>
                    <a:cubicBezTo>
                      <a:pt x="0" y="81"/>
                      <a:pt x="1" y="87"/>
                      <a:pt x="13" y="89"/>
                    </a:cubicBezTo>
                    <a:cubicBezTo>
                      <a:pt x="8" y="91"/>
                      <a:pt x="6" y="95"/>
                      <a:pt x="6" y="101"/>
                    </a:cubicBezTo>
                    <a:cubicBezTo>
                      <a:pt x="6" y="108"/>
                      <a:pt x="11" y="114"/>
                      <a:pt x="19" y="114"/>
                    </a:cubicBezTo>
                    <a:cubicBezTo>
                      <a:pt x="26" y="114"/>
                      <a:pt x="32" y="108"/>
                      <a:pt x="32" y="101"/>
                    </a:cubicBezTo>
                    <a:close/>
                  </a:path>
                </a:pathLst>
              </a:custGeom>
              <a:solidFill>
                <a:srgbClr val="EDE3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33" name="Freeform 79">
                <a:extLst>
                  <a:ext uri="{FF2B5EF4-FFF2-40B4-BE49-F238E27FC236}">
                    <a16:creationId xmlns:a16="http://schemas.microsoft.com/office/drawing/2014/main" id="{DE73A327-3093-492F-853F-2F2CAFE87F3B}"/>
                  </a:ext>
                </a:extLst>
              </p:cNvPr>
              <p:cNvSpPr>
                <a:spLocks/>
              </p:cNvSpPr>
              <p:nvPr/>
            </p:nvSpPr>
            <p:spPr bwMode="auto">
              <a:xfrm>
                <a:off x="864" y="866"/>
                <a:ext cx="50" cy="286"/>
              </a:xfrm>
              <a:custGeom>
                <a:avLst/>
                <a:gdLst>
                  <a:gd name="T0" fmla="*/ 283 w 20"/>
                  <a:gd name="T1" fmla="*/ 188 h 114"/>
                  <a:gd name="T2" fmla="*/ 283 w 20"/>
                  <a:gd name="T3" fmla="*/ 1234 h 114"/>
                  <a:gd name="T4" fmla="*/ 283 w 20"/>
                  <a:gd name="T5" fmla="*/ 1234 h 114"/>
                  <a:gd name="T6" fmla="*/ 83 w 20"/>
                  <a:gd name="T7" fmla="*/ 1402 h 114"/>
                  <a:gd name="T8" fmla="*/ 188 w 20"/>
                  <a:gd name="T9" fmla="*/ 1593 h 114"/>
                  <a:gd name="T10" fmla="*/ 0 w 20"/>
                  <a:gd name="T11" fmla="*/ 1801 h 114"/>
                  <a:gd name="T12" fmla="*/ 20 w 20"/>
                  <a:gd name="T13" fmla="*/ 1801 h 114"/>
                  <a:gd name="T14" fmla="*/ 220 w 20"/>
                  <a:gd name="T15" fmla="*/ 1593 h 114"/>
                  <a:gd name="T16" fmla="*/ 113 w 20"/>
                  <a:gd name="T17" fmla="*/ 1402 h 114"/>
                  <a:gd name="T18" fmla="*/ 313 w 20"/>
                  <a:gd name="T19" fmla="*/ 1234 h 114"/>
                  <a:gd name="T20" fmla="*/ 313 w 20"/>
                  <a:gd name="T21" fmla="*/ 1234 h 114"/>
                  <a:gd name="T22" fmla="*/ 313 w 20"/>
                  <a:gd name="T23" fmla="*/ 188 h 114"/>
                  <a:gd name="T24" fmla="*/ 20 w 20"/>
                  <a:gd name="T25" fmla="*/ 0 h 114"/>
                  <a:gd name="T26" fmla="*/ 0 w 20"/>
                  <a:gd name="T27" fmla="*/ 0 h 114"/>
                  <a:gd name="T28" fmla="*/ 283 w 20"/>
                  <a:gd name="T29" fmla="*/ 188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 h="114">
                    <a:moveTo>
                      <a:pt x="18" y="12"/>
                    </a:moveTo>
                    <a:cubicBezTo>
                      <a:pt x="18" y="78"/>
                      <a:pt x="18" y="78"/>
                      <a:pt x="18" y="78"/>
                    </a:cubicBezTo>
                    <a:cubicBezTo>
                      <a:pt x="18" y="78"/>
                      <a:pt x="18" y="78"/>
                      <a:pt x="18" y="78"/>
                    </a:cubicBezTo>
                    <a:cubicBezTo>
                      <a:pt x="18" y="81"/>
                      <a:pt x="17" y="87"/>
                      <a:pt x="5" y="89"/>
                    </a:cubicBezTo>
                    <a:cubicBezTo>
                      <a:pt x="9" y="91"/>
                      <a:pt x="12" y="95"/>
                      <a:pt x="12" y="101"/>
                    </a:cubicBezTo>
                    <a:cubicBezTo>
                      <a:pt x="12" y="108"/>
                      <a:pt x="7" y="113"/>
                      <a:pt x="0" y="114"/>
                    </a:cubicBezTo>
                    <a:cubicBezTo>
                      <a:pt x="0" y="114"/>
                      <a:pt x="0" y="114"/>
                      <a:pt x="1" y="114"/>
                    </a:cubicBezTo>
                    <a:cubicBezTo>
                      <a:pt x="8" y="114"/>
                      <a:pt x="14" y="108"/>
                      <a:pt x="14" y="101"/>
                    </a:cubicBezTo>
                    <a:cubicBezTo>
                      <a:pt x="14" y="95"/>
                      <a:pt x="11" y="91"/>
                      <a:pt x="7" y="89"/>
                    </a:cubicBezTo>
                    <a:cubicBezTo>
                      <a:pt x="19" y="87"/>
                      <a:pt x="20" y="81"/>
                      <a:pt x="20" y="78"/>
                    </a:cubicBezTo>
                    <a:cubicBezTo>
                      <a:pt x="20" y="78"/>
                      <a:pt x="20" y="78"/>
                      <a:pt x="20" y="78"/>
                    </a:cubicBezTo>
                    <a:cubicBezTo>
                      <a:pt x="20" y="12"/>
                      <a:pt x="20" y="12"/>
                      <a:pt x="20" y="12"/>
                    </a:cubicBezTo>
                    <a:cubicBezTo>
                      <a:pt x="20" y="7"/>
                      <a:pt x="16" y="0"/>
                      <a:pt x="1" y="0"/>
                    </a:cubicBezTo>
                    <a:cubicBezTo>
                      <a:pt x="0" y="0"/>
                      <a:pt x="0" y="0"/>
                      <a:pt x="0" y="0"/>
                    </a:cubicBezTo>
                    <a:cubicBezTo>
                      <a:pt x="14" y="1"/>
                      <a:pt x="18" y="8"/>
                      <a:pt x="18" y="12"/>
                    </a:cubicBezTo>
                    <a:close/>
                  </a:path>
                </a:pathLst>
              </a:custGeom>
              <a:solidFill>
                <a:srgbClr val="F5F6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34" name="Freeform 80">
                <a:extLst>
                  <a:ext uri="{FF2B5EF4-FFF2-40B4-BE49-F238E27FC236}">
                    <a16:creationId xmlns:a16="http://schemas.microsoft.com/office/drawing/2014/main" id="{6CDFF048-5A5C-4EBF-9DE1-D7E7E877D76B}"/>
                  </a:ext>
                </a:extLst>
              </p:cNvPr>
              <p:cNvSpPr>
                <a:spLocks/>
              </p:cNvSpPr>
              <p:nvPr/>
            </p:nvSpPr>
            <p:spPr bwMode="auto">
              <a:xfrm>
                <a:off x="818" y="866"/>
                <a:ext cx="56" cy="286"/>
              </a:xfrm>
              <a:custGeom>
                <a:avLst/>
                <a:gdLst>
                  <a:gd name="T0" fmla="*/ 201 w 22"/>
                  <a:gd name="T1" fmla="*/ 1593 h 114"/>
                  <a:gd name="T2" fmla="*/ 311 w 22"/>
                  <a:gd name="T3" fmla="*/ 1402 h 114"/>
                  <a:gd name="T4" fmla="*/ 97 w 22"/>
                  <a:gd name="T5" fmla="*/ 1234 h 114"/>
                  <a:gd name="T6" fmla="*/ 97 w 22"/>
                  <a:gd name="T7" fmla="*/ 1234 h 114"/>
                  <a:gd name="T8" fmla="*/ 97 w 22"/>
                  <a:gd name="T9" fmla="*/ 188 h 114"/>
                  <a:gd name="T10" fmla="*/ 364 w 22"/>
                  <a:gd name="T11" fmla="*/ 20 h 114"/>
                  <a:gd name="T12" fmla="*/ 311 w 22"/>
                  <a:gd name="T13" fmla="*/ 0 h 114"/>
                  <a:gd name="T14" fmla="*/ 0 w 22"/>
                  <a:gd name="T15" fmla="*/ 188 h 114"/>
                  <a:gd name="T16" fmla="*/ 0 w 22"/>
                  <a:gd name="T17" fmla="*/ 1234 h 114"/>
                  <a:gd name="T18" fmla="*/ 0 w 22"/>
                  <a:gd name="T19" fmla="*/ 1234 h 114"/>
                  <a:gd name="T20" fmla="*/ 214 w 22"/>
                  <a:gd name="T21" fmla="*/ 1402 h 114"/>
                  <a:gd name="T22" fmla="*/ 97 w 22"/>
                  <a:gd name="T23" fmla="*/ 1593 h 114"/>
                  <a:gd name="T24" fmla="*/ 311 w 22"/>
                  <a:gd name="T25" fmla="*/ 1801 h 114"/>
                  <a:gd name="T26" fmla="*/ 364 w 22"/>
                  <a:gd name="T27" fmla="*/ 1801 h 114"/>
                  <a:gd name="T28" fmla="*/ 201 w 22"/>
                  <a:gd name="T29" fmla="*/ 1593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 h="114">
                    <a:moveTo>
                      <a:pt x="12" y="101"/>
                    </a:moveTo>
                    <a:cubicBezTo>
                      <a:pt x="12" y="95"/>
                      <a:pt x="15" y="91"/>
                      <a:pt x="19" y="89"/>
                    </a:cubicBezTo>
                    <a:cubicBezTo>
                      <a:pt x="7" y="87"/>
                      <a:pt x="6" y="81"/>
                      <a:pt x="6" y="78"/>
                    </a:cubicBezTo>
                    <a:cubicBezTo>
                      <a:pt x="6" y="78"/>
                      <a:pt x="6" y="78"/>
                      <a:pt x="6" y="78"/>
                    </a:cubicBezTo>
                    <a:cubicBezTo>
                      <a:pt x="6" y="12"/>
                      <a:pt x="6" y="12"/>
                      <a:pt x="6" y="12"/>
                    </a:cubicBezTo>
                    <a:cubicBezTo>
                      <a:pt x="6" y="8"/>
                      <a:pt x="8" y="1"/>
                      <a:pt x="22" y="1"/>
                    </a:cubicBezTo>
                    <a:cubicBezTo>
                      <a:pt x="21" y="0"/>
                      <a:pt x="20" y="0"/>
                      <a:pt x="19" y="0"/>
                    </a:cubicBezTo>
                    <a:cubicBezTo>
                      <a:pt x="4" y="0"/>
                      <a:pt x="0" y="7"/>
                      <a:pt x="0" y="12"/>
                    </a:cubicBezTo>
                    <a:cubicBezTo>
                      <a:pt x="0" y="78"/>
                      <a:pt x="0" y="78"/>
                      <a:pt x="0" y="78"/>
                    </a:cubicBezTo>
                    <a:cubicBezTo>
                      <a:pt x="0" y="78"/>
                      <a:pt x="0" y="78"/>
                      <a:pt x="0" y="78"/>
                    </a:cubicBezTo>
                    <a:cubicBezTo>
                      <a:pt x="0" y="81"/>
                      <a:pt x="1" y="87"/>
                      <a:pt x="13" y="89"/>
                    </a:cubicBezTo>
                    <a:cubicBezTo>
                      <a:pt x="8" y="91"/>
                      <a:pt x="6" y="95"/>
                      <a:pt x="6" y="101"/>
                    </a:cubicBezTo>
                    <a:cubicBezTo>
                      <a:pt x="6" y="108"/>
                      <a:pt x="11" y="114"/>
                      <a:pt x="19" y="114"/>
                    </a:cubicBezTo>
                    <a:cubicBezTo>
                      <a:pt x="20" y="114"/>
                      <a:pt x="21" y="114"/>
                      <a:pt x="22" y="114"/>
                    </a:cubicBezTo>
                    <a:cubicBezTo>
                      <a:pt x="16" y="112"/>
                      <a:pt x="12" y="107"/>
                      <a:pt x="12" y="101"/>
                    </a:cubicBezTo>
                    <a:close/>
                  </a:path>
                </a:pathLst>
              </a:custGeom>
              <a:solidFill>
                <a:srgbClr val="F0E4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35" name="Freeform 81">
                <a:extLst>
                  <a:ext uri="{FF2B5EF4-FFF2-40B4-BE49-F238E27FC236}">
                    <a16:creationId xmlns:a16="http://schemas.microsoft.com/office/drawing/2014/main" id="{83DA2DDA-E765-4A20-9C06-175525F3AE84}"/>
                  </a:ext>
                </a:extLst>
              </p:cNvPr>
              <p:cNvSpPr>
                <a:spLocks/>
              </p:cNvSpPr>
              <p:nvPr/>
            </p:nvSpPr>
            <p:spPr bwMode="auto">
              <a:xfrm>
                <a:off x="818" y="866"/>
                <a:ext cx="96" cy="286"/>
              </a:xfrm>
              <a:custGeom>
                <a:avLst/>
                <a:gdLst>
                  <a:gd name="T0" fmla="*/ 518 w 38"/>
                  <a:gd name="T1" fmla="*/ 1593 h 114"/>
                  <a:gd name="T2" fmla="*/ 402 w 38"/>
                  <a:gd name="T3" fmla="*/ 1402 h 114"/>
                  <a:gd name="T4" fmla="*/ 614 w 38"/>
                  <a:gd name="T5" fmla="*/ 1234 h 114"/>
                  <a:gd name="T6" fmla="*/ 614 w 38"/>
                  <a:gd name="T7" fmla="*/ 1234 h 114"/>
                  <a:gd name="T8" fmla="*/ 614 w 38"/>
                  <a:gd name="T9" fmla="*/ 188 h 114"/>
                  <a:gd name="T10" fmla="*/ 306 w 38"/>
                  <a:gd name="T11" fmla="*/ 0 h 114"/>
                  <a:gd name="T12" fmla="*/ 0 w 38"/>
                  <a:gd name="T13" fmla="*/ 188 h 114"/>
                  <a:gd name="T14" fmla="*/ 0 w 38"/>
                  <a:gd name="T15" fmla="*/ 1234 h 114"/>
                  <a:gd name="T16" fmla="*/ 0 w 38"/>
                  <a:gd name="T17" fmla="*/ 1234 h 114"/>
                  <a:gd name="T18" fmla="*/ 210 w 38"/>
                  <a:gd name="T19" fmla="*/ 1402 h 114"/>
                  <a:gd name="T20" fmla="*/ 96 w 38"/>
                  <a:gd name="T21" fmla="*/ 1593 h 114"/>
                  <a:gd name="T22" fmla="*/ 306 w 38"/>
                  <a:gd name="T23" fmla="*/ 1801 h 114"/>
                  <a:gd name="T24" fmla="*/ 518 w 38"/>
                  <a:gd name="T25" fmla="*/ 1593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114">
                    <a:moveTo>
                      <a:pt x="32" y="101"/>
                    </a:moveTo>
                    <a:cubicBezTo>
                      <a:pt x="32" y="95"/>
                      <a:pt x="29" y="91"/>
                      <a:pt x="25" y="89"/>
                    </a:cubicBezTo>
                    <a:cubicBezTo>
                      <a:pt x="37" y="87"/>
                      <a:pt x="38" y="81"/>
                      <a:pt x="38" y="78"/>
                    </a:cubicBezTo>
                    <a:cubicBezTo>
                      <a:pt x="38" y="78"/>
                      <a:pt x="38" y="78"/>
                      <a:pt x="38" y="78"/>
                    </a:cubicBezTo>
                    <a:cubicBezTo>
                      <a:pt x="38" y="12"/>
                      <a:pt x="38" y="12"/>
                      <a:pt x="38" y="12"/>
                    </a:cubicBezTo>
                    <a:cubicBezTo>
                      <a:pt x="38" y="7"/>
                      <a:pt x="34" y="0"/>
                      <a:pt x="19" y="0"/>
                    </a:cubicBezTo>
                    <a:cubicBezTo>
                      <a:pt x="4" y="0"/>
                      <a:pt x="0" y="7"/>
                      <a:pt x="0" y="12"/>
                    </a:cubicBezTo>
                    <a:cubicBezTo>
                      <a:pt x="0" y="78"/>
                      <a:pt x="0" y="78"/>
                      <a:pt x="0" y="78"/>
                    </a:cubicBezTo>
                    <a:cubicBezTo>
                      <a:pt x="0" y="78"/>
                      <a:pt x="0" y="78"/>
                      <a:pt x="0" y="78"/>
                    </a:cubicBezTo>
                    <a:cubicBezTo>
                      <a:pt x="0" y="81"/>
                      <a:pt x="1" y="87"/>
                      <a:pt x="13" y="89"/>
                    </a:cubicBezTo>
                    <a:cubicBezTo>
                      <a:pt x="8" y="91"/>
                      <a:pt x="6" y="95"/>
                      <a:pt x="6" y="101"/>
                    </a:cubicBezTo>
                    <a:cubicBezTo>
                      <a:pt x="6" y="108"/>
                      <a:pt x="11" y="114"/>
                      <a:pt x="19" y="114"/>
                    </a:cubicBezTo>
                    <a:cubicBezTo>
                      <a:pt x="26" y="114"/>
                      <a:pt x="32" y="108"/>
                      <a:pt x="32" y="101"/>
                    </a:cubicBezTo>
                    <a:close/>
                  </a:path>
                </a:pathLst>
              </a:custGeom>
              <a:noFill/>
              <a:ln w="3175" cap="flat">
                <a:solidFill>
                  <a:srgbClr val="343434"/>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sz="1000"/>
              </a:p>
            </p:txBody>
          </p:sp>
        </p:grpSp>
        <p:grpSp>
          <p:nvGrpSpPr>
            <p:cNvPr id="23" name="Group 87">
              <a:extLst>
                <a:ext uri="{FF2B5EF4-FFF2-40B4-BE49-F238E27FC236}">
                  <a16:creationId xmlns:a16="http://schemas.microsoft.com/office/drawing/2014/main" id="{FCA4FCC6-3EFA-4A69-8548-642617FA790B}"/>
                </a:ext>
              </a:extLst>
            </p:cNvPr>
            <p:cNvGrpSpPr>
              <a:grpSpLocks/>
            </p:cNvGrpSpPr>
            <p:nvPr/>
          </p:nvGrpSpPr>
          <p:grpSpPr bwMode="auto">
            <a:xfrm>
              <a:off x="3124200" y="1503363"/>
              <a:ext cx="150813" cy="441325"/>
              <a:chOff x="1008" y="867"/>
              <a:chExt cx="95" cy="278"/>
            </a:xfrm>
          </p:grpSpPr>
          <p:sp>
            <p:nvSpPr>
              <p:cNvPr id="28" name="Freeform 88">
                <a:extLst>
                  <a:ext uri="{FF2B5EF4-FFF2-40B4-BE49-F238E27FC236}">
                    <a16:creationId xmlns:a16="http://schemas.microsoft.com/office/drawing/2014/main" id="{EF795C25-EA57-4EBB-A034-9ECDF1BDE4AA}"/>
                  </a:ext>
                </a:extLst>
              </p:cNvPr>
              <p:cNvSpPr>
                <a:spLocks/>
              </p:cNvSpPr>
              <p:nvPr/>
            </p:nvSpPr>
            <p:spPr bwMode="auto">
              <a:xfrm>
                <a:off x="1008" y="867"/>
                <a:ext cx="95" cy="278"/>
              </a:xfrm>
              <a:custGeom>
                <a:avLst/>
                <a:gdLst>
                  <a:gd name="T0" fmla="*/ 595 w 38"/>
                  <a:gd name="T1" fmla="*/ 1555 h 111"/>
                  <a:gd name="T2" fmla="*/ 595 w 38"/>
                  <a:gd name="T3" fmla="*/ 0 h 111"/>
                  <a:gd name="T4" fmla="*/ 395 w 38"/>
                  <a:gd name="T5" fmla="*/ 175 h 111"/>
                  <a:gd name="T6" fmla="*/ 500 w 38"/>
                  <a:gd name="T7" fmla="*/ 346 h 111"/>
                  <a:gd name="T8" fmla="*/ 300 w 38"/>
                  <a:gd name="T9" fmla="*/ 564 h 111"/>
                  <a:gd name="T10" fmla="*/ 95 w 38"/>
                  <a:gd name="T11" fmla="*/ 346 h 111"/>
                  <a:gd name="T12" fmla="*/ 208 w 38"/>
                  <a:gd name="T13" fmla="*/ 175 h 111"/>
                  <a:gd name="T14" fmla="*/ 0 w 38"/>
                  <a:gd name="T15" fmla="*/ 0 h 111"/>
                  <a:gd name="T16" fmla="*/ 0 w 38"/>
                  <a:gd name="T17" fmla="*/ 1555 h 111"/>
                  <a:gd name="T18" fmla="*/ 300 w 38"/>
                  <a:gd name="T19" fmla="*/ 1743 h 111"/>
                  <a:gd name="T20" fmla="*/ 595 w 38"/>
                  <a:gd name="T21" fmla="*/ 1555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 h="111">
                    <a:moveTo>
                      <a:pt x="38" y="99"/>
                    </a:moveTo>
                    <a:cubicBezTo>
                      <a:pt x="38" y="0"/>
                      <a:pt x="38" y="0"/>
                      <a:pt x="38" y="0"/>
                    </a:cubicBezTo>
                    <a:cubicBezTo>
                      <a:pt x="37" y="3"/>
                      <a:pt x="36" y="9"/>
                      <a:pt x="25" y="11"/>
                    </a:cubicBezTo>
                    <a:cubicBezTo>
                      <a:pt x="29" y="13"/>
                      <a:pt x="32" y="17"/>
                      <a:pt x="32" y="22"/>
                    </a:cubicBezTo>
                    <a:cubicBezTo>
                      <a:pt x="32" y="30"/>
                      <a:pt x="26" y="36"/>
                      <a:pt x="19" y="36"/>
                    </a:cubicBezTo>
                    <a:cubicBezTo>
                      <a:pt x="11" y="36"/>
                      <a:pt x="6" y="30"/>
                      <a:pt x="6" y="22"/>
                    </a:cubicBezTo>
                    <a:cubicBezTo>
                      <a:pt x="6" y="17"/>
                      <a:pt x="8" y="13"/>
                      <a:pt x="13" y="11"/>
                    </a:cubicBezTo>
                    <a:cubicBezTo>
                      <a:pt x="1" y="9"/>
                      <a:pt x="0" y="3"/>
                      <a:pt x="0" y="0"/>
                    </a:cubicBezTo>
                    <a:cubicBezTo>
                      <a:pt x="0" y="99"/>
                      <a:pt x="0" y="99"/>
                      <a:pt x="0" y="99"/>
                    </a:cubicBezTo>
                    <a:cubicBezTo>
                      <a:pt x="0" y="106"/>
                      <a:pt x="4" y="111"/>
                      <a:pt x="19" y="111"/>
                    </a:cubicBezTo>
                    <a:cubicBezTo>
                      <a:pt x="34" y="111"/>
                      <a:pt x="38" y="106"/>
                      <a:pt x="38" y="99"/>
                    </a:cubicBezTo>
                    <a:close/>
                  </a:path>
                </a:pathLst>
              </a:custGeom>
              <a:solidFill>
                <a:srgbClr val="F7AD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29" name="Freeform 89">
                <a:extLst>
                  <a:ext uri="{FF2B5EF4-FFF2-40B4-BE49-F238E27FC236}">
                    <a16:creationId xmlns:a16="http://schemas.microsoft.com/office/drawing/2014/main" id="{E63A00F6-245E-46F4-BF2E-58D3BF3D5118}"/>
                  </a:ext>
                </a:extLst>
              </p:cNvPr>
              <p:cNvSpPr>
                <a:spLocks/>
              </p:cNvSpPr>
              <p:nvPr/>
            </p:nvSpPr>
            <p:spPr bwMode="auto">
              <a:xfrm>
                <a:off x="1053" y="867"/>
                <a:ext cx="50" cy="278"/>
              </a:xfrm>
              <a:custGeom>
                <a:avLst/>
                <a:gdLst>
                  <a:gd name="T0" fmla="*/ 313 w 20"/>
                  <a:gd name="T1" fmla="*/ 1555 h 111"/>
                  <a:gd name="T2" fmla="*/ 313 w 20"/>
                  <a:gd name="T3" fmla="*/ 0 h 111"/>
                  <a:gd name="T4" fmla="*/ 270 w 20"/>
                  <a:gd name="T5" fmla="*/ 95 h 111"/>
                  <a:gd name="T6" fmla="*/ 270 w 20"/>
                  <a:gd name="T7" fmla="*/ 1555 h 111"/>
                  <a:gd name="T8" fmla="*/ 0 w 20"/>
                  <a:gd name="T9" fmla="*/ 1743 h 111"/>
                  <a:gd name="T10" fmla="*/ 20 w 20"/>
                  <a:gd name="T11" fmla="*/ 1743 h 111"/>
                  <a:gd name="T12" fmla="*/ 313 w 20"/>
                  <a:gd name="T13" fmla="*/ 1555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111">
                    <a:moveTo>
                      <a:pt x="20" y="99"/>
                    </a:moveTo>
                    <a:cubicBezTo>
                      <a:pt x="20" y="0"/>
                      <a:pt x="20" y="0"/>
                      <a:pt x="20" y="0"/>
                    </a:cubicBezTo>
                    <a:cubicBezTo>
                      <a:pt x="20" y="1"/>
                      <a:pt x="19" y="5"/>
                      <a:pt x="17" y="6"/>
                    </a:cubicBezTo>
                    <a:cubicBezTo>
                      <a:pt x="17" y="99"/>
                      <a:pt x="17" y="99"/>
                      <a:pt x="17" y="99"/>
                    </a:cubicBezTo>
                    <a:cubicBezTo>
                      <a:pt x="17" y="105"/>
                      <a:pt x="14" y="111"/>
                      <a:pt x="0" y="111"/>
                    </a:cubicBezTo>
                    <a:cubicBezTo>
                      <a:pt x="0" y="111"/>
                      <a:pt x="0" y="111"/>
                      <a:pt x="1" y="111"/>
                    </a:cubicBezTo>
                    <a:cubicBezTo>
                      <a:pt x="16" y="111"/>
                      <a:pt x="20" y="106"/>
                      <a:pt x="20" y="99"/>
                    </a:cubicBezTo>
                    <a:close/>
                  </a:path>
                </a:pathLst>
              </a:custGeom>
              <a:solidFill>
                <a:srgbClr val="FACF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30" name="Freeform 90">
                <a:extLst>
                  <a:ext uri="{FF2B5EF4-FFF2-40B4-BE49-F238E27FC236}">
                    <a16:creationId xmlns:a16="http://schemas.microsoft.com/office/drawing/2014/main" id="{54621EF7-E3A6-48F4-8F0C-84FF018CBA48}"/>
                  </a:ext>
                </a:extLst>
              </p:cNvPr>
              <p:cNvSpPr>
                <a:spLocks noEditPoints="1"/>
              </p:cNvSpPr>
              <p:nvPr/>
            </p:nvSpPr>
            <p:spPr bwMode="auto">
              <a:xfrm>
                <a:off x="1008" y="867"/>
                <a:ext cx="95" cy="278"/>
              </a:xfrm>
              <a:custGeom>
                <a:avLst/>
                <a:gdLst>
                  <a:gd name="T0" fmla="*/ 395 w 38"/>
                  <a:gd name="T1" fmla="*/ 175 h 111"/>
                  <a:gd name="T2" fmla="*/ 500 w 38"/>
                  <a:gd name="T3" fmla="*/ 346 h 111"/>
                  <a:gd name="T4" fmla="*/ 345 w 38"/>
                  <a:gd name="T5" fmla="*/ 564 h 111"/>
                  <a:gd name="T6" fmla="*/ 375 w 38"/>
                  <a:gd name="T7" fmla="*/ 564 h 111"/>
                  <a:gd name="T8" fmla="*/ 550 w 38"/>
                  <a:gd name="T9" fmla="*/ 346 h 111"/>
                  <a:gd name="T10" fmla="*/ 458 w 38"/>
                  <a:gd name="T11" fmla="*/ 175 h 111"/>
                  <a:gd name="T12" fmla="*/ 595 w 38"/>
                  <a:gd name="T13" fmla="*/ 20 h 111"/>
                  <a:gd name="T14" fmla="*/ 595 w 38"/>
                  <a:gd name="T15" fmla="*/ 0 h 111"/>
                  <a:gd name="T16" fmla="*/ 395 w 38"/>
                  <a:gd name="T17" fmla="*/ 175 h 111"/>
                  <a:gd name="T18" fmla="*/ 345 w 38"/>
                  <a:gd name="T19" fmla="*/ 1743 h 111"/>
                  <a:gd name="T20" fmla="*/ 83 w 38"/>
                  <a:gd name="T21" fmla="*/ 1555 h 111"/>
                  <a:gd name="T22" fmla="*/ 83 w 38"/>
                  <a:gd name="T23" fmla="*/ 125 h 111"/>
                  <a:gd name="T24" fmla="*/ 0 w 38"/>
                  <a:gd name="T25" fmla="*/ 0 h 111"/>
                  <a:gd name="T26" fmla="*/ 0 w 38"/>
                  <a:gd name="T27" fmla="*/ 1555 h 111"/>
                  <a:gd name="T28" fmla="*/ 300 w 38"/>
                  <a:gd name="T29" fmla="*/ 1743 h 111"/>
                  <a:gd name="T30" fmla="*/ 345 w 38"/>
                  <a:gd name="T31" fmla="*/ 1743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8" h="111">
                    <a:moveTo>
                      <a:pt x="25" y="11"/>
                    </a:moveTo>
                    <a:cubicBezTo>
                      <a:pt x="29" y="13"/>
                      <a:pt x="32" y="17"/>
                      <a:pt x="32" y="22"/>
                    </a:cubicBezTo>
                    <a:cubicBezTo>
                      <a:pt x="32" y="29"/>
                      <a:pt x="28" y="34"/>
                      <a:pt x="22" y="36"/>
                    </a:cubicBezTo>
                    <a:cubicBezTo>
                      <a:pt x="22" y="36"/>
                      <a:pt x="23" y="36"/>
                      <a:pt x="24" y="36"/>
                    </a:cubicBezTo>
                    <a:cubicBezTo>
                      <a:pt x="31" y="35"/>
                      <a:pt x="35" y="30"/>
                      <a:pt x="35" y="22"/>
                    </a:cubicBezTo>
                    <a:cubicBezTo>
                      <a:pt x="35" y="17"/>
                      <a:pt x="33" y="13"/>
                      <a:pt x="29" y="11"/>
                    </a:cubicBezTo>
                    <a:cubicBezTo>
                      <a:pt x="35" y="10"/>
                      <a:pt x="38" y="5"/>
                      <a:pt x="38" y="1"/>
                    </a:cubicBezTo>
                    <a:cubicBezTo>
                      <a:pt x="38" y="0"/>
                      <a:pt x="38" y="0"/>
                      <a:pt x="38" y="0"/>
                    </a:cubicBezTo>
                    <a:cubicBezTo>
                      <a:pt x="37" y="3"/>
                      <a:pt x="36" y="9"/>
                      <a:pt x="25" y="11"/>
                    </a:cubicBezTo>
                    <a:close/>
                    <a:moveTo>
                      <a:pt x="22" y="111"/>
                    </a:moveTo>
                    <a:cubicBezTo>
                      <a:pt x="8" y="110"/>
                      <a:pt x="5" y="105"/>
                      <a:pt x="5" y="99"/>
                    </a:cubicBezTo>
                    <a:cubicBezTo>
                      <a:pt x="5" y="8"/>
                      <a:pt x="5" y="8"/>
                      <a:pt x="5" y="8"/>
                    </a:cubicBezTo>
                    <a:cubicBezTo>
                      <a:pt x="1" y="6"/>
                      <a:pt x="0" y="2"/>
                      <a:pt x="0" y="0"/>
                    </a:cubicBezTo>
                    <a:cubicBezTo>
                      <a:pt x="0" y="99"/>
                      <a:pt x="0" y="99"/>
                      <a:pt x="0" y="99"/>
                    </a:cubicBezTo>
                    <a:cubicBezTo>
                      <a:pt x="0" y="106"/>
                      <a:pt x="4" y="111"/>
                      <a:pt x="19" y="111"/>
                    </a:cubicBezTo>
                    <a:cubicBezTo>
                      <a:pt x="20" y="111"/>
                      <a:pt x="21" y="111"/>
                      <a:pt x="22" y="111"/>
                    </a:cubicBezTo>
                    <a:close/>
                  </a:path>
                </a:pathLst>
              </a:custGeom>
              <a:solidFill>
                <a:srgbClr val="F08B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000"/>
              </a:p>
            </p:txBody>
          </p:sp>
          <p:sp>
            <p:nvSpPr>
              <p:cNvPr id="31" name="Freeform 91">
                <a:extLst>
                  <a:ext uri="{FF2B5EF4-FFF2-40B4-BE49-F238E27FC236}">
                    <a16:creationId xmlns:a16="http://schemas.microsoft.com/office/drawing/2014/main" id="{CFF87C02-4788-4977-8B5A-0CE9036955BC}"/>
                  </a:ext>
                </a:extLst>
              </p:cNvPr>
              <p:cNvSpPr>
                <a:spLocks/>
              </p:cNvSpPr>
              <p:nvPr/>
            </p:nvSpPr>
            <p:spPr bwMode="auto">
              <a:xfrm>
                <a:off x="1008" y="867"/>
                <a:ext cx="95" cy="278"/>
              </a:xfrm>
              <a:custGeom>
                <a:avLst/>
                <a:gdLst>
                  <a:gd name="T0" fmla="*/ 595 w 38"/>
                  <a:gd name="T1" fmla="*/ 1555 h 111"/>
                  <a:gd name="T2" fmla="*/ 595 w 38"/>
                  <a:gd name="T3" fmla="*/ 0 h 111"/>
                  <a:gd name="T4" fmla="*/ 395 w 38"/>
                  <a:gd name="T5" fmla="*/ 175 h 111"/>
                  <a:gd name="T6" fmla="*/ 500 w 38"/>
                  <a:gd name="T7" fmla="*/ 346 h 111"/>
                  <a:gd name="T8" fmla="*/ 300 w 38"/>
                  <a:gd name="T9" fmla="*/ 564 h 111"/>
                  <a:gd name="T10" fmla="*/ 95 w 38"/>
                  <a:gd name="T11" fmla="*/ 346 h 111"/>
                  <a:gd name="T12" fmla="*/ 208 w 38"/>
                  <a:gd name="T13" fmla="*/ 175 h 111"/>
                  <a:gd name="T14" fmla="*/ 0 w 38"/>
                  <a:gd name="T15" fmla="*/ 0 h 111"/>
                  <a:gd name="T16" fmla="*/ 0 w 38"/>
                  <a:gd name="T17" fmla="*/ 1555 h 111"/>
                  <a:gd name="T18" fmla="*/ 300 w 38"/>
                  <a:gd name="T19" fmla="*/ 1743 h 111"/>
                  <a:gd name="T20" fmla="*/ 595 w 38"/>
                  <a:gd name="T21" fmla="*/ 1555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 h="111">
                    <a:moveTo>
                      <a:pt x="38" y="99"/>
                    </a:moveTo>
                    <a:cubicBezTo>
                      <a:pt x="38" y="0"/>
                      <a:pt x="38" y="0"/>
                      <a:pt x="38" y="0"/>
                    </a:cubicBezTo>
                    <a:cubicBezTo>
                      <a:pt x="37" y="3"/>
                      <a:pt x="36" y="9"/>
                      <a:pt x="25" y="11"/>
                    </a:cubicBezTo>
                    <a:cubicBezTo>
                      <a:pt x="29" y="13"/>
                      <a:pt x="32" y="17"/>
                      <a:pt x="32" y="22"/>
                    </a:cubicBezTo>
                    <a:cubicBezTo>
                      <a:pt x="32" y="30"/>
                      <a:pt x="26" y="36"/>
                      <a:pt x="19" y="36"/>
                    </a:cubicBezTo>
                    <a:cubicBezTo>
                      <a:pt x="11" y="36"/>
                      <a:pt x="6" y="30"/>
                      <a:pt x="6" y="22"/>
                    </a:cubicBezTo>
                    <a:cubicBezTo>
                      <a:pt x="6" y="17"/>
                      <a:pt x="8" y="13"/>
                      <a:pt x="13" y="11"/>
                    </a:cubicBezTo>
                    <a:cubicBezTo>
                      <a:pt x="1" y="9"/>
                      <a:pt x="0" y="3"/>
                      <a:pt x="0" y="0"/>
                    </a:cubicBezTo>
                    <a:cubicBezTo>
                      <a:pt x="0" y="99"/>
                      <a:pt x="0" y="99"/>
                      <a:pt x="0" y="99"/>
                    </a:cubicBezTo>
                    <a:cubicBezTo>
                      <a:pt x="0" y="106"/>
                      <a:pt x="4" y="111"/>
                      <a:pt x="19" y="111"/>
                    </a:cubicBezTo>
                    <a:cubicBezTo>
                      <a:pt x="34" y="111"/>
                      <a:pt x="38" y="106"/>
                      <a:pt x="38" y="99"/>
                    </a:cubicBezTo>
                    <a:close/>
                  </a:path>
                </a:pathLst>
              </a:custGeom>
              <a:noFill/>
              <a:ln w="4763" cap="flat">
                <a:solidFill>
                  <a:srgbClr val="343434"/>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sz="1000"/>
              </a:p>
            </p:txBody>
          </p:sp>
        </p:grpSp>
        <p:sp>
          <p:nvSpPr>
            <p:cNvPr id="24" name="Text Box 187">
              <a:extLst>
                <a:ext uri="{FF2B5EF4-FFF2-40B4-BE49-F238E27FC236}">
                  <a16:creationId xmlns:a16="http://schemas.microsoft.com/office/drawing/2014/main" id="{D82A4484-88C3-47D1-88DC-9D2351ECA99D}"/>
                </a:ext>
              </a:extLst>
            </p:cNvPr>
            <p:cNvSpPr txBox="1">
              <a:spLocks noChangeArrowheads="1"/>
            </p:cNvSpPr>
            <p:nvPr/>
          </p:nvSpPr>
          <p:spPr bwMode="auto">
            <a:xfrm>
              <a:off x="2098675" y="1984373"/>
              <a:ext cx="1041940" cy="1683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fr-FR" altLang="x-none" sz="1000">
                  <a:solidFill>
                    <a:srgbClr val="FF3399"/>
                  </a:solidFill>
                </a:rPr>
                <a:t>C</a:t>
              </a:r>
            </a:p>
          </p:txBody>
        </p:sp>
        <p:sp>
          <p:nvSpPr>
            <p:cNvPr id="25" name="Text Box 188">
              <a:extLst>
                <a:ext uri="{FF2B5EF4-FFF2-40B4-BE49-F238E27FC236}">
                  <a16:creationId xmlns:a16="http://schemas.microsoft.com/office/drawing/2014/main" id="{ECD64F5A-5797-46FA-BCF3-30B31C07CB83}"/>
                </a:ext>
              </a:extLst>
            </p:cNvPr>
            <p:cNvSpPr txBox="1">
              <a:spLocks noChangeArrowheads="1"/>
            </p:cNvSpPr>
            <p:nvPr/>
          </p:nvSpPr>
          <p:spPr bwMode="auto">
            <a:xfrm>
              <a:off x="2422527" y="1978020"/>
              <a:ext cx="1066003" cy="1683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fr-FR" altLang="x-none" sz="1000">
                  <a:solidFill>
                    <a:srgbClr val="E40000"/>
                  </a:solidFill>
                </a:rPr>
                <a:t>G</a:t>
              </a:r>
            </a:p>
          </p:txBody>
        </p:sp>
        <p:sp>
          <p:nvSpPr>
            <p:cNvPr id="26" name="Text Box 189">
              <a:extLst>
                <a:ext uri="{FF2B5EF4-FFF2-40B4-BE49-F238E27FC236}">
                  <a16:creationId xmlns:a16="http://schemas.microsoft.com/office/drawing/2014/main" id="{4480B36F-0C1B-4AD3-86AB-E94B8D8D5A56}"/>
                </a:ext>
              </a:extLst>
            </p:cNvPr>
            <p:cNvSpPr txBox="1">
              <a:spLocks noChangeArrowheads="1"/>
            </p:cNvSpPr>
            <p:nvPr/>
          </p:nvSpPr>
          <p:spPr bwMode="auto">
            <a:xfrm>
              <a:off x="2727325" y="1993898"/>
              <a:ext cx="1011864" cy="1683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fr-FR" altLang="x-none" sz="1000">
                  <a:solidFill>
                    <a:srgbClr val="FAF400"/>
                  </a:solidFill>
                </a:rPr>
                <a:t>A</a:t>
              </a:r>
            </a:p>
          </p:txBody>
        </p:sp>
        <p:sp>
          <p:nvSpPr>
            <p:cNvPr id="27" name="Text Box 190">
              <a:extLst>
                <a:ext uri="{FF2B5EF4-FFF2-40B4-BE49-F238E27FC236}">
                  <a16:creationId xmlns:a16="http://schemas.microsoft.com/office/drawing/2014/main" id="{9A6E9127-2B64-407B-B7D4-DA2F6DC5F096}"/>
                </a:ext>
              </a:extLst>
            </p:cNvPr>
            <p:cNvSpPr txBox="1">
              <a:spLocks noChangeArrowheads="1"/>
            </p:cNvSpPr>
            <p:nvPr/>
          </p:nvSpPr>
          <p:spPr bwMode="auto">
            <a:xfrm>
              <a:off x="3032124" y="1978020"/>
              <a:ext cx="987801" cy="1683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fr-FR" altLang="x-none" sz="1000" dirty="0">
                  <a:solidFill>
                    <a:srgbClr val="FE8002"/>
                  </a:solidFill>
                </a:rPr>
                <a:t>T</a:t>
              </a:r>
            </a:p>
          </p:txBody>
        </p:sp>
      </p:grpSp>
      <p:pic>
        <p:nvPicPr>
          <p:cNvPr id="45" name="Graphique 44" descr="Loupe">
            <a:extLst>
              <a:ext uri="{FF2B5EF4-FFF2-40B4-BE49-F238E27FC236}">
                <a16:creationId xmlns:a16="http://schemas.microsoft.com/office/drawing/2014/main" id="{6E7D8625-CDB5-4743-AB31-E7D14CB396B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a:off x="6293495" y="4744095"/>
            <a:ext cx="475447" cy="458637"/>
          </a:xfrm>
          <a:prstGeom prst="rect">
            <a:avLst/>
          </a:prstGeom>
        </p:spPr>
      </p:pic>
      <p:pic>
        <p:nvPicPr>
          <p:cNvPr id="46" name="Image 45">
            <a:extLst>
              <a:ext uri="{FF2B5EF4-FFF2-40B4-BE49-F238E27FC236}">
                <a16:creationId xmlns:a16="http://schemas.microsoft.com/office/drawing/2014/main" id="{F1F7B1E7-F74B-4B61-9943-4B7C6304E6F8}"/>
              </a:ext>
            </a:extLst>
          </p:cNvPr>
          <p:cNvPicPr>
            <a:picLocks noChangeAspect="1"/>
          </p:cNvPicPr>
          <p:nvPr/>
        </p:nvPicPr>
        <p:blipFill>
          <a:blip r:embed="rId17"/>
          <a:stretch>
            <a:fillRect/>
          </a:stretch>
        </p:blipFill>
        <p:spPr>
          <a:xfrm>
            <a:off x="8116432" y="4535727"/>
            <a:ext cx="920064" cy="597055"/>
          </a:xfrm>
          <a:prstGeom prst="rect">
            <a:avLst/>
          </a:prstGeom>
          <a:ln>
            <a:noFill/>
          </a:ln>
          <a:effectLst>
            <a:softEdge rad="112500"/>
          </a:effectLst>
        </p:spPr>
      </p:pic>
    </p:spTree>
    <p:extLst>
      <p:ext uri="{BB962C8B-B14F-4D97-AF65-F5344CB8AC3E}">
        <p14:creationId xmlns:p14="http://schemas.microsoft.com/office/powerpoint/2010/main" val="40483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1829A803-B61C-4D99-89EE-6B934405DF5D}"/>
                                            </p:graphicEl>
                                          </p:spTgt>
                                        </p:tgtEl>
                                        <p:attrNameLst>
                                          <p:attrName>style.visibility</p:attrName>
                                        </p:attrNameLst>
                                      </p:cBhvr>
                                      <p:to>
                                        <p:strVal val="visible"/>
                                      </p:to>
                                    </p:set>
                                    <p:animEffect transition="in" filter="fade">
                                      <p:cBhvr>
                                        <p:cTn id="7" dur="500"/>
                                        <p:tgtEl>
                                          <p:spTgt spid="8">
                                            <p:graphicEl>
                                              <a:dgm id="{1829A803-B61C-4D99-89EE-6B934405DF5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2DDC053E-86C8-408D-8929-A3D9E6AA7F7A}"/>
                                            </p:graphicEl>
                                          </p:spTgt>
                                        </p:tgtEl>
                                        <p:attrNameLst>
                                          <p:attrName>style.visibility</p:attrName>
                                        </p:attrNameLst>
                                      </p:cBhvr>
                                      <p:to>
                                        <p:strVal val="visible"/>
                                      </p:to>
                                    </p:set>
                                    <p:animEffect transition="in" filter="fade">
                                      <p:cBhvr>
                                        <p:cTn id="10" dur="500"/>
                                        <p:tgtEl>
                                          <p:spTgt spid="8">
                                            <p:graphicEl>
                                              <a:dgm id="{2DDC053E-86C8-408D-8929-A3D9E6AA7F7A}"/>
                                            </p:graphic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graphicEl>
                                              <a:dgm id="{C53244A3-7E2E-4CC1-B2CA-918A825175B0}"/>
                                            </p:graphicEl>
                                          </p:spTgt>
                                        </p:tgtEl>
                                        <p:attrNameLst>
                                          <p:attrName>style.visibility</p:attrName>
                                        </p:attrNameLst>
                                      </p:cBhvr>
                                      <p:to>
                                        <p:strVal val="visible"/>
                                      </p:to>
                                    </p:set>
                                    <p:animEffect transition="in" filter="fade">
                                      <p:cBhvr>
                                        <p:cTn id="21" dur="500"/>
                                        <p:tgtEl>
                                          <p:spTgt spid="8">
                                            <p:graphicEl>
                                              <a:dgm id="{C53244A3-7E2E-4CC1-B2CA-918A825175B0}"/>
                                            </p:graphic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graphicEl>
                                              <a:dgm id="{7A3710FA-CEB3-4618-8F40-16A8896829DB}"/>
                                            </p:graphicEl>
                                          </p:spTgt>
                                        </p:tgtEl>
                                        <p:attrNameLst>
                                          <p:attrName>style.visibility</p:attrName>
                                        </p:attrNameLst>
                                      </p:cBhvr>
                                      <p:to>
                                        <p:strVal val="visible"/>
                                      </p:to>
                                    </p:set>
                                    <p:animEffect transition="in" filter="fade">
                                      <p:cBhvr>
                                        <p:cTn id="29" dur="500"/>
                                        <p:tgtEl>
                                          <p:spTgt spid="8">
                                            <p:graphicEl>
                                              <a:dgm id="{7A3710FA-CEB3-4618-8F40-16A8896829DB}"/>
                                            </p:graphic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graphicEl>
                                              <a:dgm id="{F004EEA8-5757-4209-8299-65F15513D9EA}"/>
                                            </p:graphicEl>
                                          </p:spTgt>
                                        </p:tgtEl>
                                        <p:attrNameLst>
                                          <p:attrName>style.visibility</p:attrName>
                                        </p:attrNameLst>
                                      </p:cBhvr>
                                      <p:to>
                                        <p:strVal val="visible"/>
                                      </p:to>
                                    </p:set>
                                    <p:animEffect transition="in" filter="fade">
                                      <p:cBhvr>
                                        <p:cTn id="46" dur="500"/>
                                        <p:tgtEl>
                                          <p:spTgt spid="8">
                                            <p:graphicEl>
                                              <a:dgm id="{F004EEA8-5757-4209-8299-65F15513D9EA}"/>
                                            </p:graphic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par>
                                <p:cTn id="50" presetID="10"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P spid="10" grpId="0" animBg="1"/>
      <p:bldP spid="11"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17D8D-69DE-42C9-830F-9B59D13DEF1C}"/>
              </a:ext>
            </a:extLst>
          </p:cNvPr>
          <p:cNvSpPr>
            <a:spLocks noGrp="1"/>
          </p:cNvSpPr>
          <p:nvPr>
            <p:ph type="title"/>
          </p:nvPr>
        </p:nvSpPr>
        <p:spPr/>
        <p:txBody>
          <a:bodyPr/>
          <a:lstStyle/>
          <a:p>
            <a:r>
              <a:rPr lang="fr-FR" dirty="0"/>
              <a:t>Analyses des besoins</a:t>
            </a:r>
          </a:p>
        </p:txBody>
      </p:sp>
      <p:sp>
        <p:nvSpPr>
          <p:cNvPr id="3" name="Espace réservé du contenu 2">
            <a:extLst>
              <a:ext uri="{FF2B5EF4-FFF2-40B4-BE49-F238E27FC236}">
                <a16:creationId xmlns:a16="http://schemas.microsoft.com/office/drawing/2014/main" id="{C0027134-8C40-4174-BE1F-69FA545DC6E2}"/>
              </a:ext>
            </a:extLst>
          </p:cNvPr>
          <p:cNvSpPr>
            <a:spLocks noGrp="1"/>
          </p:cNvSpPr>
          <p:nvPr>
            <p:ph idx="1"/>
          </p:nvPr>
        </p:nvSpPr>
        <p:spPr/>
        <p:txBody>
          <a:bodyPr>
            <a:normAutofit fontScale="62500" lnSpcReduction="20000"/>
          </a:bodyPr>
          <a:lstStyle/>
          <a:p>
            <a:pPr marL="0" indent="0">
              <a:buNone/>
            </a:pPr>
            <a:r>
              <a:rPr lang="fr-FR" dirty="0"/>
              <a:t>Réponses aux objectifs des plans </a:t>
            </a:r>
            <a:r>
              <a:rPr lang="fr-FR" b="1" dirty="0"/>
              <a:t>PRS</a:t>
            </a:r>
            <a:r>
              <a:rPr lang="fr-FR" dirty="0"/>
              <a:t> et </a:t>
            </a:r>
            <a:r>
              <a:rPr lang="fr-FR" b="1" dirty="0"/>
              <a:t>PMS</a:t>
            </a:r>
            <a:r>
              <a:rPr lang="fr-FR" dirty="0"/>
              <a:t> :</a:t>
            </a:r>
          </a:p>
          <a:p>
            <a:pPr marL="0" indent="0">
              <a:buNone/>
            </a:pPr>
            <a:endParaRPr lang="fr-FR" dirty="0"/>
          </a:p>
          <a:p>
            <a:r>
              <a:rPr lang="fr-FR" dirty="0"/>
              <a:t>Amélioration de la formation et de l’attractivité des professions de santé :</a:t>
            </a:r>
          </a:p>
          <a:p>
            <a:pPr lvl="1"/>
            <a:r>
              <a:rPr lang="fr-FR" dirty="0"/>
              <a:t>Développement des activités </a:t>
            </a:r>
            <a:r>
              <a:rPr lang="fr-FR" b="1" dirty="0"/>
              <a:t>cliniques</a:t>
            </a:r>
            <a:r>
              <a:rPr lang="fr-FR" dirty="0"/>
              <a:t> et </a:t>
            </a:r>
            <a:r>
              <a:rPr lang="fr-FR" b="1" dirty="0"/>
              <a:t>scientifiques </a:t>
            </a:r>
          </a:p>
          <a:p>
            <a:pPr marL="0" indent="0">
              <a:buNone/>
            </a:pPr>
            <a:endParaRPr lang="fr-FR" dirty="0"/>
          </a:p>
          <a:p>
            <a:r>
              <a:rPr lang="fr-FR" dirty="0"/>
              <a:t>Promotion de la </a:t>
            </a:r>
            <a:r>
              <a:rPr lang="fr-FR" b="1" dirty="0"/>
              <a:t>prévention</a:t>
            </a:r>
            <a:r>
              <a:rPr lang="fr-FR" dirty="0"/>
              <a:t> et du </a:t>
            </a:r>
            <a:r>
              <a:rPr lang="fr-FR" b="1" dirty="0"/>
              <a:t>dépistage</a:t>
            </a:r>
            <a:r>
              <a:rPr lang="fr-FR" dirty="0"/>
              <a:t> :</a:t>
            </a:r>
          </a:p>
          <a:p>
            <a:pPr lvl="1"/>
            <a:r>
              <a:rPr lang="fr-FR" dirty="0"/>
              <a:t>diminuer la prévalence maladies chroniques (diabète)</a:t>
            </a:r>
          </a:p>
          <a:p>
            <a:pPr lvl="1"/>
            <a:r>
              <a:rPr lang="fr-FR" dirty="0"/>
              <a:t>réduire les complications</a:t>
            </a:r>
          </a:p>
          <a:p>
            <a:endParaRPr lang="fr-FR" dirty="0"/>
          </a:p>
          <a:p>
            <a:r>
              <a:rPr lang="fr-FR" dirty="0"/>
              <a:t>Renforcement des filières et parcours de soin : </a:t>
            </a:r>
          </a:p>
          <a:p>
            <a:pPr lvl="1"/>
            <a:r>
              <a:rPr lang="fr-FR" dirty="0"/>
              <a:t>Adapter </a:t>
            </a:r>
            <a:r>
              <a:rPr lang="fr-FR" b="1" dirty="0"/>
              <a:t>l’offre de soins</a:t>
            </a:r>
          </a:p>
          <a:p>
            <a:pPr lvl="1"/>
            <a:r>
              <a:rPr lang="fr-FR" dirty="0"/>
              <a:t>Valorisation de </a:t>
            </a:r>
            <a:r>
              <a:rPr lang="fr-FR" b="1" dirty="0"/>
              <a:t>l’expertise</a:t>
            </a:r>
            <a:r>
              <a:rPr lang="fr-FR" dirty="0"/>
              <a:t> locale et publique</a:t>
            </a:r>
          </a:p>
          <a:p>
            <a:pPr lvl="1"/>
            <a:r>
              <a:rPr lang="fr-FR" dirty="0"/>
              <a:t>réduction des </a:t>
            </a:r>
            <a:r>
              <a:rPr lang="fr-FR" b="1" dirty="0"/>
              <a:t>délais de rendu</a:t>
            </a:r>
          </a:p>
        </p:txBody>
      </p:sp>
      <p:sp>
        <p:nvSpPr>
          <p:cNvPr id="4" name="Espace réservé de la date 3">
            <a:extLst>
              <a:ext uri="{FF2B5EF4-FFF2-40B4-BE49-F238E27FC236}">
                <a16:creationId xmlns:a16="http://schemas.microsoft.com/office/drawing/2014/main" id="{2FF362BA-C7C2-4136-A5A0-5A23EECDFC13}"/>
              </a:ext>
            </a:extLst>
          </p:cNvPr>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a:extLst>
              <a:ext uri="{FF2B5EF4-FFF2-40B4-BE49-F238E27FC236}">
                <a16:creationId xmlns:a16="http://schemas.microsoft.com/office/drawing/2014/main" id="{3B1B27E8-5878-41F6-BE34-A4BEA8E7A634}"/>
              </a:ext>
            </a:extLst>
          </p:cNvPr>
          <p:cNvSpPr>
            <a:spLocks noGrp="1"/>
          </p:cNvSpPr>
          <p:nvPr>
            <p:ph type="sldNum" sz="quarter" idx="12"/>
          </p:nvPr>
        </p:nvSpPr>
        <p:spPr/>
        <p:txBody>
          <a:bodyPr/>
          <a:lstStyle/>
          <a:p>
            <a:fld id="{722D83D7-2ECF-4B3D-B6DD-E0BA9AEC85BC}" type="slidenum">
              <a:rPr lang="fr-FR" altLang="fr-FR" smtClean="0"/>
              <a:pPr/>
              <a:t>4</a:t>
            </a:fld>
            <a:endParaRPr lang="fr-FR" altLang="fr-FR"/>
          </a:p>
        </p:txBody>
      </p:sp>
      <p:sp>
        <p:nvSpPr>
          <p:cNvPr id="6" name="Espace réservé du texte 5">
            <a:extLst>
              <a:ext uri="{FF2B5EF4-FFF2-40B4-BE49-F238E27FC236}">
                <a16:creationId xmlns:a16="http://schemas.microsoft.com/office/drawing/2014/main" id="{E1EEC378-3C0A-4445-B238-D31B2CAF0924}"/>
              </a:ext>
            </a:extLst>
          </p:cNvPr>
          <p:cNvSpPr>
            <a:spLocks noGrp="1"/>
          </p:cNvSpPr>
          <p:nvPr>
            <p:ph type="body" sz="quarter" idx="13"/>
          </p:nvPr>
        </p:nvSpPr>
        <p:spPr/>
        <p:txBody>
          <a:bodyPr/>
          <a:lstStyle/>
          <a:p>
            <a:r>
              <a:rPr lang="fr-FR" dirty="0"/>
              <a:t>Adéquation avec les objectifs du GHT</a:t>
            </a:r>
          </a:p>
        </p:txBody>
      </p:sp>
    </p:spTree>
    <p:extLst>
      <p:ext uri="{BB962C8B-B14F-4D97-AF65-F5344CB8AC3E}">
        <p14:creationId xmlns:p14="http://schemas.microsoft.com/office/powerpoint/2010/main" val="163089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Analyses des besoins</a:t>
            </a:r>
          </a:p>
        </p:txBody>
      </p:sp>
      <p:sp>
        <p:nvSpPr>
          <p:cNvPr id="3" name="Espace réservé du contenu 2"/>
          <p:cNvSpPr>
            <a:spLocks noGrp="1"/>
          </p:cNvSpPr>
          <p:nvPr>
            <p:ph idx="1"/>
          </p:nvPr>
        </p:nvSpPr>
        <p:spPr>
          <a:xfrm>
            <a:off x="457200" y="1677494"/>
            <a:ext cx="8229600" cy="1175442"/>
          </a:xfrm>
        </p:spPr>
        <p:txBody>
          <a:bodyPr>
            <a:normAutofit fontScale="55000" lnSpcReduction="20000"/>
          </a:bodyPr>
          <a:lstStyle/>
          <a:p>
            <a:pPr algn="just"/>
            <a:r>
              <a:rPr lang="fr-FR" dirty="0"/>
              <a:t>Internalisation de l’activité de génétique </a:t>
            </a:r>
          </a:p>
          <a:p>
            <a:pPr lvl="1"/>
            <a:r>
              <a:rPr lang="fr-FR" b="1" dirty="0"/>
              <a:t>Mucoviscidose</a:t>
            </a:r>
            <a:r>
              <a:rPr lang="fr-FR" dirty="0"/>
              <a:t> et </a:t>
            </a:r>
            <a:r>
              <a:rPr lang="fr-FR" b="1" dirty="0"/>
              <a:t>cancer</a:t>
            </a:r>
            <a:r>
              <a:rPr lang="fr-FR" dirty="0"/>
              <a:t> du sein et de l’ovaire</a:t>
            </a:r>
          </a:p>
          <a:p>
            <a:pPr lvl="2"/>
            <a:r>
              <a:rPr lang="fr-FR" dirty="0"/>
              <a:t>~650 demandes annuelles</a:t>
            </a:r>
          </a:p>
          <a:p>
            <a:pPr lvl="1"/>
            <a:r>
              <a:rPr lang="fr-FR" dirty="0"/>
              <a:t>Création d’un panel d’exploration moléculaire du </a:t>
            </a:r>
            <a:r>
              <a:rPr lang="fr-FR" b="1" dirty="0"/>
              <a:t>diabète</a:t>
            </a:r>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5</a:t>
            </a:fld>
            <a:endParaRPr lang="fr-FR" altLang="fr-FR"/>
          </a:p>
        </p:txBody>
      </p:sp>
      <p:sp>
        <p:nvSpPr>
          <p:cNvPr id="6" name="Espace réservé du texte 5"/>
          <p:cNvSpPr>
            <a:spLocks noGrp="1"/>
          </p:cNvSpPr>
          <p:nvPr>
            <p:ph type="body" sz="quarter" idx="13"/>
          </p:nvPr>
        </p:nvSpPr>
        <p:spPr/>
        <p:txBody>
          <a:bodyPr/>
          <a:lstStyle/>
          <a:p>
            <a:r>
              <a:rPr lang="fr-FR" dirty="0"/>
              <a:t>Génétique constitutionnelle</a:t>
            </a:r>
          </a:p>
        </p:txBody>
      </p:sp>
      <p:sp>
        <p:nvSpPr>
          <p:cNvPr id="15" name="Espace réservé du contenu 2">
            <a:extLst>
              <a:ext uri="{FF2B5EF4-FFF2-40B4-BE49-F238E27FC236}">
                <a16:creationId xmlns:a16="http://schemas.microsoft.com/office/drawing/2014/main" id="{956C7A7C-434C-4F2E-AD95-5CCAB1D73AE3}"/>
              </a:ext>
            </a:extLst>
          </p:cNvPr>
          <p:cNvSpPr txBox="1">
            <a:spLocks/>
          </p:cNvSpPr>
          <p:nvPr/>
        </p:nvSpPr>
        <p:spPr bwMode="auto">
          <a:xfrm>
            <a:off x="457200" y="4581128"/>
            <a:ext cx="8229600" cy="1650408"/>
          </a:xfrm>
          <a:prstGeom prst="rect">
            <a:avLst/>
          </a:prstGeom>
          <a:solidFill>
            <a:srgbClr val="DEE9F7">
              <a:alpha val="60000"/>
            </a:srgbClr>
          </a:solidFill>
          <a:ln>
            <a:noFill/>
          </a:ln>
          <a:effectLst>
            <a:softEdge rad="31750"/>
          </a:effectLst>
        </p:spPr>
        <p:txBody>
          <a:bodyPr vert="horz" wrap="square" lIns="91440" tIns="144000" rIns="91440" bIns="144000" numCol="1" anchor="ctr" anchorCtr="0" compatLnSpc="1">
            <a:prstTxWarp prst="textNoShape">
              <a:avLst/>
            </a:prstTxWarp>
            <a:normAutofit fontScale="62500" lnSpcReduction="20000"/>
          </a:bodyPr>
          <a:lstStyle>
            <a:lvl1pPr marL="457200" indent="-457200" algn="l" defTabSz="457200" rtl="0" fontAlgn="base">
              <a:spcBef>
                <a:spcPct val="20000"/>
              </a:spcBef>
              <a:spcAft>
                <a:spcPct val="0"/>
              </a:spcAft>
              <a:buFontTx/>
              <a:buBlip>
                <a:blip r:embed="rId3"/>
              </a:buBlip>
              <a:defRPr sz="32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1pPr>
            <a:lvl2pPr marL="742950" indent="-285750" algn="l" defTabSz="457200" rtl="0" fontAlgn="base">
              <a:spcBef>
                <a:spcPct val="20000"/>
              </a:spcBef>
              <a:spcAft>
                <a:spcPct val="0"/>
              </a:spcAft>
              <a:buFontTx/>
              <a:buBlip>
                <a:blip r:embed="rId3"/>
              </a:buBlip>
              <a:defRPr sz="28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fr-FR" dirty="0"/>
              <a:t>Enjeu de </a:t>
            </a:r>
            <a:r>
              <a:rPr lang="fr-FR" b="1" dirty="0"/>
              <a:t>santé publique </a:t>
            </a:r>
          </a:p>
          <a:p>
            <a:pPr lvl="1"/>
            <a:r>
              <a:rPr lang="fr-FR" dirty="0"/>
              <a:t>Assurer une meilleure </a:t>
            </a:r>
            <a:r>
              <a:rPr lang="fr-FR" b="1" dirty="0"/>
              <a:t>prévention</a:t>
            </a:r>
            <a:r>
              <a:rPr lang="fr-FR" dirty="0"/>
              <a:t> et une </a:t>
            </a:r>
            <a:r>
              <a:rPr lang="fr-FR" b="1" dirty="0"/>
              <a:t>prise en charge adaptée</a:t>
            </a:r>
            <a:r>
              <a:rPr lang="fr-FR" dirty="0"/>
              <a:t> des patients</a:t>
            </a:r>
          </a:p>
          <a:p>
            <a:pPr lvl="1"/>
            <a:r>
              <a:rPr lang="fr-FR" dirty="0"/>
              <a:t>Amélioration des </a:t>
            </a:r>
            <a:r>
              <a:rPr lang="fr-FR" b="1" dirty="0"/>
              <a:t>délais de rendu </a:t>
            </a:r>
            <a:r>
              <a:rPr lang="fr-FR" dirty="0"/>
              <a:t>et de </a:t>
            </a:r>
            <a:r>
              <a:rPr lang="fr-FR" b="1" dirty="0"/>
              <a:t>l’expertise</a:t>
            </a:r>
            <a:r>
              <a:rPr lang="fr-FR" dirty="0"/>
              <a:t> locale</a:t>
            </a:r>
          </a:p>
          <a:p>
            <a:pPr lvl="1"/>
            <a:r>
              <a:rPr lang="fr-FR" dirty="0">
                <a:solidFill>
                  <a:prstClr val="black"/>
                </a:solidFill>
              </a:rPr>
              <a:t>filières prioritaires identifiées par l’ARS OI</a:t>
            </a:r>
          </a:p>
        </p:txBody>
      </p:sp>
      <p:graphicFrame>
        <p:nvGraphicFramePr>
          <p:cNvPr id="16" name="Tableau 15">
            <a:extLst>
              <a:ext uri="{FF2B5EF4-FFF2-40B4-BE49-F238E27FC236}">
                <a16:creationId xmlns:a16="http://schemas.microsoft.com/office/drawing/2014/main" id="{077E62BF-987E-4440-898B-186CF15B947F}"/>
              </a:ext>
            </a:extLst>
          </p:cNvPr>
          <p:cNvGraphicFramePr>
            <a:graphicFrameLocks noGrp="1"/>
          </p:cNvGraphicFramePr>
          <p:nvPr>
            <p:extLst>
              <p:ext uri="{D42A27DB-BD31-4B8C-83A1-F6EECF244321}">
                <p14:modId xmlns:p14="http://schemas.microsoft.com/office/powerpoint/2010/main" val="1234942372"/>
              </p:ext>
            </p:extLst>
          </p:nvPr>
        </p:nvGraphicFramePr>
        <p:xfrm>
          <a:off x="457200" y="2968996"/>
          <a:ext cx="8229600" cy="1496071"/>
        </p:xfrm>
        <a:graphic>
          <a:graphicData uri="http://schemas.openxmlformats.org/drawingml/2006/table">
            <a:tbl>
              <a:tblPr firstRow="1" bandRow="1">
                <a:tableStyleId>{5C22544A-7EE6-4342-B048-85BDC9FD1C3A}</a:tableStyleId>
              </a:tblPr>
              <a:tblGrid>
                <a:gridCol w="5516546">
                  <a:extLst>
                    <a:ext uri="{9D8B030D-6E8A-4147-A177-3AD203B41FA5}">
                      <a16:colId xmlns:a16="http://schemas.microsoft.com/office/drawing/2014/main" val="454203518"/>
                    </a:ext>
                  </a:extLst>
                </a:gridCol>
                <a:gridCol w="2713054">
                  <a:extLst>
                    <a:ext uri="{9D8B030D-6E8A-4147-A177-3AD203B41FA5}">
                      <a16:colId xmlns:a16="http://schemas.microsoft.com/office/drawing/2014/main" val="2761718390"/>
                    </a:ext>
                  </a:extLst>
                </a:gridCol>
              </a:tblGrid>
              <a:tr h="1496071">
                <a:tc>
                  <a:txBody>
                    <a:bodyPr/>
                    <a:lstStyle/>
                    <a:p>
                      <a:pPr algn="ctr"/>
                      <a:r>
                        <a:rPr lang="fr-FR" sz="1800" b="1" kern="1200" dirty="0">
                          <a:solidFill>
                            <a:srgbClr val="3C4B6A"/>
                          </a:solidFill>
                          <a:latin typeface="+mn-lt"/>
                          <a:ea typeface="+mn-ea"/>
                          <a:cs typeface="+mn-cs"/>
                        </a:rPr>
                        <a:t>83400</a:t>
                      </a:r>
                    </a:p>
                    <a:p>
                      <a:pPr algn="ctr"/>
                      <a:r>
                        <a:rPr lang="fr-FR" sz="1200" kern="1200" dirty="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rPr>
                        <a:t>Réunionnais pris en charge en 2020</a:t>
                      </a:r>
                    </a:p>
                    <a:p>
                      <a:pPr algn="ctr"/>
                      <a:r>
                        <a:rPr lang="fr-FR" sz="1200" kern="1200" dirty="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b="1" kern="1200" dirty="0">
                          <a:solidFill>
                            <a:srgbClr val="3C4B6A"/>
                          </a:solidFill>
                          <a:latin typeface="+mn-lt"/>
                          <a:ea typeface="+mn-ea"/>
                          <a:cs typeface="+mn-cs"/>
                        </a:rPr>
                        <a:t>2x </a:t>
                      </a:r>
                      <a:r>
                        <a:rPr lang="fr-FR" sz="1200" kern="1200" dirty="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rPr>
                        <a:t>la moyenne national</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1800" b="1" kern="1200" dirty="0">
                          <a:solidFill>
                            <a:srgbClr val="3C4B6A"/>
                          </a:solidFill>
                          <a:latin typeface="+mn-lt"/>
                          <a:ea typeface="+mn-ea"/>
                          <a:cs typeface="+mn-cs"/>
                        </a:rPr>
                        <a:t>+3% / an </a:t>
                      </a:r>
                      <a:r>
                        <a:rPr lang="fr-FR" sz="1200" kern="1200" dirty="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rPr>
                        <a:t>entre 2015 et 2020</a:t>
                      </a:r>
                    </a:p>
                  </a:txBody>
                  <a:tcPr anchor="ctr">
                    <a:lnR w="38100" cap="flat" cmpd="sng" algn="ctr">
                      <a:solidFill>
                        <a:schemeClr val="bg1"/>
                      </a:solidFill>
                      <a:prstDash val="solid"/>
                      <a:round/>
                      <a:headEnd type="none" w="med" len="med"/>
                      <a:tailEnd type="none" w="med" len="med"/>
                    </a:lnR>
                    <a:solidFill>
                      <a:srgbClr val="EBF2FA">
                        <a:alpha val="60000"/>
                      </a:srgbClr>
                    </a:solidFill>
                  </a:tcPr>
                </a:tc>
                <a:tc>
                  <a:txBody>
                    <a:bodyPr/>
                    <a:lstStyle/>
                    <a:p>
                      <a:pPr algn="ctr"/>
                      <a:r>
                        <a:rPr lang="fr-FR" sz="1800" b="1" kern="1200" dirty="0">
                          <a:solidFill>
                            <a:srgbClr val="3C4B6A"/>
                          </a:solidFill>
                          <a:latin typeface="+mn-lt"/>
                          <a:ea typeface="+mn-ea"/>
                          <a:cs typeface="+mn-cs"/>
                        </a:rPr>
                        <a:t>10% </a:t>
                      </a:r>
                      <a:r>
                        <a:rPr lang="fr-FR" sz="1200" b="1" kern="1200" dirty="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rPr>
                        <a:t>de la population</a:t>
                      </a:r>
                    </a:p>
                    <a:p>
                      <a:pPr algn="ctr"/>
                      <a:endParaRPr lang="fr-FR" sz="1050" dirty="0">
                        <a:solidFill>
                          <a:schemeClr val="tx1"/>
                        </a:solidFill>
                      </a:endParaRPr>
                    </a:p>
                    <a:p>
                      <a:pPr algn="ctr"/>
                      <a:r>
                        <a:rPr lang="fr-FR" sz="1800" b="1" kern="1200" dirty="0">
                          <a:solidFill>
                            <a:srgbClr val="3C4B6A"/>
                          </a:solidFill>
                          <a:latin typeface="+mn-lt"/>
                          <a:ea typeface="+mn-ea"/>
                          <a:cs typeface="+mn-cs"/>
                        </a:rPr>
                        <a:t>35% </a:t>
                      </a:r>
                      <a:r>
                        <a:rPr lang="fr-FR" sz="1200" b="1" kern="1200" dirty="0">
                          <a:solidFill>
                            <a:schemeClr val="tx1"/>
                          </a:solidFill>
                          <a:effectLst>
                            <a:outerShdw blurRad="50800" dist="38100" dir="2700000" algn="tl" rotWithShape="0">
                              <a:prstClr val="black">
                                <a:alpha val="40000"/>
                              </a:prstClr>
                            </a:outerShdw>
                          </a:effectLst>
                          <a:latin typeface="+mn-lt"/>
                          <a:ea typeface="ＭＳ Ｐゴシック" panose="020B0600070205080204" pitchFamily="34" charset="-128"/>
                          <a:cs typeface="+mn-cs"/>
                        </a:rPr>
                        <a:t>chez les &gt;65</a:t>
                      </a:r>
                    </a:p>
                  </a:txBody>
                  <a:tcPr anchor="ctr">
                    <a:lnL w="38100" cap="flat" cmpd="sng" algn="ctr">
                      <a:solidFill>
                        <a:schemeClr val="bg1"/>
                      </a:solidFill>
                      <a:prstDash val="solid"/>
                      <a:round/>
                      <a:headEnd type="none" w="med" len="med"/>
                      <a:tailEnd type="none" w="med" len="med"/>
                    </a:lnL>
                    <a:solidFill>
                      <a:srgbClr val="EBF2FA">
                        <a:alpha val="60000"/>
                      </a:srgbClr>
                    </a:solidFill>
                  </a:tcPr>
                </a:tc>
                <a:extLst>
                  <a:ext uri="{0D108BD9-81ED-4DB2-BD59-A6C34878D82A}">
                    <a16:rowId xmlns:a16="http://schemas.microsoft.com/office/drawing/2014/main" val="3583682459"/>
                  </a:ext>
                </a:extLst>
              </a:tr>
            </a:tbl>
          </a:graphicData>
        </a:graphic>
      </p:graphicFrame>
      <p:sp>
        <p:nvSpPr>
          <p:cNvPr id="9" name="ZoneTexte 8">
            <a:extLst>
              <a:ext uri="{FF2B5EF4-FFF2-40B4-BE49-F238E27FC236}">
                <a16:creationId xmlns:a16="http://schemas.microsoft.com/office/drawing/2014/main" id="{026041A3-CDFE-4962-B252-5B14EA6940C4}"/>
              </a:ext>
            </a:extLst>
          </p:cNvPr>
          <p:cNvSpPr txBox="1"/>
          <p:nvPr/>
        </p:nvSpPr>
        <p:spPr>
          <a:xfrm rot="5400000">
            <a:off x="-425279" y="3640364"/>
            <a:ext cx="2026568" cy="261610"/>
          </a:xfrm>
          <a:prstGeom prst="rect">
            <a:avLst/>
          </a:prstGeom>
          <a:noFill/>
        </p:spPr>
        <p:txBody>
          <a:bodyPr wrap="square" rtlCol="0">
            <a:spAutoFit/>
          </a:bodyPr>
          <a:lstStyle/>
          <a:p>
            <a:pPr algn="ctr"/>
            <a:r>
              <a:rPr lang="fr-FR" sz="1100" i="1" dirty="0">
                <a:effectLst>
                  <a:outerShdw blurRad="50800" dist="38100" dir="2700000" algn="tl" rotWithShape="0">
                    <a:prstClr val="black">
                      <a:alpha val="40000"/>
                    </a:prstClr>
                  </a:outerShdw>
                </a:effectLst>
                <a:latin typeface="Arial"/>
              </a:rPr>
              <a:t>Données de l’ORS</a:t>
            </a:r>
          </a:p>
        </p:txBody>
      </p:sp>
    </p:spTree>
    <p:extLst>
      <p:ext uri="{BB962C8B-B14F-4D97-AF65-F5344CB8AC3E}">
        <p14:creationId xmlns:p14="http://schemas.microsoft.com/office/powerpoint/2010/main" val="387404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Analyses des besoins</a:t>
            </a:r>
          </a:p>
        </p:txBody>
      </p:sp>
      <p:sp>
        <p:nvSpPr>
          <p:cNvPr id="3" name="Espace réservé du contenu 2"/>
          <p:cNvSpPr>
            <a:spLocks noGrp="1"/>
          </p:cNvSpPr>
          <p:nvPr>
            <p:ph idx="1"/>
          </p:nvPr>
        </p:nvSpPr>
        <p:spPr>
          <a:xfrm>
            <a:off x="457200" y="1677494"/>
            <a:ext cx="8229600" cy="4415802"/>
          </a:xfrm>
        </p:spPr>
        <p:txBody>
          <a:bodyPr>
            <a:normAutofit fontScale="85000" lnSpcReduction="20000"/>
          </a:bodyPr>
          <a:lstStyle/>
          <a:p>
            <a:pPr marL="0" indent="0">
              <a:buNone/>
            </a:pPr>
            <a:endParaRPr lang="fr-FR" sz="2000" dirty="0"/>
          </a:p>
          <a:p>
            <a:r>
              <a:rPr lang="fr-FR" sz="2000" dirty="0"/>
              <a:t>Répondre aux nouvelles directives OMS 2022 concernant le diagnostic des hémopathies</a:t>
            </a:r>
          </a:p>
          <a:p>
            <a:pPr marL="0" indent="0">
              <a:buNone/>
            </a:pPr>
            <a:endParaRPr lang="fr-FR" sz="2000" dirty="0"/>
          </a:p>
          <a:p>
            <a:r>
              <a:rPr lang="fr-FR" sz="2000" dirty="0"/>
              <a:t>Raccourcir le délai de rendu </a:t>
            </a:r>
            <a:r>
              <a:rPr lang="fr-FR" sz="2000" dirty="0">
                <a:effectLst>
                  <a:outerShdw blurRad="38100" dist="38100" dir="2700000" algn="tl">
                    <a:srgbClr val="000000">
                      <a:alpha val="43137"/>
                    </a:srgbClr>
                  </a:outerShdw>
                </a:effectLst>
                <a:sym typeface="Wingdings" panose="05000000000000000000" pitchFamily="2" charset="2"/>
              </a:rPr>
              <a:t>pour offrir l’égalité d’accès aux soins avec la métropole</a:t>
            </a:r>
          </a:p>
          <a:p>
            <a:pPr marL="0" indent="0">
              <a:buNone/>
            </a:pPr>
            <a:endParaRPr lang="fr-FR" sz="2000" dirty="0">
              <a:solidFill>
                <a:prstClr val="black"/>
              </a:solidFill>
            </a:endParaRPr>
          </a:p>
          <a:p>
            <a:pPr lvl="1"/>
            <a:r>
              <a:rPr lang="fr-FR" sz="1600" dirty="0">
                <a:solidFill>
                  <a:prstClr val="black"/>
                </a:solidFill>
              </a:rPr>
              <a:t>Délai de rendu actuel entraînant une perte de chance pour les malades réunionnais :</a:t>
            </a:r>
            <a:br>
              <a:rPr lang="fr-FR" sz="1600" dirty="0">
                <a:solidFill>
                  <a:prstClr val="black"/>
                </a:solidFill>
              </a:rPr>
            </a:br>
            <a:br>
              <a:rPr lang="fr-FR" sz="1600" dirty="0">
                <a:solidFill>
                  <a:prstClr val="black"/>
                </a:solidFill>
              </a:rPr>
            </a:br>
            <a:r>
              <a:rPr lang="fr-FR" sz="1600" dirty="0">
                <a:solidFill>
                  <a:prstClr val="black"/>
                </a:solidFill>
              </a:rPr>
              <a:t>- Mme S. attente </a:t>
            </a:r>
            <a:r>
              <a:rPr lang="fr-FR" sz="1600" b="1" dirty="0">
                <a:solidFill>
                  <a:prstClr val="black"/>
                </a:solidFill>
              </a:rPr>
              <a:t>6 mois,</a:t>
            </a:r>
            <a:r>
              <a:rPr lang="fr-FR" sz="1600" dirty="0">
                <a:solidFill>
                  <a:prstClr val="black"/>
                </a:solidFill>
              </a:rPr>
              <a:t> thérapie ciblée tardive </a:t>
            </a:r>
            <a:r>
              <a:rPr lang="fr-FR" sz="1600" dirty="0">
                <a:solidFill>
                  <a:prstClr val="black"/>
                </a:solidFill>
                <a:sym typeface="Wingdings" panose="05000000000000000000" pitchFamily="2" charset="2"/>
              </a:rPr>
              <a:t> </a:t>
            </a:r>
            <a:r>
              <a:rPr lang="fr-FR" sz="1600" b="1" dirty="0">
                <a:solidFill>
                  <a:srgbClr val="FF0000"/>
                </a:solidFill>
                <a:sym typeface="Wingdings" panose="05000000000000000000" pitchFamily="2" charset="2"/>
              </a:rPr>
              <a:t>Décès</a:t>
            </a:r>
            <a:br>
              <a:rPr lang="fr-FR" sz="1600" dirty="0">
                <a:solidFill>
                  <a:prstClr val="black"/>
                </a:solidFill>
                <a:sym typeface="Wingdings" panose="05000000000000000000" pitchFamily="2" charset="2"/>
              </a:rPr>
            </a:br>
            <a:r>
              <a:rPr lang="fr-FR" sz="1600" dirty="0">
                <a:solidFill>
                  <a:prstClr val="black"/>
                </a:solidFill>
                <a:sym typeface="Wingdings" panose="05000000000000000000" pitchFamily="2" charset="2"/>
              </a:rPr>
              <a:t>- Mr N. attente </a:t>
            </a:r>
            <a:r>
              <a:rPr lang="fr-FR" sz="1600" b="1" dirty="0">
                <a:solidFill>
                  <a:prstClr val="black"/>
                </a:solidFill>
                <a:sym typeface="Wingdings" panose="05000000000000000000" pitchFamily="2" charset="2"/>
              </a:rPr>
              <a:t>3 mois</a:t>
            </a:r>
            <a:r>
              <a:rPr lang="fr-FR" sz="1600" dirty="0">
                <a:solidFill>
                  <a:prstClr val="black"/>
                </a:solidFill>
                <a:sym typeface="Wingdings" panose="05000000000000000000" pitchFamily="2" charset="2"/>
              </a:rPr>
              <a:t>, greffe décalée  </a:t>
            </a:r>
            <a:r>
              <a:rPr lang="fr-FR" sz="1600" b="1" dirty="0">
                <a:solidFill>
                  <a:srgbClr val="FF0000"/>
                </a:solidFill>
                <a:sym typeface="Wingdings" panose="05000000000000000000" pitchFamily="2" charset="2"/>
              </a:rPr>
              <a:t>Décès</a:t>
            </a:r>
          </a:p>
          <a:p>
            <a:endParaRPr lang="fr-FR" sz="2000" b="1" dirty="0">
              <a:solidFill>
                <a:srgbClr val="FF0000"/>
              </a:solidFill>
              <a:effectLst>
                <a:outerShdw blurRad="38100" dist="38100" dir="2700000" algn="tl">
                  <a:srgbClr val="000000">
                    <a:alpha val="43137"/>
                  </a:srgbClr>
                </a:outerShdw>
              </a:effectLst>
              <a:sym typeface="Wingdings" panose="05000000000000000000" pitchFamily="2" charset="2"/>
            </a:endParaRPr>
          </a:p>
          <a:p>
            <a:pPr marL="0" indent="0">
              <a:buNone/>
            </a:pPr>
            <a:endParaRPr lang="fr-FR" sz="2000" b="1" dirty="0">
              <a:solidFill>
                <a:srgbClr val="FF0000"/>
              </a:solidFill>
              <a:sym typeface="Wingdings" panose="05000000000000000000" pitchFamily="2" charset="2"/>
            </a:endParaRPr>
          </a:p>
          <a:p>
            <a:r>
              <a:rPr lang="fr-FR" sz="2000" dirty="0"/>
              <a:t>Optimiser l’utilisation de l’arsenal thérapeutique actuel = </a:t>
            </a:r>
          </a:p>
          <a:p>
            <a:pPr marL="0" indent="0">
              <a:buNone/>
            </a:pPr>
            <a:r>
              <a:rPr lang="fr-FR" sz="2000" dirty="0"/>
              <a:t>                      - Utilisation des thérapies ciblées </a:t>
            </a:r>
            <a:br>
              <a:rPr lang="fr-FR" sz="2000" dirty="0"/>
            </a:br>
            <a:r>
              <a:rPr lang="fr-FR" sz="2000" dirty="0"/>
              <a:t>	                - Greffe de moelle osseuse</a:t>
            </a:r>
            <a:endParaRPr lang="fr-FR" sz="2000" dirty="0">
              <a:solidFill>
                <a:srgbClr val="FF0000"/>
              </a:solidFill>
              <a:sym typeface="Wingdings" panose="05000000000000000000" pitchFamily="2" charset="2"/>
            </a:endParaRPr>
          </a:p>
          <a:p>
            <a:pPr marL="0" indent="0">
              <a:buNone/>
            </a:pPr>
            <a:endParaRPr lang="fr-FR" sz="2000" dirty="0"/>
          </a:p>
          <a:p>
            <a:pPr marL="0" indent="0">
              <a:buNone/>
            </a:pPr>
            <a:endParaRPr lang="fr-FR" sz="2000" dirty="0"/>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6</a:t>
            </a:fld>
            <a:endParaRPr lang="fr-FR" altLang="fr-FR"/>
          </a:p>
        </p:txBody>
      </p:sp>
      <p:sp>
        <p:nvSpPr>
          <p:cNvPr id="6" name="Espace réservé du texte 5"/>
          <p:cNvSpPr>
            <a:spLocks noGrp="1"/>
          </p:cNvSpPr>
          <p:nvPr>
            <p:ph type="body" sz="quarter" idx="13"/>
          </p:nvPr>
        </p:nvSpPr>
        <p:spPr/>
        <p:txBody>
          <a:bodyPr/>
          <a:lstStyle/>
          <a:p>
            <a:r>
              <a:rPr lang="fr-FR" dirty="0"/>
              <a:t>Hématologie</a:t>
            </a:r>
          </a:p>
        </p:txBody>
      </p:sp>
      <p:pic>
        <p:nvPicPr>
          <p:cNvPr id="1026" name="Picture 2" descr="Panneau de signalisation de danger en France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3" y="2996952"/>
            <a:ext cx="786474" cy="692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9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Perspectives</a:t>
            </a:r>
          </a:p>
        </p:txBody>
      </p:sp>
      <p:sp>
        <p:nvSpPr>
          <p:cNvPr id="3" name="Espace réservé du contenu 2"/>
          <p:cNvSpPr>
            <a:spLocks noGrp="1"/>
          </p:cNvSpPr>
          <p:nvPr>
            <p:ph idx="1"/>
          </p:nvPr>
        </p:nvSpPr>
        <p:spPr>
          <a:xfrm>
            <a:off x="457200" y="1677494"/>
            <a:ext cx="8229600" cy="4415802"/>
          </a:xfrm>
        </p:spPr>
        <p:txBody>
          <a:bodyPr>
            <a:normAutofit fontScale="85000" lnSpcReduction="20000"/>
          </a:bodyPr>
          <a:lstStyle/>
          <a:p>
            <a:pPr lvl="0"/>
            <a:r>
              <a:rPr lang="fr-FR" sz="2000" dirty="0">
                <a:solidFill>
                  <a:prstClr val="black"/>
                </a:solidFill>
              </a:rPr>
              <a:t>400 prescriptions/an (CHU Nord et Sud)</a:t>
            </a:r>
          </a:p>
          <a:p>
            <a:pPr lvl="0"/>
            <a:r>
              <a:rPr lang="fr-FR" sz="2000" dirty="0">
                <a:solidFill>
                  <a:prstClr val="black"/>
                </a:solidFill>
              </a:rPr>
              <a:t>Forte augmentation des indications d’analyse par NGS à visée diagnostique, pronostique et </a:t>
            </a:r>
            <a:r>
              <a:rPr lang="fr-FR" sz="2000" dirty="0" err="1">
                <a:solidFill>
                  <a:prstClr val="black"/>
                </a:solidFill>
              </a:rPr>
              <a:t>théranostique</a:t>
            </a:r>
            <a:endParaRPr lang="fr-FR" sz="2000" dirty="0">
              <a:solidFill>
                <a:prstClr val="black"/>
              </a:solidFill>
            </a:endParaRPr>
          </a:p>
          <a:p>
            <a:pPr lvl="0"/>
            <a:endParaRPr lang="fr-FR" sz="2000" dirty="0">
              <a:solidFill>
                <a:prstClr val="black"/>
              </a:solidFill>
            </a:endParaRPr>
          </a:p>
          <a:p>
            <a:pPr lvl="0"/>
            <a:endParaRPr lang="fr-FR" sz="2000" dirty="0">
              <a:solidFill>
                <a:prstClr val="black"/>
              </a:solidFill>
            </a:endParaRPr>
          </a:p>
          <a:p>
            <a:pPr marL="0" lvl="0" indent="0">
              <a:buNone/>
            </a:pPr>
            <a:endParaRPr lang="fr-FR" sz="2000" dirty="0">
              <a:solidFill>
                <a:prstClr val="black"/>
              </a:solidFill>
            </a:endParaRPr>
          </a:p>
          <a:p>
            <a:pPr lvl="0"/>
            <a:endParaRPr lang="fr-FR" sz="2000" dirty="0">
              <a:solidFill>
                <a:prstClr val="black"/>
              </a:solidFill>
            </a:endParaRPr>
          </a:p>
          <a:p>
            <a:pPr lvl="0"/>
            <a:endParaRPr lang="fr-FR" sz="2000" dirty="0">
              <a:solidFill>
                <a:prstClr val="black"/>
              </a:solidFill>
            </a:endParaRPr>
          </a:p>
          <a:p>
            <a:pPr lvl="0"/>
            <a:endParaRPr lang="fr-FR" sz="2000" dirty="0">
              <a:solidFill>
                <a:prstClr val="black"/>
              </a:solidFill>
            </a:endParaRPr>
          </a:p>
          <a:p>
            <a:pPr marL="0" lvl="0" indent="0">
              <a:buNone/>
            </a:pPr>
            <a:endParaRPr lang="fr-FR" sz="2000" dirty="0">
              <a:solidFill>
                <a:prstClr val="black"/>
              </a:solidFill>
            </a:endParaRPr>
          </a:p>
          <a:p>
            <a:pPr lvl="0"/>
            <a:r>
              <a:rPr lang="fr-FR" sz="2000" dirty="0">
                <a:solidFill>
                  <a:prstClr val="black"/>
                </a:solidFill>
              </a:rPr>
              <a:t>Diminution de l’impact des délais d’analyse:</a:t>
            </a:r>
          </a:p>
          <a:p>
            <a:pPr lvl="1"/>
            <a:r>
              <a:rPr lang="fr-FR" sz="1600" dirty="0">
                <a:solidFill>
                  <a:prstClr val="black"/>
                </a:solidFill>
              </a:rPr>
              <a:t>Potentielle aggravation des symptômes/extension de la maladie</a:t>
            </a:r>
          </a:p>
          <a:p>
            <a:pPr lvl="1"/>
            <a:r>
              <a:rPr lang="fr-FR" sz="1600" dirty="0">
                <a:solidFill>
                  <a:prstClr val="black"/>
                </a:solidFill>
              </a:rPr>
              <a:t>Retentissement psychologique et vécu du patient</a:t>
            </a:r>
          </a:p>
          <a:p>
            <a:pPr lvl="1"/>
            <a:r>
              <a:rPr lang="fr-FR" sz="1600" dirty="0">
                <a:solidFill>
                  <a:prstClr val="black"/>
                </a:solidFill>
              </a:rPr>
              <a:t>Organisation et planification des soins</a:t>
            </a:r>
          </a:p>
          <a:p>
            <a:pPr lvl="0"/>
            <a:endParaRPr lang="fr-FR" sz="2000" dirty="0">
              <a:solidFill>
                <a:prstClr val="black"/>
              </a:solidFill>
            </a:endParaRPr>
          </a:p>
          <a:p>
            <a:pPr lvl="0"/>
            <a:r>
              <a:rPr lang="fr-FR" sz="2000" dirty="0">
                <a:solidFill>
                  <a:prstClr val="black"/>
                </a:solidFill>
              </a:rPr>
              <a:t>Prise en charge spécialisée, rapide, adaptée, personnalisée et équitable</a:t>
            </a:r>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7</a:t>
            </a:fld>
            <a:endParaRPr lang="fr-FR" altLang="fr-FR"/>
          </a:p>
        </p:txBody>
      </p:sp>
      <p:sp>
        <p:nvSpPr>
          <p:cNvPr id="6" name="Espace réservé du texte 5"/>
          <p:cNvSpPr>
            <a:spLocks noGrp="1"/>
          </p:cNvSpPr>
          <p:nvPr>
            <p:ph type="body" sz="quarter" idx="13"/>
          </p:nvPr>
        </p:nvSpPr>
        <p:spPr/>
        <p:txBody>
          <a:bodyPr/>
          <a:lstStyle/>
          <a:p>
            <a:r>
              <a:rPr lang="fr-FR" dirty="0" err="1"/>
              <a:t>Anatomocytopathologe</a:t>
            </a:r>
            <a:endParaRPr lang="fr-FR" dirty="0"/>
          </a:p>
        </p:txBody>
      </p:sp>
      <p:grpSp>
        <p:nvGrpSpPr>
          <p:cNvPr id="7" name="Groupe 6"/>
          <p:cNvGrpSpPr/>
          <p:nvPr/>
        </p:nvGrpSpPr>
        <p:grpSpPr>
          <a:xfrm>
            <a:off x="919027" y="2738192"/>
            <a:ext cx="7037349" cy="1283905"/>
            <a:chOff x="673617" y="3115026"/>
            <a:chExt cx="7141273" cy="1506974"/>
          </a:xfrm>
        </p:grpSpPr>
        <p:sp>
          <p:nvSpPr>
            <p:cNvPr id="8" name="Rectangle 7"/>
            <p:cNvSpPr/>
            <p:nvPr/>
          </p:nvSpPr>
          <p:spPr>
            <a:xfrm>
              <a:off x="673617" y="3531779"/>
              <a:ext cx="1512168" cy="4798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Tumeur</a:t>
              </a:r>
            </a:p>
          </p:txBody>
        </p:sp>
        <p:sp>
          <p:nvSpPr>
            <p:cNvPr id="9" name="Rectangle 8"/>
            <p:cNvSpPr/>
            <p:nvPr/>
          </p:nvSpPr>
          <p:spPr>
            <a:xfrm>
              <a:off x="4790554" y="3218657"/>
              <a:ext cx="3024336" cy="4798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Diagnostic spécialisé</a:t>
              </a:r>
            </a:p>
          </p:txBody>
        </p:sp>
        <p:sp>
          <p:nvSpPr>
            <p:cNvPr id="10" name="Rectangle 9"/>
            <p:cNvSpPr/>
            <p:nvPr/>
          </p:nvSpPr>
          <p:spPr>
            <a:xfrm>
              <a:off x="4180117" y="3808061"/>
              <a:ext cx="3024336" cy="467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Evaluation pronostique</a:t>
              </a:r>
            </a:p>
          </p:txBody>
        </p:sp>
        <p:cxnSp>
          <p:nvCxnSpPr>
            <p:cNvPr id="11" name="Connecteur droit avec flèche 10"/>
            <p:cNvCxnSpPr>
              <a:stCxn id="8" idx="3"/>
              <a:endCxn id="9" idx="1"/>
            </p:cNvCxnSpPr>
            <p:nvPr/>
          </p:nvCxnSpPr>
          <p:spPr>
            <a:xfrm flipV="1">
              <a:off x="2185785" y="3458578"/>
              <a:ext cx="2604769" cy="3131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eur droit avec flèche 11"/>
            <p:cNvCxnSpPr>
              <a:stCxn id="8" idx="3"/>
              <a:endCxn id="10" idx="1"/>
            </p:cNvCxnSpPr>
            <p:nvPr/>
          </p:nvCxnSpPr>
          <p:spPr>
            <a:xfrm>
              <a:off x="2185785" y="3771700"/>
              <a:ext cx="1994332" cy="2699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a:stCxn id="8" idx="3"/>
              <a:endCxn id="15" idx="1"/>
            </p:cNvCxnSpPr>
            <p:nvPr/>
          </p:nvCxnSpPr>
          <p:spPr>
            <a:xfrm>
              <a:off x="2185785" y="3771700"/>
              <a:ext cx="1398006" cy="8503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163305" y="3115026"/>
              <a:ext cx="864096" cy="4320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solidFill>
                    <a:schemeClr val="tx2">
                      <a:lumMod val="75000"/>
                    </a:schemeClr>
                  </a:solidFill>
                </a:rPr>
                <a:t>NGS</a:t>
              </a:r>
            </a:p>
          </p:txBody>
        </p:sp>
      </p:grpSp>
      <p:sp>
        <p:nvSpPr>
          <p:cNvPr id="15" name="Rectangle 14"/>
          <p:cNvSpPr/>
          <p:nvPr/>
        </p:nvSpPr>
        <p:spPr>
          <a:xfrm>
            <a:off x="3786850" y="3823105"/>
            <a:ext cx="2980324" cy="3979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Traitement personnalisé</a:t>
            </a:r>
          </a:p>
        </p:txBody>
      </p:sp>
    </p:spTree>
    <p:extLst>
      <p:ext uri="{BB962C8B-B14F-4D97-AF65-F5344CB8AC3E}">
        <p14:creationId xmlns:p14="http://schemas.microsoft.com/office/powerpoint/2010/main" val="120297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Cahier des charges</a:t>
            </a:r>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8</a:t>
            </a:fld>
            <a:endParaRPr lang="fr-FR" altLang="fr-FR"/>
          </a:p>
        </p:txBody>
      </p:sp>
      <p:sp>
        <p:nvSpPr>
          <p:cNvPr id="6" name="Espace réservé du texte 5"/>
          <p:cNvSpPr>
            <a:spLocks noGrp="1"/>
          </p:cNvSpPr>
          <p:nvPr>
            <p:ph type="body" sz="quarter" idx="13"/>
          </p:nvPr>
        </p:nvSpPr>
        <p:spPr/>
        <p:txBody>
          <a:bodyPr/>
          <a:lstStyle/>
          <a:p>
            <a:r>
              <a:rPr lang="fr-FR" dirty="0"/>
              <a:t>Contexte de la demande</a:t>
            </a:r>
          </a:p>
        </p:txBody>
      </p:sp>
      <p:graphicFrame>
        <p:nvGraphicFramePr>
          <p:cNvPr id="7" name="Graphique 6">
            <a:extLst>
              <a:ext uri="{FF2B5EF4-FFF2-40B4-BE49-F238E27FC236}">
                <a16:creationId xmlns:a16="http://schemas.microsoft.com/office/drawing/2014/main" id="{2609172A-0CEF-1848-FED3-FA50A2F6B92A}"/>
              </a:ext>
            </a:extLst>
          </p:cNvPr>
          <p:cNvGraphicFramePr>
            <a:graphicFrameLocks/>
          </p:cNvGraphicFramePr>
          <p:nvPr>
            <p:extLst>
              <p:ext uri="{D42A27DB-BD31-4B8C-83A1-F6EECF244321}">
                <p14:modId xmlns:p14="http://schemas.microsoft.com/office/powerpoint/2010/main" val="64652479"/>
              </p:ext>
            </p:extLst>
          </p:nvPr>
        </p:nvGraphicFramePr>
        <p:xfrm>
          <a:off x="1155891" y="1745058"/>
          <a:ext cx="6732320" cy="4126485"/>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e 13">
            <a:extLst>
              <a:ext uri="{FF2B5EF4-FFF2-40B4-BE49-F238E27FC236}">
                <a16:creationId xmlns:a16="http://schemas.microsoft.com/office/drawing/2014/main" id="{166EB70F-8A17-BA09-BE18-DE935B211E3C}"/>
              </a:ext>
            </a:extLst>
          </p:cNvPr>
          <p:cNvGrpSpPr/>
          <p:nvPr/>
        </p:nvGrpSpPr>
        <p:grpSpPr>
          <a:xfrm>
            <a:off x="395536" y="2391679"/>
            <a:ext cx="904371" cy="2693505"/>
            <a:chOff x="395536" y="2391679"/>
            <a:chExt cx="904371" cy="2693505"/>
          </a:xfrm>
        </p:grpSpPr>
        <p:sp>
          <p:nvSpPr>
            <p:cNvPr id="8" name="ZoneTexte 7">
              <a:extLst>
                <a:ext uri="{FF2B5EF4-FFF2-40B4-BE49-F238E27FC236}">
                  <a16:creationId xmlns:a16="http://schemas.microsoft.com/office/drawing/2014/main" id="{AF9788E8-0B96-4ED9-ADE5-FEF21344A221}"/>
                </a:ext>
              </a:extLst>
            </p:cNvPr>
            <p:cNvSpPr txBox="1"/>
            <p:nvPr/>
          </p:nvSpPr>
          <p:spPr>
            <a:xfrm>
              <a:off x="395536" y="2391679"/>
              <a:ext cx="832363" cy="276999"/>
            </a:xfrm>
            <a:prstGeom prst="rect">
              <a:avLst/>
            </a:prstGeom>
            <a:noFill/>
          </p:spPr>
          <p:txBody>
            <a:bodyPr wrap="square" rtlCol="0">
              <a:spAutoFit/>
            </a:bodyPr>
            <a:lstStyle/>
            <a:p>
              <a:r>
                <a:rPr lang="fr-FR" sz="1200" dirty="0">
                  <a:effectLst>
                    <a:outerShdw blurRad="50800" dist="38100" dir="2700000" algn="tl" rotWithShape="0">
                      <a:prstClr val="black">
                        <a:alpha val="40000"/>
                      </a:prstClr>
                    </a:outerShdw>
                  </a:effectLst>
                  <a:latin typeface="Arial"/>
                </a:rPr>
                <a:t>124,20 €</a:t>
              </a:r>
            </a:p>
          </p:txBody>
        </p:sp>
        <p:sp>
          <p:nvSpPr>
            <p:cNvPr id="9" name="ZoneTexte 8">
              <a:extLst>
                <a:ext uri="{FF2B5EF4-FFF2-40B4-BE49-F238E27FC236}">
                  <a16:creationId xmlns:a16="http://schemas.microsoft.com/office/drawing/2014/main" id="{F9F0C535-AF33-432F-8C43-64BB66BF8A7C}"/>
                </a:ext>
              </a:extLst>
            </p:cNvPr>
            <p:cNvSpPr txBox="1"/>
            <p:nvPr/>
          </p:nvSpPr>
          <p:spPr>
            <a:xfrm>
              <a:off x="395536" y="2881738"/>
              <a:ext cx="832363" cy="276999"/>
            </a:xfrm>
            <a:prstGeom prst="rect">
              <a:avLst/>
            </a:prstGeom>
            <a:noFill/>
          </p:spPr>
          <p:txBody>
            <a:bodyPr wrap="square" rtlCol="0">
              <a:spAutoFit/>
            </a:bodyPr>
            <a:lstStyle/>
            <a:p>
              <a:r>
                <a:rPr lang="fr-FR" sz="1200" dirty="0">
                  <a:effectLst>
                    <a:outerShdw blurRad="50800" dist="38100" dir="2700000" algn="tl" rotWithShape="0">
                      <a:prstClr val="black">
                        <a:alpha val="40000"/>
                      </a:prstClr>
                    </a:outerShdw>
                  </a:effectLst>
                  <a:latin typeface="Arial"/>
                </a:rPr>
                <a:t>124,20 €</a:t>
              </a:r>
            </a:p>
          </p:txBody>
        </p:sp>
        <p:sp>
          <p:nvSpPr>
            <p:cNvPr id="10" name="ZoneTexte 9">
              <a:extLst>
                <a:ext uri="{FF2B5EF4-FFF2-40B4-BE49-F238E27FC236}">
                  <a16:creationId xmlns:a16="http://schemas.microsoft.com/office/drawing/2014/main" id="{31DC2990-334D-433E-BF0A-512915E62340}"/>
                </a:ext>
              </a:extLst>
            </p:cNvPr>
            <p:cNvSpPr txBox="1"/>
            <p:nvPr/>
          </p:nvSpPr>
          <p:spPr>
            <a:xfrm>
              <a:off x="395536" y="3352578"/>
              <a:ext cx="904371" cy="276999"/>
            </a:xfrm>
            <a:prstGeom prst="rect">
              <a:avLst/>
            </a:prstGeom>
            <a:noFill/>
          </p:spPr>
          <p:txBody>
            <a:bodyPr wrap="square" rtlCol="0">
              <a:spAutoFit/>
            </a:bodyPr>
            <a:lstStyle/>
            <a:p>
              <a:r>
                <a:rPr lang="fr-FR" sz="1200" dirty="0">
                  <a:effectLst>
                    <a:outerShdw blurRad="50800" dist="38100" dir="2700000" algn="tl" rotWithShape="0">
                      <a:prstClr val="black">
                        <a:alpha val="40000"/>
                      </a:prstClr>
                    </a:outerShdw>
                  </a:effectLst>
                  <a:latin typeface="Arial"/>
                </a:rPr>
                <a:t>2205,90 €</a:t>
              </a:r>
            </a:p>
          </p:txBody>
        </p:sp>
        <p:sp>
          <p:nvSpPr>
            <p:cNvPr id="11" name="ZoneTexte 10">
              <a:extLst>
                <a:ext uri="{FF2B5EF4-FFF2-40B4-BE49-F238E27FC236}">
                  <a16:creationId xmlns:a16="http://schemas.microsoft.com/office/drawing/2014/main" id="{1393A428-DDB8-43E7-86CF-38219F10A83F}"/>
                </a:ext>
              </a:extLst>
            </p:cNvPr>
            <p:cNvSpPr txBox="1"/>
            <p:nvPr/>
          </p:nvSpPr>
          <p:spPr>
            <a:xfrm>
              <a:off x="395536" y="3819333"/>
              <a:ext cx="904371" cy="276999"/>
            </a:xfrm>
            <a:prstGeom prst="rect">
              <a:avLst/>
            </a:prstGeom>
            <a:noFill/>
          </p:spPr>
          <p:txBody>
            <a:bodyPr wrap="square" rtlCol="0">
              <a:spAutoFit/>
            </a:bodyPr>
            <a:lstStyle/>
            <a:p>
              <a:r>
                <a:rPr lang="fr-FR" sz="1200" dirty="0">
                  <a:effectLst>
                    <a:outerShdw blurRad="50800" dist="38100" dir="2700000" algn="tl" rotWithShape="0">
                      <a:prstClr val="black">
                        <a:alpha val="40000"/>
                      </a:prstClr>
                    </a:outerShdw>
                  </a:effectLst>
                  <a:latin typeface="Arial"/>
                </a:rPr>
                <a:t>1503,90 €</a:t>
              </a:r>
            </a:p>
          </p:txBody>
        </p:sp>
        <p:sp>
          <p:nvSpPr>
            <p:cNvPr id="12" name="ZoneTexte 11">
              <a:extLst>
                <a:ext uri="{FF2B5EF4-FFF2-40B4-BE49-F238E27FC236}">
                  <a16:creationId xmlns:a16="http://schemas.microsoft.com/office/drawing/2014/main" id="{0502353A-AB78-47A2-B71B-C536A95C83A9}"/>
                </a:ext>
              </a:extLst>
            </p:cNvPr>
            <p:cNvSpPr txBox="1"/>
            <p:nvPr/>
          </p:nvSpPr>
          <p:spPr>
            <a:xfrm>
              <a:off x="395536" y="4290173"/>
              <a:ext cx="832363" cy="276999"/>
            </a:xfrm>
            <a:prstGeom prst="rect">
              <a:avLst/>
            </a:prstGeom>
            <a:noFill/>
          </p:spPr>
          <p:txBody>
            <a:bodyPr wrap="square" rtlCol="0">
              <a:spAutoFit/>
            </a:bodyPr>
            <a:lstStyle/>
            <a:p>
              <a:r>
                <a:rPr lang="fr-FR" sz="1200" dirty="0">
                  <a:effectLst>
                    <a:outerShdw blurRad="50800" dist="38100" dir="2700000" algn="tl" rotWithShape="0">
                      <a:prstClr val="black">
                        <a:alpha val="40000"/>
                      </a:prstClr>
                    </a:outerShdw>
                  </a:effectLst>
                  <a:latin typeface="Arial"/>
                </a:rPr>
                <a:t>882,90 €</a:t>
              </a:r>
            </a:p>
          </p:txBody>
        </p:sp>
        <p:sp>
          <p:nvSpPr>
            <p:cNvPr id="13" name="ZoneTexte 12">
              <a:extLst>
                <a:ext uri="{FF2B5EF4-FFF2-40B4-BE49-F238E27FC236}">
                  <a16:creationId xmlns:a16="http://schemas.microsoft.com/office/drawing/2014/main" id="{3ABD1F12-E96B-4BAF-8F94-CEC19AA3B1B3}"/>
                </a:ext>
              </a:extLst>
            </p:cNvPr>
            <p:cNvSpPr txBox="1"/>
            <p:nvPr/>
          </p:nvSpPr>
          <p:spPr>
            <a:xfrm>
              <a:off x="395536" y="4808185"/>
              <a:ext cx="832363" cy="276999"/>
            </a:xfrm>
            <a:prstGeom prst="rect">
              <a:avLst/>
            </a:prstGeom>
            <a:noFill/>
          </p:spPr>
          <p:txBody>
            <a:bodyPr wrap="square" rtlCol="0">
              <a:spAutoFit/>
            </a:bodyPr>
            <a:lstStyle/>
            <a:p>
              <a:r>
                <a:rPr lang="fr-FR" sz="1200" dirty="0">
                  <a:effectLst>
                    <a:outerShdw blurRad="50800" dist="38100" dir="2700000" algn="tl" rotWithShape="0">
                      <a:prstClr val="black">
                        <a:alpha val="40000"/>
                      </a:prstClr>
                    </a:outerShdw>
                  </a:effectLst>
                  <a:latin typeface="Arial"/>
                </a:rPr>
                <a:t>207,90 € </a:t>
              </a:r>
            </a:p>
          </p:txBody>
        </p:sp>
      </p:grpSp>
    </p:spTree>
    <p:extLst>
      <p:ext uri="{BB962C8B-B14F-4D97-AF65-F5344CB8AC3E}">
        <p14:creationId xmlns:p14="http://schemas.microsoft.com/office/powerpoint/2010/main" val="254673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500"/>
                                        <p:tgtEl>
                                          <p:spTgt spid="7">
                                            <p:graphicEl>
                                              <a:chart seriesIdx="-3" categoryIdx="-3" bldStep="gridLegend"/>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fade">
                                      <p:cBhvr>
                                        <p:cTn id="10" dur="500"/>
                                        <p:tgtEl>
                                          <p:spTgt spid="7">
                                            <p:graphicEl>
                                              <a:chart seriesIdx="0" categoryIdx="-4" bldStep="series"/>
                                            </p:graphic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graphicEl>
                                              <a:chart seriesIdx="1" categoryIdx="-4" bldStep="series"/>
                                            </p:graphicEl>
                                          </p:spTgt>
                                        </p:tgtEl>
                                        <p:attrNameLst>
                                          <p:attrName>style.visibility</p:attrName>
                                        </p:attrNameLst>
                                      </p:cBhvr>
                                      <p:to>
                                        <p:strVal val="visible"/>
                                      </p:to>
                                    </p:set>
                                    <p:anim calcmode="lin" valueType="num">
                                      <p:cBhvr additive="base">
                                        <p:cTn id="18" dur="500" fill="hold"/>
                                        <p:tgtEl>
                                          <p:spTgt spid="7">
                                            <p:graphicEl>
                                              <a:chart seriesIdx="1" categoryIdx="-4" bldStep="series"/>
                                            </p:graphic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graphicEl>
                                              <a:chart seriesIdx="1" categoryIdx="-4" bldStep="series"/>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Cahier des charges</a:t>
            </a:r>
          </a:p>
        </p:txBody>
      </p:sp>
      <p:sp>
        <p:nvSpPr>
          <p:cNvPr id="3" name="Espace réservé du contenu 2"/>
          <p:cNvSpPr>
            <a:spLocks noGrp="1"/>
          </p:cNvSpPr>
          <p:nvPr>
            <p:ph idx="1"/>
          </p:nvPr>
        </p:nvSpPr>
        <p:spPr/>
        <p:txBody>
          <a:bodyPr>
            <a:normAutofit fontScale="85000" lnSpcReduction="20000"/>
          </a:bodyPr>
          <a:lstStyle/>
          <a:p>
            <a:pPr>
              <a:buBlip>
                <a:blip r:embed="rId2"/>
              </a:buBlip>
            </a:pPr>
            <a:r>
              <a:rPr lang="fr-FR" dirty="0"/>
              <a:t>Augmentation des </a:t>
            </a:r>
            <a:r>
              <a:rPr lang="fr-FR" b="1" dirty="0"/>
              <a:t>prescriptions</a:t>
            </a:r>
          </a:p>
          <a:p>
            <a:pPr>
              <a:buBlip>
                <a:blip r:embed="rId2"/>
              </a:buBlip>
            </a:pPr>
            <a:endParaRPr lang="fr-FR" dirty="0"/>
          </a:p>
          <a:p>
            <a:pPr>
              <a:buBlip>
                <a:blip r:embed="rId2"/>
              </a:buBlip>
            </a:pPr>
            <a:r>
              <a:rPr lang="fr-FR" dirty="0"/>
              <a:t>Nouveaux </a:t>
            </a:r>
            <a:r>
              <a:rPr lang="fr-FR" b="1" dirty="0"/>
              <a:t>besoins</a:t>
            </a:r>
            <a:r>
              <a:rPr lang="fr-FR" dirty="0"/>
              <a:t>, nouvelles </a:t>
            </a:r>
            <a:r>
              <a:rPr lang="fr-FR" b="1" dirty="0"/>
              <a:t>réglementations</a:t>
            </a:r>
          </a:p>
          <a:p>
            <a:pPr>
              <a:buBlip>
                <a:blip r:embed="rId2"/>
              </a:buBlip>
            </a:pPr>
            <a:endParaRPr lang="fr-FR" dirty="0"/>
          </a:p>
          <a:p>
            <a:pPr>
              <a:buBlip>
                <a:blip r:embed="rId2"/>
              </a:buBlip>
            </a:pPr>
            <a:r>
              <a:rPr lang="fr-FR" dirty="0"/>
              <a:t>Demande de la </a:t>
            </a:r>
            <a:r>
              <a:rPr lang="fr-FR" b="1" dirty="0"/>
              <a:t>recherche</a:t>
            </a:r>
            <a:r>
              <a:rPr lang="fr-FR" dirty="0"/>
              <a:t> (prestataire d’analyse, études cliniques)</a:t>
            </a:r>
          </a:p>
          <a:p>
            <a:pPr marL="0" indent="0">
              <a:buNone/>
            </a:pPr>
            <a:endParaRPr lang="fr-FR" dirty="0"/>
          </a:p>
          <a:p>
            <a:pPr>
              <a:buBlip>
                <a:blip r:embed="rId2"/>
              </a:buBlip>
            </a:pPr>
            <a:r>
              <a:rPr lang="fr-FR" b="1" dirty="0"/>
              <a:t>Délais</a:t>
            </a:r>
            <a:r>
              <a:rPr lang="fr-FR" dirty="0"/>
              <a:t> trop long et </a:t>
            </a:r>
            <a:r>
              <a:rPr lang="fr-FR" b="1" dirty="0"/>
              <a:t>perte de chance </a:t>
            </a:r>
            <a:r>
              <a:rPr lang="fr-FR" dirty="0"/>
              <a:t>pour les patients</a:t>
            </a:r>
          </a:p>
        </p:txBody>
      </p:sp>
      <p:sp>
        <p:nvSpPr>
          <p:cNvPr id="4" name="Espace réservé de la date 3"/>
          <p:cNvSpPr>
            <a:spLocks noGrp="1"/>
          </p:cNvSpPr>
          <p:nvPr>
            <p:ph type="dt" sz="half" idx="10"/>
          </p:nvPr>
        </p:nvSpPr>
        <p:spPr/>
        <p:txBody>
          <a:bodyPr/>
          <a:lstStyle/>
          <a:p>
            <a:fld id="{E3202A20-94D0-4D15-9707-4C6D37468304}" type="datetime1">
              <a:rPr lang="fr-FR" altLang="fr-FR" smtClean="0"/>
              <a:pPr/>
              <a:t>17/01/2024</a:t>
            </a:fld>
            <a:endParaRPr lang="fr-FR" altLang="fr-FR"/>
          </a:p>
        </p:txBody>
      </p:sp>
      <p:sp>
        <p:nvSpPr>
          <p:cNvPr id="5" name="Espace réservé du numéro de diapositive 4"/>
          <p:cNvSpPr>
            <a:spLocks noGrp="1"/>
          </p:cNvSpPr>
          <p:nvPr>
            <p:ph type="sldNum" sz="quarter" idx="12"/>
          </p:nvPr>
        </p:nvSpPr>
        <p:spPr/>
        <p:txBody>
          <a:bodyPr/>
          <a:lstStyle/>
          <a:p>
            <a:fld id="{722D83D7-2ECF-4B3D-B6DD-E0BA9AEC85BC}" type="slidenum">
              <a:rPr lang="fr-FR" altLang="fr-FR" smtClean="0"/>
              <a:pPr/>
              <a:t>9</a:t>
            </a:fld>
            <a:endParaRPr lang="fr-FR" altLang="fr-FR"/>
          </a:p>
        </p:txBody>
      </p:sp>
      <p:sp>
        <p:nvSpPr>
          <p:cNvPr id="6" name="Espace réservé du texte 5"/>
          <p:cNvSpPr>
            <a:spLocks noGrp="1"/>
          </p:cNvSpPr>
          <p:nvPr>
            <p:ph type="body" sz="quarter" idx="13"/>
          </p:nvPr>
        </p:nvSpPr>
        <p:spPr/>
        <p:txBody>
          <a:bodyPr/>
          <a:lstStyle/>
          <a:p>
            <a:r>
              <a:rPr lang="fr-FR" dirty="0"/>
              <a:t>Contexte de la demande</a:t>
            </a:r>
          </a:p>
        </p:txBody>
      </p:sp>
    </p:spTree>
    <p:extLst>
      <p:ext uri="{BB962C8B-B14F-4D97-AF65-F5344CB8AC3E}">
        <p14:creationId xmlns:p14="http://schemas.microsoft.com/office/powerpoint/2010/main" val="150370752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6982</TotalTime>
  <Words>2187</Words>
  <Application>Microsoft Macintosh PowerPoint</Application>
  <PresentationFormat>Affichage à l'écran (4:3)</PresentationFormat>
  <Paragraphs>363</Paragraphs>
  <Slides>22</Slides>
  <Notes>9</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2</vt:i4>
      </vt:variant>
      <vt:variant>
        <vt:lpstr>Titres des diapositives</vt:lpstr>
      </vt:variant>
      <vt:variant>
        <vt:i4>22</vt:i4>
      </vt:variant>
    </vt:vector>
  </HeadingPairs>
  <TitlesOfParts>
    <vt:vector size="29" baseType="lpstr">
      <vt:lpstr>Arial</vt:lpstr>
      <vt:lpstr>Calibri</vt:lpstr>
      <vt:lpstr>Times New Roman</vt:lpstr>
      <vt:lpstr>Verdana</vt:lpstr>
      <vt:lpstr>Thème Office</vt:lpstr>
      <vt:lpstr>Feuille de calcul</vt:lpstr>
      <vt:lpstr>Worksheet</vt:lpstr>
      <vt:lpstr>Plateforme NGS inter-laboratoire</vt:lpstr>
      <vt:lpstr>Sommaire</vt:lpstr>
      <vt:lpstr>Analyses des besoins</vt:lpstr>
      <vt:lpstr>Analyses des besoins</vt:lpstr>
      <vt:lpstr>Analyses des besoins</vt:lpstr>
      <vt:lpstr>Analyses des besoins</vt:lpstr>
      <vt:lpstr>Perspectives</vt:lpstr>
      <vt:lpstr>Cahier des charges</vt:lpstr>
      <vt:lpstr>Cahier des charges</vt:lpstr>
      <vt:lpstr>Bilan Financier</vt:lpstr>
      <vt:lpstr>Bilan financier</vt:lpstr>
      <vt:lpstr>Cahier des charges</vt:lpstr>
      <vt:lpstr>Cahier des charges</vt:lpstr>
      <vt:lpstr>Cahier des charges</vt:lpstr>
      <vt:lpstr>Bilan financier</vt:lpstr>
      <vt:lpstr>Présentation PowerPoint</vt:lpstr>
      <vt:lpstr>Bilan financier</vt:lpstr>
      <vt:lpstr>Bilan financier</vt:lpstr>
      <vt:lpstr>Bilan financier</vt:lpstr>
      <vt:lpstr>Bilan financier</vt:lpstr>
      <vt:lpstr>Merci pour votre attention   Merci à l’ensemble du pôle biologie : Hématologie Génétique Anatomocytopathologie   Merci à Mme la chef de pôle Sophie Bastard  Merci à Mme Payet Muriel, Merci à Mr le Directeur de pôle Le Berre Jean Jacques, Merci à Mr Vert Maxime, Merci à Mr Chen Chow Sit Patrick  Ainsi qu’à tout ceux qui ont participé à l’élaboration du projet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Jerome BERNARD</dc:creator>
  <cp:lastModifiedBy>Patrick Munier</cp:lastModifiedBy>
  <cp:revision>143</cp:revision>
  <dcterms:created xsi:type="dcterms:W3CDTF">2012-06-21T06:00:37Z</dcterms:created>
  <dcterms:modified xsi:type="dcterms:W3CDTF">2024-01-17T12:55:53Z</dcterms:modified>
</cp:coreProperties>
</file>