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rYZajaBiFj07N7pAofkGoWjAR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3E18CC-A27C-4218-B1FC-E3D02FEDDC00}">
  <a:tblStyle styleId="{0A3E18CC-A27C-4218-B1FC-E3D02FEDD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5260738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b152607385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5260738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b152607385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5260738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526073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152607385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15260738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52607385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5260738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52607385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5260738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5260738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1526073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venir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venir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623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80"/>
              <a:buChar char="◼"/>
              <a:defRPr/>
            </a:lvl2pPr>
            <a:lvl3pPr indent="-310388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venir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nir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Avenir"/>
              <a:buNone/>
              <a:defRPr b="0" i="0" sz="27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623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b="0" i="0" sz="15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0388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703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704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  <a:defRPr b="0" i="0" sz="27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623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b="0" i="0" sz="15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0388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8703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8704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5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 amt="40000"/>
          </a:blip>
          <a:srcRect b="0" l="0" r="0" t="29687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>
            <p:ph type="ctrTitle"/>
          </p:nvPr>
        </p:nvSpPr>
        <p:spPr>
          <a:xfrm>
            <a:off x="965201" y="1020431"/>
            <a:ext cx="10225530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venir"/>
              <a:buNone/>
            </a:pPr>
            <a:r>
              <a:rPr lang="hu-HU" sz="4000">
                <a:solidFill>
                  <a:schemeClr val="lt1"/>
                </a:solidFill>
              </a:rPr>
              <a:t>ABSTRACTIVE TEXT SUMMARIZATION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965200" y="2495445"/>
            <a:ext cx="10225530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hu-HU">
                <a:solidFill>
                  <a:schemeClr val="lt1"/>
                </a:solidFill>
              </a:rPr>
              <a:t>PATRICK NANYS, MÁTÉ JAKAB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hu-HU"/>
              <a:t>EVALUATION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Abstractive text summarization is hard to evaluate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Problems with calculating metrics (Rouge, Bleu)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Rouge score gave no good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gb152607385_1_45"/>
          <p:cNvGraphicFramePr/>
          <p:nvPr/>
        </p:nvGraphicFramePr>
        <p:xfrm>
          <a:off x="519500" y="19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{0A3E18CC-A27C-4218-B1FC-E3D02FEDDC00}</a:tableStyleId>
              </a:tblPr>
              <a:tblGrid>
                <a:gridCol w="2766600"/>
                <a:gridCol w="2766600"/>
                <a:gridCol w="2766600"/>
                <a:gridCol w="2766600"/>
              </a:tblGrid>
              <a:tr h="4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-HU">
                          <a:solidFill>
                            <a:schemeClr val="accent1"/>
                          </a:solidFill>
                        </a:rPr>
                        <a:t>Original title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-HU">
                          <a:solidFill>
                            <a:schemeClr val="accent1"/>
                          </a:solidFill>
                        </a:rPr>
                        <a:t>only LSTM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-HU">
                          <a:solidFill>
                            <a:schemeClr val="accent1"/>
                          </a:solidFill>
                        </a:rPr>
                        <a:t>BERT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-HU">
                          <a:solidFill>
                            <a:schemeClr val="accent1"/>
                          </a:solidFill>
                        </a:rPr>
                        <a:t>GLOVE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wonderful tasty taffy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taste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taste and good for you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taste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my cats love this diet food better than their regular food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food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good product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food but not as good as the cats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my cats are not fans of the new food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good for cats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good for cats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food, but not as good as the cats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cough medicine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good but not as good as the bit own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taste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great product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not as advertised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not as good as the product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not what i expected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/>
                        <a:t>not as good as the money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52607385_1_4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hu-HU"/>
              <a:t>SUMMARY</a:t>
            </a:r>
            <a:endParaRPr/>
          </a:p>
        </p:txBody>
      </p:sp>
      <p:sp>
        <p:nvSpPr>
          <p:cNvPr id="186" name="Google Shape;186;gb152607385_1_40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We learned a lot about working with text and complex neural network models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Our models were quite resource hungry</a:t>
            </a:r>
            <a:endParaRPr/>
          </a:p>
          <a:p>
            <a:pPr indent="-333756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No time for parameter optimization</a:t>
            </a:r>
            <a:endParaRPr/>
          </a:p>
          <a:p>
            <a:pPr indent="-333756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Had to run the models with less data which resulted in worse accuracy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Instead of optimizing parameters we tried building different models</a:t>
            </a:r>
            <a:endParaRPr/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Improve with: Bi-LSTMs, Teacher force ratio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hu-HU"/>
              <a:t>WHY IS IT AN IMPORTANT TOPIC?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581192" y="2918379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 sz="1800"/>
              <a:t>Big amount of data (e.g. text data)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hu-HU" sz="1800"/>
              <a:t>Gathering &lt; analyzing</a:t>
            </a:r>
            <a:endParaRPr sz="1800"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hu-HU" sz="1800"/>
              <a:t>Summarization reduces reading time</a:t>
            </a:r>
            <a:endParaRPr sz="1800"/>
          </a:p>
          <a:p>
            <a:pPr indent="-306000" lvl="0" marL="3060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hu-HU" sz="1800"/>
              <a:t>Summarization of reviews</a:t>
            </a:r>
            <a:endParaRPr sz="1800"/>
          </a:p>
          <a:p>
            <a:pPr indent="-306000" lvl="1" marL="63000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hu-HU" sz="1600"/>
              <a:t>Advertise benefits (pros)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hu-HU" sz="1600"/>
              <a:t>Make improvements (cons)</a:t>
            </a:r>
            <a:endParaRPr sz="1800"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pic>
        <p:nvPicPr>
          <p:cNvPr descr="Text Summarization using Deep Learning | by Priya Dwivedi | Towards Data  Science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078" y="2736168"/>
            <a:ext cx="6110729" cy="3634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hu-HU"/>
              <a:t>RELATED WORK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Extractive / </a:t>
            </a:r>
            <a:r>
              <a:rPr b="1" lang="hu-HU"/>
              <a:t>abstractive</a:t>
            </a:r>
            <a:r>
              <a:rPr lang="hu-HU"/>
              <a:t> summarization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b="1" lang="hu-HU"/>
              <a:t>Supervised</a:t>
            </a:r>
            <a:r>
              <a:rPr lang="hu-HU"/>
              <a:t> / unsupervised learning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BERT (Google) 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GloVe (Stanford)</a:t>
            </a:r>
            <a:endParaRPr/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8091817" y="5881146"/>
            <a:ext cx="1791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GloVe example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Image for post"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241" y="1021784"/>
            <a:ext cx="6096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Avenir"/>
              <a:buNone/>
            </a:pPr>
            <a:r>
              <a:rPr lang="hu-HU"/>
              <a:t>SOLUTION – PREPROCESSING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581192" y="2314231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Database: Amazon reviews with summarizations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Take out stopwords (e.g: </a:t>
            </a:r>
            <a:r>
              <a:rPr i="1" lang="hu-HU"/>
              <a:t>a, an, the</a:t>
            </a:r>
            <a:r>
              <a:rPr lang="hu-HU"/>
              <a:t>)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Shorten remaining words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380"/>
              <a:buChar char="◼"/>
            </a:pPr>
            <a:r>
              <a:rPr lang="hu-HU"/>
              <a:t>Lemmatizing</a:t>
            </a:r>
            <a:endParaRPr/>
          </a:p>
          <a:p>
            <a:pPr indent="-306000" lvl="1" marL="6300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380"/>
              <a:buChar char="◼"/>
            </a:pPr>
            <a:r>
              <a:rPr lang="hu-HU"/>
              <a:t>Stemming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Tokenization</a:t>
            </a:r>
            <a:endParaRPr/>
          </a:p>
          <a:p>
            <a:pPr indent="-306000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hu-HU"/>
              <a:t>Padding</a:t>
            </a:r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54" y="2042670"/>
            <a:ext cx="3003567" cy="390604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52607385_1_0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TRAINING - BASE</a:t>
            </a:r>
            <a:endParaRPr/>
          </a:p>
        </p:txBody>
      </p:sp>
      <p:sp>
        <p:nvSpPr>
          <p:cNvPr id="141" name="Google Shape;141;gb152607385_1_0"/>
          <p:cNvSpPr txBox="1"/>
          <p:nvPr>
            <p:ph idx="1" type="body"/>
          </p:nvPr>
        </p:nvSpPr>
        <p:spPr>
          <a:xfrm>
            <a:off x="581197" y="2340875"/>
            <a:ext cx="67347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Sequence to sequence model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Separate encoder and decoder embeddings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LSTMs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Attention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Linear layers at the end for word classification</a:t>
            </a:r>
            <a:endParaRPr/>
          </a:p>
        </p:txBody>
      </p:sp>
      <p:pic>
        <p:nvPicPr>
          <p:cNvPr id="142" name="Google Shape;142;gb15260738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900" y="1818125"/>
            <a:ext cx="3600000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52607385_1_18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TRAINING - BERT</a:t>
            </a:r>
            <a:endParaRPr/>
          </a:p>
        </p:txBody>
      </p:sp>
      <p:sp>
        <p:nvSpPr>
          <p:cNvPr id="148" name="Google Shape;148;gb152607385_1_18"/>
          <p:cNvSpPr txBox="1"/>
          <p:nvPr>
            <p:ph idx="1" type="body"/>
          </p:nvPr>
        </p:nvSpPr>
        <p:spPr>
          <a:xfrm>
            <a:off x="581197" y="2340875"/>
            <a:ext cx="67347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Different tokenizer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Only used BERT as part of the encoder</a:t>
            </a:r>
            <a:endParaRPr/>
          </a:p>
        </p:txBody>
      </p:sp>
      <p:pic>
        <p:nvPicPr>
          <p:cNvPr id="149" name="Google Shape;149;gb152607385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897" y="1818131"/>
            <a:ext cx="3600000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152607385_1_11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TRAINING - GLOVE</a:t>
            </a:r>
            <a:endParaRPr/>
          </a:p>
        </p:txBody>
      </p:sp>
      <p:sp>
        <p:nvSpPr>
          <p:cNvPr id="155" name="Google Shape;155;gb152607385_1_11"/>
          <p:cNvSpPr txBox="1"/>
          <p:nvPr>
            <p:ph idx="1" type="body"/>
          </p:nvPr>
        </p:nvSpPr>
        <p:spPr>
          <a:xfrm>
            <a:off x="581197" y="2340875"/>
            <a:ext cx="67347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Tried different embedding setups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Played around with the start and end tokens</a:t>
            </a:r>
            <a:endParaRPr/>
          </a:p>
        </p:txBody>
      </p:sp>
      <p:pic>
        <p:nvPicPr>
          <p:cNvPr id="156" name="Google Shape;156;gb152607385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900" y="1818125"/>
            <a:ext cx="3600000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152607385_1_26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GENERATION</a:t>
            </a:r>
            <a:endParaRPr/>
          </a:p>
        </p:txBody>
      </p:sp>
      <p:sp>
        <p:nvSpPr>
          <p:cNvPr id="162" name="Google Shape;162;gb152607385_1_26"/>
          <p:cNvSpPr txBox="1"/>
          <p:nvPr>
            <p:ph idx="1" type="body"/>
          </p:nvPr>
        </p:nvSpPr>
        <p:spPr>
          <a:xfrm>
            <a:off x="581197" y="2340875"/>
            <a:ext cx="6734700" cy="3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Input as one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Feeding predictions back in one by one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hu-HU"/>
              <a:t>We continue until the model predicts an end token</a:t>
            </a:r>
            <a:endParaRPr/>
          </a:p>
        </p:txBody>
      </p:sp>
      <p:pic>
        <p:nvPicPr>
          <p:cNvPr id="163" name="Google Shape;163;gb15260738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897" y="1818131"/>
            <a:ext cx="3600000" cy="46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b152607385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375" y="1526775"/>
            <a:ext cx="3600000" cy="46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152607385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700" y="1526763"/>
            <a:ext cx="3600000" cy="46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2020-12-13T18:13:11Z</dcterms:created>
  <dc:creator>Jakab Máté</dc:creator>
</cp:coreProperties>
</file>