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3"/>
  </p:notesMasterIdLst>
  <p:handoutMasterIdLst>
    <p:handoutMasterId r:id="rId44"/>
  </p:handoutMasterIdLst>
  <p:sldIdLst>
    <p:sldId id="377" r:id="rId5"/>
    <p:sldId id="390" r:id="rId6"/>
    <p:sldId id="395" r:id="rId7"/>
    <p:sldId id="391" r:id="rId8"/>
    <p:sldId id="396" r:id="rId9"/>
    <p:sldId id="397" r:id="rId10"/>
    <p:sldId id="378" r:id="rId11"/>
    <p:sldId id="379" r:id="rId12"/>
    <p:sldId id="380" r:id="rId13"/>
    <p:sldId id="385" r:id="rId14"/>
    <p:sldId id="383" r:id="rId15"/>
    <p:sldId id="381" r:id="rId16"/>
    <p:sldId id="384" r:id="rId17"/>
    <p:sldId id="386" r:id="rId18"/>
    <p:sldId id="387" r:id="rId19"/>
    <p:sldId id="389" r:id="rId20"/>
    <p:sldId id="394" r:id="rId21"/>
    <p:sldId id="392" r:id="rId22"/>
    <p:sldId id="393" r:id="rId23"/>
    <p:sldId id="400" r:id="rId24"/>
    <p:sldId id="398" r:id="rId25"/>
    <p:sldId id="399" r:id="rId26"/>
    <p:sldId id="401" r:id="rId27"/>
    <p:sldId id="402" r:id="rId28"/>
    <p:sldId id="403" r:id="rId29"/>
    <p:sldId id="404" r:id="rId30"/>
    <p:sldId id="405" r:id="rId31"/>
    <p:sldId id="406" r:id="rId32"/>
    <p:sldId id="407" r:id="rId33"/>
    <p:sldId id="408" r:id="rId34"/>
    <p:sldId id="409" r:id="rId35"/>
    <p:sldId id="410" r:id="rId36"/>
    <p:sldId id="411" r:id="rId37"/>
    <p:sldId id="412" r:id="rId38"/>
    <p:sldId id="413" r:id="rId39"/>
    <p:sldId id="414" r:id="rId40"/>
    <p:sldId id="415" r:id="rId41"/>
    <p:sldId id="362" r:id="rId42"/>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62983A"/>
    <a:srgbClr val="FFFFFF"/>
    <a:srgbClr val="72BF44"/>
    <a:srgbClr val="0071BC"/>
    <a:srgbClr val="FF8B8B"/>
    <a:srgbClr val="8FAAE5"/>
    <a:srgbClr val="82BE55"/>
    <a:srgbClr val="264DA6"/>
    <a:srgbClr val="386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57" autoAdjust="0"/>
  </p:normalViewPr>
  <p:slideViewPr>
    <p:cSldViewPr>
      <p:cViewPr varScale="1">
        <p:scale>
          <a:sx n="99" d="100"/>
          <a:sy n="99" d="100"/>
        </p:scale>
        <p:origin x="926" y="43"/>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24.06.2019</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24.06.2019</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a:solidFill>
                  <a:schemeClr val="accent1"/>
                </a:solidFill>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a:latin typeface="Segoe UI Semilight" panose="020B0402040204020203" pitchFamily="34" charset="0"/>
                <a:ea typeface="ＭＳ Ｐゴシック" charset="0"/>
                <a:cs typeface="Segoe UI Semilight" panose="020B0402040204020203" pitchFamily="34" charset="0"/>
              </a:rPr>
              <a:t>. After the trial period you can use                       for only 0,25€ per user and day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a:latin typeface="Segoe UI Semilight" panose="020B0402040204020203" pitchFamily="34" charset="0"/>
                <a:ea typeface="ＭＳ Ｐゴシック" charset="0"/>
                <a:cs typeface="Segoe UI Semilight" panose="020B0402040204020203" pitchFamily="34" charset="0"/>
              </a:rPr>
              <a:t>Knowledge</a:t>
            </a:r>
            <a:r>
              <a:rPr lang="de-AT" sz="18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a:latin typeface="Segoe UI Semilight" panose="020B0402040204020203" pitchFamily="34" charset="0"/>
                <a:ea typeface="ＭＳ Ｐゴシック" charset="0"/>
                <a:cs typeface="Segoe UI Semilight" panose="020B0402040204020203" pitchFamily="34" charset="0"/>
              </a:rPr>
              <a:t>Tracker</a:t>
            </a:r>
            <a:r>
              <a:rPr lang="de-AT" sz="18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0,25€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8" y="1203598"/>
            <a:ext cx="8208913"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683568" y="4778821"/>
            <a:ext cx="8208913"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203598"/>
            <a:ext cx="39604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4788024" y="1203598"/>
            <a:ext cx="4104457"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526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419622"/>
            <a:ext cx="39604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683568" y="915566"/>
            <a:ext cx="8208913"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4788024" y="1419622"/>
            <a:ext cx="4100811"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2" Type="http://schemas.openxmlformats.org/officeDocument/2006/relationships/hyperlink" Target="https://lowleveldesign.org/2018/08/15/randomness-in-net/"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BcryptNet/bcrypt.net"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azure/active-directory/managed-identities-azure-resources/overview" TargetMode="External"/><Relationship Id="rId2" Type="http://schemas.openxmlformats.org/officeDocument/2006/relationships/hyperlink" Target="https://docs.microsoft.com/en-us/azure/sql-database/sql-database-aad-authentication-configure" TargetMode="External"/><Relationship Id="rId1" Type="http://schemas.openxmlformats.org/officeDocument/2006/relationships/slideLayout" Target="../slideLayouts/slideLayout3.xml"/><Relationship Id="rId6" Type="http://schemas.openxmlformats.org/officeDocument/2006/relationships/hyperlink" Target="https://docs.microsoft.com/en-us/dotnet/framework/data/adonet/protecting-connection-information" TargetMode="External"/><Relationship Id="rId5" Type="http://schemas.openxmlformats.org/officeDocument/2006/relationships/hyperlink" Target="https://docs.microsoft.com/en-us/dotnet/api/system.reflection.bindingflags?view=netcore-2.2" TargetMode="External"/><Relationship Id="rId4" Type="http://schemas.openxmlformats.org/officeDocument/2006/relationships/hyperlink" Target="https://docs.microsoft.com/en-us/dotnet/framework/data/adonet/connection-string-builder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spnet/core/security/app-secrets?view=aspnetcore-2.2&amp;tabs=windows#secret-manager" TargetMode="External"/><Relationship Id="rId2" Type="http://schemas.openxmlformats.org/officeDocument/2006/relationships/hyperlink" Target="https://docs.microsoft.com/en-us/previous-versions/aspnet/zhhddkxy%28v%3dvs.100%29" TargetMode="External"/><Relationship Id="rId1" Type="http://schemas.openxmlformats.org/officeDocument/2006/relationships/slideLayout" Target="../slideLayouts/slideLayout3.xml"/><Relationship Id="rId4" Type="http://schemas.openxmlformats.org/officeDocument/2006/relationships/hyperlink" Target="https://docs.microsoft.com/en-us/dotnet/framework/data/adonet/protecting-connection-information"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docs.docker.com/v17.12/edge/engine/reference/commandline/run/#set-environment-variables--e-env-env-file"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azure/key-vault/" TargetMode="External"/><Relationship Id="rId2" Type="http://schemas.openxmlformats.org/officeDocument/2006/relationships/hyperlink" Target="https://docs.microsoft.com/en-us/azure/active-directory/managed-identities-azure-resources/services-support-managed-identities" TargetMode="External"/><Relationship Id="rId1" Type="http://schemas.openxmlformats.org/officeDocument/2006/relationships/slideLayout" Target="../slideLayouts/slideLayout3.xml"/><Relationship Id="rId4" Type="http://schemas.openxmlformats.org/officeDocument/2006/relationships/hyperlink" Target="https://docs.microsoft.com/en-us/azure/active-directory/managed-identities-azure-resources/overview"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always-encrypted-database-engine?view=sql-server-2017" TargetMode="External"/><Relationship Id="rId2" Type="http://schemas.openxmlformats.org/officeDocument/2006/relationships/hyperlink" Target="https://docs.microsoft.com/en-us/azure/app-service/web-sites-purchase-ssl-web-site" TargetMode="External"/><Relationship Id="rId1" Type="http://schemas.openxmlformats.org/officeDocument/2006/relationships/slideLayout" Target="../slideLayouts/slideLayout3.xml"/><Relationship Id="rId4" Type="http://schemas.openxmlformats.org/officeDocument/2006/relationships/hyperlink" Target="https://docs.microsoft.com/en-us/azure/key-vault/key-vault-overvie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cs.microsoft.com/en-us/aspnet/core/security/key-vault-configuration?view=aspnetcore-2.2"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aspnet/core/security/data-protection/compatibility/replacing-machinekey?view=aspnetcore-2.2" TargetMode="External"/><Relationship Id="rId2" Type="http://schemas.openxmlformats.org/officeDocument/2006/relationships/hyperlink" Target="https://docs.microsoft.com/en-us/previous-versions/dotnet/netframework-4.0/w8h3skw9(v=vs.100)" TargetMode="External"/><Relationship Id="rId1" Type="http://schemas.openxmlformats.org/officeDocument/2006/relationships/slideLayout" Target="../slideLayouts/slideLayout3.xml"/><Relationship Id="rId4" Type="http://schemas.openxmlformats.org/officeDocument/2006/relationships/hyperlink" Target="https://docs.microsoft.com/en-us/aspnet/core/security/data-protection/introduction?view=aspnetcore-2.2"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s://docs.microsoft.com/en-us/aspnet/core/security/data-protection/configuration/overview?view=aspnetcore-2.2"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try-catch" TargetMode="External"/><Relationship Id="rId2" Type="http://schemas.openxmlformats.org/officeDocument/2006/relationships/hyperlink" Target="https://docs.microsoft.com/en-us/dotnet/standard/garbage-collection/implementing-dispose"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https://nvlpubs.nist.gov/nistpubs/Legacy/SP/nistspecialpublication800-92.pdf"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serilog.net/" TargetMode="External"/><Relationship Id="rId7" Type="http://schemas.openxmlformats.org/officeDocument/2006/relationships/image" Target="../media/image3.png"/><Relationship Id="rId2" Type="http://schemas.openxmlformats.org/officeDocument/2006/relationships/hyperlink" Target="https://docs.microsoft.com/en-us/aspnet/core/fundamentals/logging/?view=aspnetcore-2.2" TargetMode="External"/><Relationship Id="rId1" Type="http://schemas.openxmlformats.org/officeDocument/2006/relationships/slideLayout" Target="../slideLayouts/slideLayout3.xml"/><Relationship Id="rId6" Type="http://schemas.openxmlformats.org/officeDocument/2006/relationships/hyperlink" Target="https://docs.microsoft.com/en-us/azure/azure-monitor/app/app-insights-overview" TargetMode="External"/><Relationship Id="rId5" Type="http://schemas.openxmlformats.org/officeDocument/2006/relationships/hyperlink" Target="https://docs.microsoft.com/en-us/azure/azure-monitor/overview" TargetMode="External"/><Relationship Id="rId4" Type="http://schemas.openxmlformats.org/officeDocument/2006/relationships/hyperlink" Target="https://github.com/serilog/serilog/wiki/Provided-Sinks" TargetMode="External"/></Relationships>
</file>

<file path=ppt/slides/_rels/slide29.xml.rels><?xml version="1.0" encoding="UTF-8" standalone="yes"?>
<Relationships xmlns="http://schemas.openxmlformats.org/package/2006/relationships"><Relationship Id="rId2" Type="http://schemas.openxmlformats.org/officeDocument/2006/relationships/hyperlink" Target="https://datalust.co/seq"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en.wikipedia.org/wiki/Principle_of_least_privilege"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transparent-data-encryption?view=sql-server-2017" TargetMode="External"/><Relationship Id="rId2" Type="http://schemas.openxmlformats.org/officeDocument/2006/relationships/hyperlink" Target="https://docs.microsoft.com/en-us/sql/relational-databases/security/encryption/always-encrypted-database-engine?view=sql-server-2017" TargetMode="External"/><Relationship Id="rId1" Type="http://schemas.openxmlformats.org/officeDocument/2006/relationships/slideLayout" Target="../slideLayouts/slideLayout3.xml"/><Relationship Id="rId4" Type="http://schemas.openxmlformats.org/officeDocument/2006/relationships/hyperlink" Target="https://docs.microsoft.com/en-us/sql/database-engine/configure-windows/enable-encrypted-connections-to-the-database-engine?view=sql-server-2017" TargetMode="External"/></Relationships>
</file>

<file path=ppt/slides/_rels/slide33.xml.rels><?xml version="1.0" encoding="UTF-8" standalone="yes"?>
<Relationships xmlns="http://schemas.openxmlformats.org/package/2006/relationships"><Relationship Id="rId2" Type="http://schemas.openxmlformats.org/officeDocument/2006/relationships/hyperlink" Target="https://docs.microsoft.com/en-us/sql/relational-databases/security/dynamic-data-masking?view=sql-server-2017"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docs.microsoft.com/en-us/visualstudio/code-quality/roslyn-analyzers-overview?view=vs-2019" TargetMode="External"/><Relationship Id="rId2" Type="http://schemas.openxmlformats.org/officeDocument/2006/relationships/hyperlink" Target="https://docs.microsoft.com/en-us/visualstudio/code-quality/install-fxcop-analyzers?view=vs-2019#fxcopanalyzers-package-versions"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dotnet/announcements/issues?q=is%3Aopen+is%3Aissue+label%3ASecurity" TargetMode="External"/><Relationship Id="rId2" Type="http://schemas.openxmlformats.org/officeDocument/2006/relationships/hyperlink" Target="https://docs.microsoft.com/en-us/dotnet/standard/security/secure-coding-guidelines" TargetMode="External"/><Relationship Id="rId1" Type="http://schemas.openxmlformats.org/officeDocument/2006/relationships/slideLayout" Target="../slideLayouts/slideLayout3.xml"/><Relationship Id="rId6" Type="http://schemas.openxmlformats.org/officeDocument/2006/relationships/hyperlink" Target="https://docs.microsoft.com/en-us/azure/sql-database/sql-database-security-overview?view=sql-server-2017" TargetMode="External"/><Relationship Id="rId5" Type="http://schemas.openxmlformats.org/officeDocument/2006/relationships/hyperlink" Target="https://github.com/OWASP/CheatSheetSeries/blob/master/cheatsheets/DotNet_Security_Cheat_Sheet.md" TargetMode="External"/><Relationship Id="rId4" Type="http://schemas.openxmlformats.org/officeDocument/2006/relationships/hyperlink" Target="https://github.com/aspnet/Announcements/issues?q=is%3Aopen+is%3Aissue+label%3ASecurity"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docs.microsoft.com/en-us/dotnet/api/system.security.cryptography.aesmanaged" TargetMode="External"/><Relationship Id="rId3" Type="http://schemas.openxmlformats.org/officeDocument/2006/relationships/hyperlink" Target="https://docs.microsoft.com/en-us/dotnet/api/system.security.cryptography.asymmetricalgorithm" TargetMode="External"/><Relationship Id="rId7" Type="http://schemas.openxmlformats.org/officeDocument/2006/relationships/hyperlink" Target="https://docs.microsoft.com/en-us/dotnet/api/system.security.cryptography.ecdiffiehellman" TargetMode="External"/><Relationship Id="rId12" Type="http://schemas.openxmlformats.org/officeDocument/2006/relationships/hyperlink" Target="https://docs.microsoft.com/en-us/dotnet/standard/security/cryptography-model#choosing-an-algorithm" TargetMode="External"/><Relationship Id="rId2" Type="http://schemas.openxmlformats.org/officeDocument/2006/relationships/hyperlink" Target="https://docs.microsoft.com/en-us/dotnet/api/system.security.cryptography.symmetricalgorithm" TargetMode="External"/><Relationship Id="rId1" Type="http://schemas.openxmlformats.org/officeDocument/2006/relationships/slideLayout" Target="../slideLayouts/slideLayout3.xml"/><Relationship Id="rId6" Type="http://schemas.openxmlformats.org/officeDocument/2006/relationships/hyperlink" Target="https://docs.microsoft.com/en-us/dotnet/api/system.security.cryptography.rc2" TargetMode="External"/><Relationship Id="rId11" Type="http://schemas.openxmlformats.org/officeDocument/2006/relationships/hyperlink" Target="https://docs.microsoft.com/en-us/dotnet/api/system.security.cryptography.aescryptoserviceprovider" TargetMode="External"/><Relationship Id="rId5" Type="http://schemas.openxmlformats.org/officeDocument/2006/relationships/hyperlink" Target="https://docs.microsoft.com/en-us/dotnet/api/system.security.cryptography.aes" TargetMode="External"/><Relationship Id="rId10" Type="http://schemas.openxmlformats.org/officeDocument/2006/relationships/hyperlink" Target="https://docs.microsoft.com/en-us/dotnet/api/system.security.cryptography.aescng" TargetMode="External"/><Relationship Id="rId4" Type="http://schemas.openxmlformats.org/officeDocument/2006/relationships/hyperlink" Target="https://docs.microsoft.com/en-us/dotnet/api/system.security.cryptography.hashalgorithm" TargetMode="External"/><Relationship Id="rId9" Type="http://schemas.openxmlformats.org/officeDocument/2006/relationships/hyperlink" Target="https://docs.microsoft.com/en-us/dotnet/api/system.security.cryptography.rc2cryptoserviceprovider"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dotnet/api/system.security.cryptography.cryptostream"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Workshop</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sz="4800" dirty="0"/>
              <a:t>Secure Coding</a:t>
            </a:r>
            <a:endParaRPr lang="en-US" sz="4800"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dirty="0"/>
              <a:t>in .NET and .NET Core</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25435610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B3033-DFBD-48DA-B34E-75003EC3BCE6}"/>
              </a:ext>
            </a:extLst>
          </p:cNvPr>
          <p:cNvSpPr>
            <a:spLocks noGrp="1"/>
          </p:cNvSpPr>
          <p:nvPr>
            <p:ph type="title"/>
          </p:nvPr>
        </p:nvSpPr>
        <p:spPr/>
        <p:txBody>
          <a:bodyPr/>
          <a:lstStyle/>
          <a:p>
            <a:r>
              <a:rPr lang="en-US"/>
              <a:t>Random Numbers</a:t>
            </a:r>
          </a:p>
        </p:txBody>
      </p:sp>
      <p:sp>
        <p:nvSpPr>
          <p:cNvPr id="3" name="Content Placeholder 2">
            <a:extLst>
              <a:ext uri="{FF2B5EF4-FFF2-40B4-BE49-F238E27FC236}">
                <a16:creationId xmlns:a16="http://schemas.microsoft.com/office/drawing/2014/main" id="{612B6AA0-7262-4D3E-836C-09EBD0B56B93}"/>
              </a:ext>
            </a:extLst>
          </p:cNvPr>
          <p:cNvSpPr>
            <a:spLocks noGrp="1"/>
          </p:cNvSpPr>
          <p:nvPr>
            <p:ph sz="quarter" idx="12"/>
          </p:nvPr>
        </p:nvSpPr>
        <p:spPr/>
        <p:txBody>
          <a:bodyPr/>
          <a:lstStyle/>
          <a:p>
            <a:r>
              <a:rPr lang="en-US"/>
              <a:t>Pseudo-random numbers</a:t>
            </a:r>
          </a:p>
          <a:p>
            <a:pPr lvl="1"/>
            <a:r>
              <a:rPr lang="en-US" i="1"/>
              <a:t>System.Random</a:t>
            </a:r>
          </a:p>
          <a:p>
            <a:pPr lvl="1"/>
            <a:r>
              <a:rPr lang="en-US"/>
              <a:t>Predictable</a:t>
            </a:r>
          </a:p>
          <a:p>
            <a:r>
              <a:rPr lang="en-US"/>
              <a:t>Secure random numbers</a:t>
            </a:r>
          </a:p>
          <a:p>
            <a:pPr lvl="1"/>
            <a:r>
              <a:rPr lang="en-US" i="1"/>
              <a:t>RNGCryptoServiceProvider</a:t>
            </a:r>
          </a:p>
        </p:txBody>
      </p:sp>
      <p:sp>
        <p:nvSpPr>
          <p:cNvPr id="4" name="Text Placeholder 3">
            <a:extLst>
              <a:ext uri="{FF2B5EF4-FFF2-40B4-BE49-F238E27FC236}">
                <a16:creationId xmlns:a16="http://schemas.microsoft.com/office/drawing/2014/main" id="{2F55BBF1-8FB8-4863-8B14-CE0BEFFAF2D6}"/>
              </a:ext>
            </a:extLst>
          </p:cNvPr>
          <p:cNvSpPr>
            <a:spLocks noGrp="1"/>
          </p:cNvSpPr>
          <p:nvPr>
            <p:ph type="body" sz="quarter" idx="23"/>
          </p:nvPr>
        </p:nvSpPr>
        <p:spPr/>
        <p:txBody>
          <a:bodyPr/>
          <a:lstStyle/>
          <a:p>
            <a:r>
              <a:rPr lang="en-US"/>
              <a:t>See also </a:t>
            </a:r>
            <a:r>
              <a:rPr lang="en-US">
                <a:hlinkClick r:id="rId2"/>
              </a:rPr>
              <a:t>https://lowleveldesign.org/2018/08/15/randomness-in-net/</a:t>
            </a:r>
            <a:endParaRPr lang="en-US"/>
          </a:p>
        </p:txBody>
      </p:sp>
    </p:spTree>
    <p:extLst>
      <p:ext uri="{BB962C8B-B14F-4D97-AF65-F5344CB8AC3E}">
        <p14:creationId xmlns:p14="http://schemas.microsoft.com/office/powerpoint/2010/main" val="23832271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A5176-74BF-4D0C-AC1E-AD64ADD2C686}"/>
              </a:ext>
            </a:extLst>
          </p:cNvPr>
          <p:cNvSpPr>
            <a:spLocks noGrp="1"/>
          </p:cNvSpPr>
          <p:nvPr>
            <p:ph type="title"/>
          </p:nvPr>
        </p:nvSpPr>
        <p:spPr/>
        <p:txBody>
          <a:bodyPr/>
          <a:lstStyle/>
          <a:p>
            <a:r>
              <a:rPr lang="en-US"/>
              <a:t>bcrypt.net</a:t>
            </a:r>
          </a:p>
        </p:txBody>
      </p:sp>
      <p:sp>
        <p:nvSpPr>
          <p:cNvPr id="3" name="Content Placeholder 2">
            <a:extLst>
              <a:ext uri="{FF2B5EF4-FFF2-40B4-BE49-F238E27FC236}">
                <a16:creationId xmlns:a16="http://schemas.microsoft.com/office/drawing/2014/main" id="{C9EC6411-B607-40FF-9D56-8B7F02BAFF0B}"/>
              </a:ext>
            </a:extLst>
          </p:cNvPr>
          <p:cNvSpPr>
            <a:spLocks noGrp="1"/>
          </p:cNvSpPr>
          <p:nvPr>
            <p:ph sz="quarter" idx="12"/>
          </p:nvPr>
        </p:nvSpPr>
        <p:spPr/>
        <p:txBody>
          <a:bodyPr/>
          <a:lstStyle/>
          <a:p>
            <a:r>
              <a:rPr lang="en-US">
                <a:hlinkClick r:id="rId2"/>
              </a:rPr>
              <a:t>https://github.com/BcryptNet/bcrypt.net</a:t>
            </a:r>
            <a:endParaRPr lang="en-US"/>
          </a:p>
          <a:p>
            <a:pPr lvl="1"/>
            <a:r>
              <a:rPr lang="en-US"/>
              <a:t>NuGet: </a:t>
            </a:r>
            <a:r>
              <a:rPr lang="en-US" i="1"/>
              <a:t>BCrypt.Net-Next</a:t>
            </a:r>
          </a:p>
          <a:p>
            <a:r>
              <a:rPr lang="en-US"/>
              <a:t>Port of </a:t>
            </a:r>
            <a:r>
              <a:rPr lang="en-US" i="1"/>
              <a:t>jBCrypt</a:t>
            </a:r>
            <a:r>
              <a:rPr lang="en-US"/>
              <a:t> to C#</a:t>
            </a:r>
          </a:p>
          <a:p>
            <a:pPr lvl="1"/>
            <a:r>
              <a:rPr lang="en-US"/>
              <a:t>Used to safely store passwords</a:t>
            </a:r>
          </a:p>
          <a:p>
            <a:r>
              <a:rPr lang="en-US"/>
              <a:t>Hashing of passwords with configurable hash complexity</a:t>
            </a:r>
          </a:p>
          <a:p>
            <a:pPr lvl="1"/>
            <a:r>
              <a:rPr lang="en-US"/>
              <a:t>Compute power necessary for hashing can be set („work factor“)</a:t>
            </a:r>
          </a:p>
          <a:p>
            <a:pPr lvl="1"/>
            <a:r>
              <a:rPr lang="en-US"/>
              <a:t>Backward/forward compatible because complexity part of resultant hash</a:t>
            </a:r>
          </a:p>
        </p:txBody>
      </p:sp>
      <p:sp>
        <p:nvSpPr>
          <p:cNvPr id="4" name="Text Placeholder 3">
            <a:extLst>
              <a:ext uri="{FF2B5EF4-FFF2-40B4-BE49-F238E27FC236}">
                <a16:creationId xmlns:a16="http://schemas.microsoft.com/office/drawing/2014/main" id="{BEB509E2-1834-430D-8807-974A525128EE}"/>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7898969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2AE16-A283-4B2F-B9A5-A97D08773560}"/>
              </a:ext>
            </a:extLst>
          </p:cNvPr>
          <p:cNvSpPr>
            <a:spLocks noGrp="1"/>
          </p:cNvSpPr>
          <p:nvPr>
            <p:ph type="title"/>
          </p:nvPr>
        </p:nvSpPr>
        <p:spPr/>
        <p:txBody>
          <a:bodyPr/>
          <a:lstStyle/>
          <a:p>
            <a:r>
              <a:rPr lang="en-US"/>
              <a:t>Examples</a:t>
            </a:r>
          </a:p>
        </p:txBody>
      </p:sp>
      <p:sp>
        <p:nvSpPr>
          <p:cNvPr id="3" name="Content Placeholder 2">
            <a:extLst>
              <a:ext uri="{FF2B5EF4-FFF2-40B4-BE49-F238E27FC236}">
                <a16:creationId xmlns:a16="http://schemas.microsoft.com/office/drawing/2014/main" id="{189993DB-6F02-4D83-9680-D34AEF0E7BB5}"/>
              </a:ext>
            </a:extLst>
          </p:cNvPr>
          <p:cNvSpPr>
            <a:spLocks noGrp="1"/>
          </p:cNvSpPr>
          <p:nvPr>
            <p:ph sz="quarter" idx="12"/>
          </p:nvPr>
        </p:nvSpPr>
        <p:spPr/>
        <p:txBody>
          <a:bodyPr/>
          <a:lstStyle/>
          <a:p>
            <a:r>
              <a:rPr lang="en-US" dirty="0"/>
              <a:t>01-Symmetric-Encryption</a:t>
            </a:r>
          </a:p>
          <a:p>
            <a:pPr lvl="1"/>
            <a:r>
              <a:rPr lang="en-US" dirty="0"/>
              <a:t>Encrypt/decrypt data using AES</a:t>
            </a:r>
          </a:p>
          <a:p>
            <a:r>
              <a:rPr lang="en-US" dirty="0"/>
              <a:t>02-Asymmetric-Encryption</a:t>
            </a:r>
          </a:p>
          <a:p>
            <a:pPr lvl="1"/>
            <a:r>
              <a:rPr lang="en-US" dirty="0"/>
              <a:t>Transfer secret message using RSA and AES</a:t>
            </a:r>
          </a:p>
          <a:p>
            <a:r>
              <a:rPr lang="en-US" dirty="0"/>
              <a:t>03-Hashing</a:t>
            </a:r>
          </a:p>
          <a:p>
            <a:pPr lvl="1"/>
            <a:r>
              <a:rPr lang="en-US" dirty="0"/>
              <a:t>Compare two files using their SHA512 hash values</a:t>
            </a:r>
          </a:p>
          <a:p>
            <a:r>
              <a:rPr lang="en-US" dirty="0"/>
              <a:t>04-Signing</a:t>
            </a:r>
          </a:p>
          <a:p>
            <a:pPr lvl="1"/>
            <a:r>
              <a:rPr lang="en-US" dirty="0"/>
              <a:t>Create a signed hash value </a:t>
            </a:r>
            <a:r>
              <a:rPr lang="en-US"/>
              <a:t>and verify it</a:t>
            </a:r>
            <a:endParaRPr lang="en-US" dirty="0"/>
          </a:p>
        </p:txBody>
      </p:sp>
      <p:sp>
        <p:nvSpPr>
          <p:cNvPr id="4" name="Text Placeholder 3">
            <a:extLst>
              <a:ext uri="{FF2B5EF4-FFF2-40B4-BE49-F238E27FC236}">
                <a16:creationId xmlns:a16="http://schemas.microsoft.com/office/drawing/2014/main" id="{0B3F959B-5A8B-4040-981A-0EBAC93AE572}"/>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9118203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2AE16-A283-4B2F-B9A5-A97D08773560}"/>
              </a:ext>
            </a:extLst>
          </p:cNvPr>
          <p:cNvSpPr>
            <a:spLocks noGrp="1"/>
          </p:cNvSpPr>
          <p:nvPr>
            <p:ph type="title"/>
          </p:nvPr>
        </p:nvSpPr>
        <p:spPr/>
        <p:txBody>
          <a:bodyPr/>
          <a:lstStyle/>
          <a:p>
            <a:r>
              <a:rPr lang="en-US"/>
              <a:t>Examples</a:t>
            </a:r>
          </a:p>
        </p:txBody>
      </p:sp>
      <p:sp>
        <p:nvSpPr>
          <p:cNvPr id="3" name="Content Placeholder 2">
            <a:extLst>
              <a:ext uri="{FF2B5EF4-FFF2-40B4-BE49-F238E27FC236}">
                <a16:creationId xmlns:a16="http://schemas.microsoft.com/office/drawing/2014/main" id="{189993DB-6F02-4D83-9680-D34AEF0E7BB5}"/>
              </a:ext>
            </a:extLst>
          </p:cNvPr>
          <p:cNvSpPr>
            <a:spLocks noGrp="1"/>
          </p:cNvSpPr>
          <p:nvPr>
            <p:ph sz="quarter" idx="12"/>
          </p:nvPr>
        </p:nvSpPr>
        <p:spPr/>
        <p:txBody>
          <a:bodyPr/>
          <a:lstStyle/>
          <a:p>
            <a:r>
              <a:rPr lang="en-US" dirty="0"/>
              <a:t>05-RandomNumbers</a:t>
            </a:r>
          </a:p>
          <a:p>
            <a:pPr lvl="1"/>
            <a:r>
              <a:rPr lang="en-US" dirty="0"/>
              <a:t>Generating strong random numbers with </a:t>
            </a:r>
            <a:r>
              <a:rPr lang="en-US" i="1" dirty="0" err="1"/>
              <a:t>RNGCryptoServiceProvider</a:t>
            </a:r>
            <a:endParaRPr lang="en-US" i="1" dirty="0"/>
          </a:p>
          <a:p>
            <a:r>
              <a:rPr lang="en-US" dirty="0"/>
              <a:t>06-BCrypt</a:t>
            </a:r>
          </a:p>
          <a:p>
            <a:pPr lvl="1"/>
            <a:r>
              <a:rPr lang="en-US" dirty="0"/>
              <a:t>Hash passwords with </a:t>
            </a:r>
            <a:r>
              <a:rPr lang="en-US" i="1" dirty="0" err="1"/>
              <a:t>BCrypt</a:t>
            </a:r>
            <a:endParaRPr lang="en-US" i="1" dirty="0"/>
          </a:p>
        </p:txBody>
      </p:sp>
      <p:sp>
        <p:nvSpPr>
          <p:cNvPr id="4" name="Text Placeholder 3">
            <a:extLst>
              <a:ext uri="{FF2B5EF4-FFF2-40B4-BE49-F238E27FC236}">
                <a16:creationId xmlns:a16="http://schemas.microsoft.com/office/drawing/2014/main" id="{0B3F959B-5A8B-4040-981A-0EBAC93AE572}"/>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2950828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ADD9F-D779-4FB6-A392-8DDB9F3A789C}"/>
              </a:ext>
            </a:extLst>
          </p:cNvPr>
          <p:cNvSpPr>
            <a:spLocks noGrp="1"/>
          </p:cNvSpPr>
          <p:nvPr>
            <p:ph type="title"/>
          </p:nvPr>
        </p:nvSpPr>
        <p:spPr/>
        <p:txBody>
          <a:bodyPr/>
          <a:lstStyle/>
          <a:p>
            <a:r>
              <a:rPr lang="de-AT" dirty="0" err="1"/>
              <a:t>Protecting</a:t>
            </a:r>
            <a:r>
              <a:rPr lang="de-AT" dirty="0"/>
              <a:t> Secrets</a:t>
            </a:r>
          </a:p>
        </p:txBody>
      </p:sp>
      <p:sp>
        <p:nvSpPr>
          <p:cNvPr id="3" name="Text Placeholder 2">
            <a:extLst>
              <a:ext uri="{FF2B5EF4-FFF2-40B4-BE49-F238E27FC236}">
                <a16:creationId xmlns:a16="http://schemas.microsoft.com/office/drawing/2014/main" id="{72858DEE-163D-402F-981D-E182F9F8632E}"/>
              </a:ext>
            </a:extLst>
          </p:cNvPr>
          <p:cNvSpPr>
            <a:spLocks noGrp="1"/>
          </p:cNvSpPr>
          <p:nvPr>
            <p:ph type="body" sz="quarter" idx="25"/>
          </p:nvPr>
        </p:nvSpPr>
        <p:spPr/>
        <p:txBody>
          <a:bodyPr/>
          <a:lstStyle/>
          <a:p>
            <a:r>
              <a:rPr lang="en-US" dirty="0"/>
              <a:t>How to protect connection information</a:t>
            </a:r>
            <a:endParaRPr lang="de-AT" dirty="0"/>
          </a:p>
        </p:txBody>
      </p:sp>
    </p:spTree>
    <p:extLst>
      <p:ext uri="{BB962C8B-B14F-4D97-AF65-F5344CB8AC3E}">
        <p14:creationId xmlns:p14="http://schemas.microsoft.com/office/powerpoint/2010/main" val="24233461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D3605E-FD53-466F-BE4A-2E05F5F4F85D}"/>
              </a:ext>
            </a:extLst>
          </p:cNvPr>
          <p:cNvSpPr>
            <a:spLocks noGrp="1"/>
          </p:cNvSpPr>
          <p:nvPr>
            <p:ph type="title"/>
          </p:nvPr>
        </p:nvSpPr>
        <p:spPr/>
        <p:txBody>
          <a:bodyPr/>
          <a:lstStyle/>
          <a:p>
            <a:r>
              <a:rPr lang="en-US"/>
              <a:t>General Guidelines</a:t>
            </a:r>
          </a:p>
        </p:txBody>
      </p:sp>
      <p:sp>
        <p:nvSpPr>
          <p:cNvPr id="5" name="Content Placeholder 4">
            <a:extLst>
              <a:ext uri="{FF2B5EF4-FFF2-40B4-BE49-F238E27FC236}">
                <a16:creationId xmlns:a16="http://schemas.microsoft.com/office/drawing/2014/main" id="{01F131BF-9B34-48AC-BA46-B6209F9C8653}"/>
              </a:ext>
            </a:extLst>
          </p:cNvPr>
          <p:cNvSpPr>
            <a:spLocks noGrp="1"/>
          </p:cNvSpPr>
          <p:nvPr>
            <p:ph sz="quarter" idx="12"/>
          </p:nvPr>
        </p:nvSpPr>
        <p:spPr/>
        <p:txBody>
          <a:bodyPr/>
          <a:lstStyle/>
          <a:p>
            <a:r>
              <a:rPr lang="en-US" dirty="0"/>
              <a:t>Prefer not storing secrets at all</a:t>
            </a:r>
          </a:p>
          <a:p>
            <a:pPr lvl="1"/>
            <a:r>
              <a:rPr lang="en-US" dirty="0"/>
              <a:t>Windows Authentication</a:t>
            </a:r>
          </a:p>
          <a:p>
            <a:pPr lvl="1"/>
            <a:r>
              <a:rPr lang="en-US" dirty="0"/>
              <a:t>Azure: Use AAD authentication with SQL (</a:t>
            </a:r>
            <a:r>
              <a:rPr lang="en-US" dirty="0">
                <a:hlinkClick r:id="rId2"/>
              </a:rPr>
              <a:t>docs</a:t>
            </a:r>
            <a:r>
              <a:rPr lang="en-US" dirty="0"/>
              <a:t>)</a:t>
            </a:r>
          </a:p>
          <a:p>
            <a:pPr lvl="1"/>
            <a:r>
              <a:rPr lang="en-US" dirty="0"/>
              <a:t>Azure Managed Identities (</a:t>
            </a:r>
            <a:r>
              <a:rPr lang="en-US" dirty="0">
                <a:hlinkClick r:id="rId3"/>
              </a:rPr>
              <a:t>docs</a:t>
            </a:r>
            <a:r>
              <a:rPr lang="en-US" dirty="0"/>
              <a:t>)</a:t>
            </a:r>
          </a:p>
          <a:p>
            <a:r>
              <a:rPr lang="en-US" dirty="0"/>
              <a:t>Use </a:t>
            </a:r>
            <a:r>
              <a:rPr lang="en-US" dirty="0">
                <a:hlinkClick r:id="rId4"/>
              </a:rPr>
              <a:t>Connection String Builders</a:t>
            </a:r>
            <a:r>
              <a:rPr lang="en-US" dirty="0"/>
              <a:t> instead of string </a:t>
            </a:r>
            <a:r>
              <a:rPr lang="en-US" dirty="0" err="1"/>
              <a:t>concat</a:t>
            </a:r>
            <a:endParaRPr lang="en-US" dirty="0"/>
          </a:p>
          <a:p>
            <a:pPr lvl="1"/>
            <a:r>
              <a:rPr lang="en-US" dirty="0"/>
              <a:t>Sample: </a:t>
            </a:r>
            <a:r>
              <a:rPr lang="en-US" i="1" dirty="0"/>
              <a:t>07-ConnectionStringBuilders</a:t>
            </a:r>
            <a:endParaRPr lang="en-US" dirty="0"/>
          </a:p>
          <a:p>
            <a:pPr lvl="1"/>
            <a:r>
              <a:rPr lang="en-US" u="sng" dirty="0"/>
              <a:t>Don’t</a:t>
            </a:r>
            <a:r>
              <a:rPr lang="en-US" dirty="0"/>
              <a:t> set </a:t>
            </a:r>
            <a:r>
              <a:rPr lang="en-US" i="1" dirty="0"/>
              <a:t>Persist Security Info=True</a:t>
            </a:r>
            <a:r>
              <a:rPr lang="en-US" dirty="0"/>
              <a:t> (default is False) to prevent security-sensitive information to be obtained from a connection</a:t>
            </a:r>
          </a:p>
          <a:p>
            <a:r>
              <a:rPr lang="en-US" i="1" dirty="0"/>
              <a:t>private/protected/internal</a:t>
            </a:r>
            <a:r>
              <a:rPr lang="en-US" dirty="0"/>
              <a:t> is </a:t>
            </a:r>
            <a:r>
              <a:rPr lang="en-US" u="sng" dirty="0"/>
              <a:t>no</a:t>
            </a:r>
            <a:r>
              <a:rPr lang="en-US" dirty="0"/>
              <a:t> protection</a:t>
            </a:r>
          </a:p>
          <a:p>
            <a:pPr lvl="1"/>
            <a:r>
              <a:rPr lang="en-US" dirty="0"/>
              <a:t>See also </a:t>
            </a:r>
            <a:r>
              <a:rPr lang="en-US" i="1" dirty="0" err="1"/>
              <a:t>BindingFlags.NonPublic</a:t>
            </a:r>
            <a:r>
              <a:rPr lang="en-US" dirty="0"/>
              <a:t> (</a:t>
            </a:r>
            <a:r>
              <a:rPr lang="en-US" dirty="0">
                <a:hlinkClick r:id="rId5"/>
              </a:rPr>
              <a:t>docs</a:t>
            </a:r>
            <a:r>
              <a:rPr lang="en-US" dirty="0"/>
              <a:t>)</a:t>
            </a:r>
          </a:p>
        </p:txBody>
      </p:sp>
      <p:sp>
        <p:nvSpPr>
          <p:cNvPr id="6" name="Text Placeholder 5">
            <a:extLst>
              <a:ext uri="{FF2B5EF4-FFF2-40B4-BE49-F238E27FC236}">
                <a16:creationId xmlns:a16="http://schemas.microsoft.com/office/drawing/2014/main" id="{45CC3CD2-13B7-49F0-BF5F-46A2C11C7A6E}"/>
              </a:ext>
            </a:extLst>
          </p:cNvPr>
          <p:cNvSpPr>
            <a:spLocks noGrp="1"/>
          </p:cNvSpPr>
          <p:nvPr>
            <p:ph type="body" sz="quarter" idx="23"/>
          </p:nvPr>
        </p:nvSpPr>
        <p:spPr/>
        <p:txBody>
          <a:bodyPr/>
          <a:lstStyle/>
          <a:p>
            <a:r>
              <a:rPr lang="en-US" dirty="0"/>
              <a:t>See also </a:t>
            </a:r>
            <a:r>
              <a:rPr lang="en-US" dirty="0">
                <a:hlinkClick r:id="rId6"/>
              </a:rPr>
              <a:t>https://docs.microsoft.com/en-us/dotnet/framework/data/adonet/protecting-connection-information</a:t>
            </a:r>
            <a:endParaRPr lang="en-US" dirty="0"/>
          </a:p>
        </p:txBody>
      </p:sp>
    </p:spTree>
    <p:extLst>
      <p:ext uri="{BB962C8B-B14F-4D97-AF65-F5344CB8AC3E}">
        <p14:creationId xmlns:p14="http://schemas.microsoft.com/office/powerpoint/2010/main" val="2870445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D3605E-FD53-466F-BE4A-2E05F5F4F85D}"/>
              </a:ext>
            </a:extLst>
          </p:cNvPr>
          <p:cNvSpPr>
            <a:spLocks noGrp="1"/>
          </p:cNvSpPr>
          <p:nvPr>
            <p:ph type="title"/>
          </p:nvPr>
        </p:nvSpPr>
        <p:spPr/>
        <p:txBody>
          <a:bodyPr/>
          <a:lstStyle/>
          <a:p>
            <a:r>
              <a:rPr lang="en-US"/>
              <a:t>General Guidelines</a:t>
            </a:r>
          </a:p>
        </p:txBody>
      </p:sp>
      <p:sp>
        <p:nvSpPr>
          <p:cNvPr id="5" name="Content Placeholder 4">
            <a:extLst>
              <a:ext uri="{FF2B5EF4-FFF2-40B4-BE49-F238E27FC236}">
                <a16:creationId xmlns:a16="http://schemas.microsoft.com/office/drawing/2014/main" id="{01F131BF-9B34-48AC-BA46-B6209F9C8653}"/>
              </a:ext>
            </a:extLst>
          </p:cNvPr>
          <p:cNvSpPr>
            <a:spLocks noGrp="1"/>
          </p:cNvSpPr>
          <p:nvPr>
            <p:ph sz="quarter" idx="12"/>
          </p:nvPr>
        </p:nvSpPr>
        <p:spPr/>
        <p:txBody>
          <a:bodyPr/>
          <a:lstStyle/>
          <a:p>
            <a:r>
              <a:rPr lang="en-US" dirty="0"/>
              <a:t>Recap .NET Core config system</a:t>
            </a:r>
          </a:p>
          <a:p>
            <a:pPr lvl="1"/>
            <a:r>
              <a:rPr lang="en-US" i="1" dirty="0"/>
              <a:t>08-RecapNetCoreConfig</a:t>
            </a:r>
          </a:p>
          <a:p>
            <a:r>
              <a:rPr lang="en-US" dirty="0"/>
              <a:t>Encrypt configuration files</a:t>
            </a:r>
          </a:p>
          <a:p>
            <a:pPr lvl="1"/>
            <a:r>
              <a:rPr lang="en-US" dirty="0"/>
              <a:t>ASP.NET: Use </a:t>
            </a:r>
            <a:r>
              <a:rPr lang="en-US" i="1" dirty="0" err="1"/>
              <a:t>aspnet_regiis</a:t>
            </a:r>
            <a:r>
              <a:rPr lang="en-US" dirty="0"/>
              <a:t> tool (</a:t>
            </a:r>
            <a:r>
              <a:rPr lang="en-US" dirty="0">
                <a:hlinkClick r:id="rId2"/>
              </a:rPr>
              <a:t>docs</a:t>
            </a:r>
            <a:r>
              <a:rPr lang="en-US" dirty="0"/>
              <a:t>)</a:t>
            </a:r>
          </a:p>
          <a:p>
            <a:r>
              <a:rPr lang="en-US" dirty="0"/>
              <a:t>ASP.NET Core </a:t>
            </a:r>
            <a:r>
              <a:rPr lang="en-US" i="1" dirty="0"/>
              <a:t>Secret Manager</a:t>
            </a:r>
            <a:r>
              <a:rPr lang="en-US" dirty="0"/>
              <a:t> tool (</a:t>
            </a:r>
            <a:r>
              <a:rPr lang="en-US" dirty="0">
                <a:hlinkClick r:id="rId3"/>
              </a:rPr>
              <a:t>docs</a:t>
            </a:r>
            <a:r>
              <a:rPr lang="en-US" dirty="0"/>
              <a:t>)</a:t>
            </a:r>
          </a:p>
          <a:p>
            <a:pPr lvl="1"/>
            <a:r>
              <a:rPr lang="en-US" dirty="0"/>
              <a:t>Stores secrets separated from application code</a:t>
            </a:r>
          </a:p>
          <a:p>
            <a:pPr lvl="1"/>
            <a:r>
              <a:rPr lang="en-US" dirty="0"/>
              <a:t>ASP.NET Core: </a:t>
            </a:r>
            <a:r>
              <a:rPr lang="en-US" i="1" dirty="0"/>
              <a:t>09.1-SecretManager</a:t>
            </a:r>
          </a:p>
          <a:p>
            <a:pPr lvl="1"/>
            <a:r>
              <a:rPr lang="de-AT" i="1" dirty="0" err="1"/>
              <a:t>dotnet</a:t>
            </a:r>
            <a:r>
              <a:rPr lang="de-AT" i="1" dirty="0"/>
              <a:t> user-</a:t>
            </a:r>
            <a:r>
              <a:rPr lang="de-AT" i="1" dirty="0" err="1"/>
              <a:t>secrets</a:t>
            </a:r>
            <a:r>
              <a:rPr lang="de-AT" i="1" dirty="0"/>
              <a:t> </a:t>
            </a:r>
            <a:r>
              <a:rPr lang="de-AT" i="1" dirty="0" err="1"/>
              <a:t>set</a:t>
            </a:r>
            <a:r>
              <a:rPr lang="de-AT" i="1" dirty="0"/>
              <a:t> "ping" "</a:t>
            </a:r>
            <a:r>
              <a:rPr lang="de-AT" i="1" dirty="0" err="1"/>
              <a:t>pong</a:t>
            </a:r>
            <a:r>
              <a:rPr lang="de-AT" i="1" dirty="0"/>
              <a:t>"</a:t>
            </a:r>
            <a:br>
              <a:rPr lang="de-AT" dirty="0"/>
            </a:br>
            <a:r>
              <a:rPr lang="de-AT" dirty="0"/>
              <a:t>   </a:t>
            </a:r>
            <a:r>
              <a:rPr lang="de-AT" dirty="0">
                <a:sym typeface="Wingdings" panose="05000000000000000000" pitchFamily="2" charset="2"/>
              </a:rPr>
              <a:t> Show </a:t>
            </a:r>
            <a:r>
              <a:rPr lang="de-AT" dirty="0" err="1">
                <a:sym typeface="Wingdings" panose="05000000000000000000" pitchFamily="2" charset="2"/>
              </a:rPr>
              <a:t>secrets</a:t>
            </a:r>
            <a:r>
              <a:rPr lang="de-AT" dirty="0">
                <a:sym typeface="Wingdings" panose="05000000000000000000" pitchFamily="2" charset="2"/>
              </a:rPr>
              <a:t> in </a:t>
            </a:r>
            <a:r>
              <a:rPr lang="en-US" i="1" dirty="0"/>
              <a:t>%APPDATA%\Microsoft\</a:t>
            </a:r>
            <a:r>
              <a:rPr lang="en-US" i="1" dirty="0" err="1"/>
              <a:t>UserSecrets</a:t>
            </a:r>
            <a:r>
              <a:rPr lang="en-US" i="1" dirty="0"/>
              <a:t>\...</a:t>
            </a:r>
          </a:p>
          <a:p>
            <a:pPr lvl="1"/>
            <a:endParaRPr lang="en-US" dirty="0"/>
          </a:p>
        </p:txBody>
      </p:sp>
      <p:sp>
        <p:nvSpPr>
          <p:cNvPr id="6" name="Text Placeholder 5">
            <a:extLst>
              <a:ext uri="{FF2B5EF4-FFF2-40B4-BE49-F238E27FC236}">
                <a16:creationId xmlns:a16="http://schemas.microsoft.com/office/drawing/2014/main" id="{45CC3CD2-13B7-49F0-BF5F-46A2C11C7A6E}"/>
              </a:ext>
            </a:extLst>
          </p:cNvPr>
          <p:cNvSpPr>
            <a:spLocks noGrp="1"/>
          </p:cNvSpPr>
          <p:nvPr>
            <p:ph type="body" sz="quarter" idx="23"/>
          </p:nvPr>
        </p:nvSpPr>
        <p:spPr/>
        <p:txBody>
          <a:bodyPr/>
          <a:lstStyle/>
          <a:p>
            <a:r>
              <a:rPr lang="en-US" dirty="0"/>
              <a:t>See also </a:t>
            </a:r>
            <a:r>
              <a:rPr lang="en-US" dirty="0">
                <a:hlinkClick r:id="rId4"/>
              </a:rPr>
              <a:t>https://docs.microsoft.com/en-us/dotnet/framework/data/adonet/protecting-connection-information</a:t>
            </a:r>
            <a:endParaRPr lang="en-US" dirty="0"/>
          </a:p>
        </p:txBody>
      </p:sp>
    </p:spTree>
    <p:extLst>
      <p:ext uri="{BB962C8B-B14F-4D97-AF65-F5344CB8AC3E}">
        <p14:creationId xmlns:p14="http://schemas.microsoft.com/office/powerpoint/2010/main" val="27742634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75652-A8EC-4FAC-A38B-CDC92D034423}"/>
              </a:ext>
            </a:extLst>
          </p:cNvPr>
          <p:cNvSpPr>
            <a:spLocks noGrp="1"/>
          </p:cNvSpPr>
          <p:nvPr>
            <p:ph type="title"/>
          </p:nvPr>
        </p:nvSpPr>
        <p:spPr/>
        <p:txBody>
          <a:bodyPr/>
          <a:lstStyle/>
          <a:p>
            <a:r>
              <a:rPr lang="de-AT" dirty="0"/>
              <a:t>Environment Variables</a:t>
            </a:r>
          </a:p>
        </p:txBody>
      </p:sp>
      <p:sp>
        <p:nvSpPr>
          <p:cNvPr id="3" name="Content Placeholder 2">
            <a:extLst>
              <a:ext uri="{FF2B5EF4-FFF2-40B4-BE49-F238E27FC236}">
                <a16:creationId xmlns:a16="http://schemas.microsoft.com/office/drawing/2014/main" id="{E0CF94F3-E172-411D-801A-CF40C7B1E837}"/>
              </a:ext>
            </a:extLst>
          </p:cNvPr>
          <p:cNvSpPr>
            <a:spLocks noGrp="1"/>
          </p:cNvSpPr>
          <p:nvPr>
            <p:ph sz="quarter" idx="12"/>
          </p:nvPr>
        </p:nvSpPr>
        <p:spPr/>
        <p:txBody>
          <a:bodyPr/>
          <a:lstStyle/>
          <a:p>
            <a:r>
              <a:rPr lang="de-AT" dirty="0"/>
              <a:t>Add non-</a:t>
            </a:r>
            <a:r>
              <a:rPr lang="de-AT" dirty="0" err="1"/>
              <a:t>critical</a:t>
            </a:r>
            <a:r>
              <a:rPr lang="de-AT" dirty="0"/>
              <a:t> </a:t>
            </a:r>
            <a:r>
              <a:rPr lang="de-AT" dirty="0" err="1"/>
              <a:t>defaults</a:t>
            </a:r>
            <a:r>
              <a:rPr lang="de-AT" dirty="0"/>
              <a:t> </a:t>
            </a:r>
            <a:r>
              <a:rPr lang="de-AT" dirty="0" err="1"/>
              <a:t>to</a:t>
            </a:r>
            <a:r>
              <a:rPr lang="de-AT" dirty="0"/>
              <a:t> </a:t>
            </a:r>
            <a:r>
              <a:rPr lang="de-AT" dirty="0" err="1"/>
              <a:t>config</a:t>
            </a:r>
            <a:r>
              <a:rPr lang="de-AT" dirty="0"/>
              <a:t> </a:t>
            </a:r>
            <a:r>
              <a:rPr lang="de-AT" dirty="0" err="1"/>
              <a:t>files</a:t>
            </a:r>
            <a:r>
              <a:rPr lang="de-AT" dirty="0"/>
              <a:t> (e.g. </a:t>
            </a:r>
            <a:r>
              <a:rPr lang="de-AT" i="1" dirty="0" err="1"/>
              <a:t>appsettings.json</a:t>
            </a:r>
            <a:r>
              <a:rPr lang="de-AT" dirty="0"/>
              <a:t>)</a:t>
            </a:r>
          </a:p>
          <a:p>
            <a:pPr lvl="1"/>
            <a:r>
              <a:rPr lang="de-AT" dirty="0"/>
              <a:t>E.g. Connection </a:t>
            </a:r>
            <a:r>
              <a:rPr lang="de-AT" dirty="0" err="1"/>
              <a:t>string</a:t>
            </a:r>
            <a:r>
              <a:rPr lang="de-AT" dirty="0"/>
              <a:t> </a:t>
            </a:r>
            <a:r>
              <a:rPr lang="de-AT" dirty="0" err="1"/>
              <a:t>pointing</a:t>
            </a:r>
            <a:r>
              <a:rPr lang="de-AT" dirty="0"/>
              <a:t> </a:t>
            </a:r>
            <a:r>
              <a:rPr lang="de-AT" dirty="0" err="1"/>
              <a:t>to</a:t>
            </a:r>
            <a:r>
              <a:rPr lang="de-AT" dirty="0"/>
              <a:t> </a:t>
            </a:r>
            <a:r>
              <a:rPr lang="de-AT" i="1" dirty="0" err="1"/>
              <a:t>LocalDB</a:t>
            </a:r>
            <a:r>
              <a:rPr lang="de-AT" dirty="0"/>
              <a:t> </a:t>
            </a:r>
            <a:r>
              <a:rPr lang="de-AT" dirty="0" err="1"/>
              <a:t>with</a:t>
            </a:r>
            <a:r>
              <a:rPr lang="de-AT" dirty="0"/>
              <a:t> </a:t>
            </a:r>
            <a:r>
              <a:rPr lang="de-AT" dirty="0" err="1"/>
              <a:t>integrated</a:t>
            </a:r>
            <a:r>
              <a:rPr lang="de-AT" dirty="0"/>
              <a:t> </a:t>
            </a:r>
            <a:r>
              <a:rPr lang="de-AT" dirty="0" err="1"/>
              <a:t>security</a:t>
            </a:r>
            <a:endParaRPr lang="de-AT" dirty="0"/>
          </a:p>
          <a:p>
            <a:r>
              <a:rPr lang="de-AT" dirty="0" err="1"/>
              <a:t>Override</a:t>
            </a:r>
            <a:r>
              <a:rPr lang="de-AT" dirty="0"/>
              <a:t> </a:t>
            </a:r>
            <a:r>
              <a:rPr lang="de-AT" dirty="0" err="1"/>
              <a:t>settings</a:t>
            </a:r>
            <a:r>
              <a:rPr lang="de-AT" dirty="0"/>
              <a:t> in </a:t>
            </a:r>
            <a:r>
              <a:rPr lang="de-AT" dirty="0" err="1"/>
              <a:t>production</a:t>
            </a:r>
            <a:r>
              <a:rPr lang="de-AT" dirty="0"/>
              <a:t> </a:t>
            </a:r>
            <a:r>
              <a:rPr lang="de-AT" dirty="0" err="1"/>
              <a:t>using</a:t>
            </a:r>
            <a:r>
              <a:rPr lang="de-AT" dirty="0"/>
              <a:t> </a:t>
            </a:r>
            <a:r>
              <a:rPr lang="de-AT" dirty="0" err="1"/>
              <a:t>environment</a:t>
            </a:r>
            <a:r>
              <a:rPr lang="de-AT" dirty="0"/>
              <a:t> variables</a:t>
            </a:r>
          </a:p>
          <a:p>
            <a:pPr lvl="1"/>
            <a:r>
              <a:rPr lang="de-AT" dirty="0"/>
              <a:t>Works on Azure</a:t>
            </a:r>
          </a:p>
          <a:p>
            <a:pPr lvl="1"/>
            <a:r>
              <a:rPr lang="de-AT" dirty="0"/>
              <a:t>Works in </a:t>
            </a:r>
            <a:r>
              <a:rPr lang="de-AT" dirty="0" err="1"/>
              <a:t>containers</a:t>
            </a:r>
            <a:r>
              <a:rPr lang="de-AT" dirty="0"/>
              <a:t> (e.g. </a:t>
            </a:r>
            <a:r>
              <a:rPr lang="de-AT" i="1" dirty="0" err="1">
                <a:hlinkClick r:id="rId2"/>
              </a:rPr>
              <a:t>docker</a:t>
            </a:r>
            <a:r>
              <a:rPr lang="de-AT" i="1" dirty="0">
                <a:hlinkClick r:id="rId2"/>
              </a:rPr>
              <a:t> </a:t>
            </a:r>
            <a:r>
              <a:rPr lang="de-AT" i="1" dirty="0" err="1">
                <a:hlinkClick r:id="rId2"/>
              </a:rPr>
              <a:t>run</a:t>
            </a:r>
            <a:r>
              <a:rPr lang="de-AT" i="1" dirty="0">
                <a:hlinkClick r:id="rId2"/>
              </a:rPr>
              <a:t> -e</a:t>
            </a:r>
            <a:r>
              <a:rPr lang="de-AT" dirty="0"/>
              <a:t>)</a:t>
            </a:r>
          </a:p>
          <a:p>
            <a:r>
              <a:rPr lang="de-AT" dirty="0"/>
              <a:t>Problem: Environment variables </a:t>
            </a:r>
            <a:r>
              <a:rPr lang="de-AT" dirty="0" err="1"/>
              <a:t>are</a:t>
            </a:r>
            <a:r>
              <a:rPr lang="de-AT" dirty="0"/>
              <a:t> not </a:t>
            </a:r>
            <a:r>
              <a:rPr lang="de-AT" dirty="0" err="1"/>
              <a:t>encrypted</a:t>
            </a:r>
            <a:endParaRPr lang="de-AT" dirty="0"/>
          </a:p>
          <a:p>
            <a:pPr lvl="1"/>
            <a:r>
              <a:rPr lang="de-AT" dirty="0" err="1"/>
              <a:t>If</a:t>
            </a:r>
            <a:r>
              <a:rPr lang="de-AT" dirty="0"/>
              <a:t> </a:t>
            </a:r>
            <a:r>
              <a:rPr lang="de-AT" dirty="0" err="1"/>
              <a:t>machine</a:t>
            </a:r>
            <a:r>
              <a:rPr lang="de-AT" dirty="0"/>
              <a:t> </a:t>
            </a:r>
            <a:r>
              <a:rPr lang="de-AT" dirty="0" err="1"/>
              <a:t>is</a:t>
            </a:r>
            <a:r>
              <a:rPr lang="de-AT" dirty="0"/>
              <a:t> </a:t>
            </a:r>
            <a:r>
              <a:rPr lang="de-AT" dirty="0" err="1"/>
              <a:t>compromised</a:t>
            </a:r>
            <a:r>
              <a:rPr lang="de-AT" dirty="0"/>
              <a:t>, </a:t>
            </a:r>
            <a:r>
              <a:rPr lang="de-AT" dirty="0" err="1"/>
              <a:t>environment</a:t>
            </a:r>
            <a:r>
              <a:rPr lang="de-AT" dirty="0"/>
              <a:t> variables </a:t>
            </a:r>
            <a:r>
              <a:rPr lang="de-AT" dirty="0" err="1"/>
              <a:t>can</a:t>
            </a:r>
            <a:r>
              <a:rPr lang="de-AT" dirty="0"/>
              <a:t> </a:t>
            </a:r>
            <a:r>
              <a:rPr lang="de-AT" dirty="0" err="1"/>
              <a:t>be</a:t>
            </a:r>
            <a:r>
              <a:rPr lang="de-AT" dirty="0"/>
              <a:t> </a:t>
            </a:r>
            <a:r>
              <a:rPr lang="de-AT" dirty="0" err="1"/>
              <a:t>accessed</a:t>
            </a:r>
            <a:endParaRPr lang="de-AT" dirty="0"/>
          </a:p>
          <a:p>
            <a:r>
              <a:rPr lang="de-AT" dirty="0"/>
              <a:t>Solution: Store </a:t>
            </a:r>
            <a:r>
              <a:rPr lang="de-AT" dirty="0" err="1"/>
              <a:t>secrets</a:t>
            </a:r>
            <a:r>
              <a:rPr lang="de-AT" dirty="0"/>
              <a:t> in </a:t>
            </a:r>
            <a:r>
              <a:rPr lang="de-AT" dirty="0" err="1"/>
              <a:t>vaults</a:t>
            </a:r>
            <a:r>
              <a:rPr lang="de-AT" dirty="0"/>
              <a:t> like </a:t>
            </a:r>
            <a:r>
              <a:rPr lang="de-AT" i="1" dirty="0"/>
              <a:t>KeyVault</a:t>
            </a:r>
          </a:p>
          <a:p>
            <a:pPr lvl="1"/>
            <a:r>
              <a:rPr lang="de-AT" dirty="0"/>
              <a:t>Settings = </a:t>
            </a:r>
            <a:r>
              <a:rPr lang="de-AT" dirty="0" err="1"/>
              <a:t>environment</a:t>
            </a:r>
            <a:r>
              <a:rPr lang="de-AT" dirty="0"/>
              <a:t> variables </a:t>
            </a:r>
            <a:r>
              <a:rPr lang="de-AT" dirty="0" err="1"/>
              <a:t>only</a:t>
            </a:r>
            <a:r>
              <a:rPr lang="de-AT" dirty="0"/>
              <a:t> </a:t>
            </a:r>
            <a:r>
              <a:rPr lang="de-AT" dirty="0" err="1"/>
              <a:t>point</a:t>
            </a:r>
            <a:r>
              <a:rPr lang="de-AT" dirty="0"/>
              <a:t> </a:t>
            </a:r>
            <a:r>
              <a:rPr lang="de-AT" dirty="0" err="1"/>
              <a:t>to</a:t>
            </a:r>
            <a:r>
              <a:rPr lang="de-AT" dirty="0"/>
              <a:t> </a:t>
            </a:r>
            <a:r>
              <a:rPr lang="de-AT" dirty="0" err="1"/>
              <a:t>vault</a:t>
            </a:r>
            <a:endParaRPr lang="de-AT" dirty="0"/>
          </a:p>
          <a:p>
            <a:pPr lvl="1"/>
            <a:r>
              <a:rPr lang="de-AT" dirty="0"/>
              <a:t>Use </a:t>
            </a:r>
            <a:r>
              <a:rPr lang="de-AT" dirty="0" err="1"/>
              <a:t>integrated</a:t>
            </a:r>
            <a:r>
              <a:rPr lang="de-AT" dirty="0"/>
              <a:t> </a:t>
            </a:r>
            <a:r>
              <a:rPr lang="de-AT" dirty="0" err="1"/>
              <a:t>security</a:t>
            </a:r>
            <a:r>
              <a:rPr lang="de-AT" dirty="0"/>
              <a:t> </a:t>
            </a:r>
            <a:r>
              <a:rPr lang="de-AT" dirty="0" err="1"/>
              <a:t>of</a:t>
            </a:r>
            <a:r>
              <a:rPr lang="de-AT" dirty="0"/>
              <a:t> </a:t>
            </a:r>
            <a:r>
              <a:rPr lang="de-AT" dirty="0" err="1"/>
              <a:t>platform</a:t>
            </a:r>
            <a:r>
              <a:rPr lang="de-AT" dirty="0"/>
              <a:t> (e.g. Windows, Azure </a:t>
            </a:r>
            <a:r>
              <a:rPr lang="de-AT" dirty="0" err="1"/>
              <a:t>Managed</a:t>
            </a:r>
            <a:r>
              <a:rPr lang="de-AT" dirty="0"/>
              <a:t> Identity)</a:t>
            </a:r>
          </a:p>
        </p:txBody>
      </p:sp>
      <p:sp>
        <p:nvSpPr>
          <p:cNvPr id="4" name="Text Placeholder 3">
            <a:extLst>
              <a:ext uri="{FF2B5EF4-FFF2-40B4-BE49-F238E27FC236}">
                <a16:creationId xmlns:a16="http://schemas.microsoft.com/office/drawing/2014/main" id="{3FEA31CA-FD17-4CAE-88C4-4917D5E88B28}"/>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3448914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6A00-2349-4081-8885-95806CB4E6A1}"/>
              </a:ext>
            </a:extLst>
          </p:cNvPr>
          <p:cNvSpPr>
            <a:spLocks noGrp="1"/>
          </p:cNvSpPr>
          <p:nvPr>
            <p:ph type="title"/>
          </p:nvPr>
        </p:nvSpPr>
        <p:spPr/>
        <p:txBody>
          <a:bodyPr/>
          <a:lstStyle/>
          <a:p>
            <a:r>
              <a:rPr lang="en-US"/>
              <a:t>Azure Managed Identity</a:t>
            </a:r>
          </a:p>
        </p:txBody>
      </p:sp>
      <p:sp>
        <p:nvSpPr>
          <p:cNvPr id="3" name="Content Placeholder 2">
            <a:extLst>
              <a:ext uri="{FF2B5EF4-FFF2-40B4-BE49-F238E27FC236}">
                <a16:creationId xmlns:a16="http://schemas.microsoft.com/office/drawing/2014/main" id="{A40CBCAC-290F-42CF-AF44-72322D6C858A}"/>
              </a:ext>
            </a:extLst>
          </p:cNvPr>
          <p:cNvSpPr>
            <a:spLocks noGrp="1"/>
          </p:cNvSpPr>
          <p:nvPr>
            <p:ph sz="quarter" idx="12"/>
          </p:nvPr>
        </p:nvSpPr>
        <p:spPr/>
        <p:txBody>
          <a:bodyPr/>
          <a:lstStyle/>
          <a:p>
            <a:r>
              <a:rPr lang="en-US" dirty="0"/>
              <a:t>Automatically managed identities for services in Azure</a:t>
            </a:r>
          </a:p>
          <a:p>
            <a:pPr lvl="1"/>
            <a:r>
              <a:rPr lang="en-US" dirty="0"/>
              <a:t>Backed by Azure AD</a:t>
            </a:r>
          </a:p>
          <a:p>
            <a:pPr lvl="1"/>
            <a:r>
              <a:rPr lang="en-US" dirty="0"/>
              <a:t>Goal: No credentials on developer workstations or in source control</a:t>
            </a:r>
          </a:p>
          <a:p>
            <a:r>
              <a:rPr lang="en-US" dirty="0"/>
              <a:t>Two types: System- or user-assigned</a:t>
            </a:r>
          </a:p>
          <a:p>
            <a:pPr lvl="1"/>
            <a:r>
              <a:rPr lang="en-US" dirty="0"/>
              <a:t>More or less control over service principal creation</a:t>
            </a:r>
          </a:p>
          <a:p>
            <a:r>
              <a:rPr lang="en-US" dirty="0"/>
              <a:t>Supported by more and more Azure PaaS/Serverless services</a:t>
            </a:r>
          </a:p>
          <a:p>
            <a:pPr lvl="1"/>
            <a:r>
              <a:rPr lang="en-US" dirty="0">
                <a:hlinkClick r:id="rId2"/>
              </a:rPr>
              <a:t>Docs</a:t>
            </a:r>
            <a:endParaRPr lang="en-US" dirty="0"/>
          </a:p>
          <a:p>
            <a:pPr lvl="1"/>
            <a:r>
              <a:rPr lang="en-US" dirty="0"/>
              <a:t>Here: Focus on </a:t>
            </a:r>
            <a:r>
              <a:rPr lang="en-US" dirty="0">
                <a:hlinkClick r:id="rId3"/>
              </a:rPr>
              <a:t>KeyVault</a:t>
            </a:r>
            <a:endParaRPr lang="en-US" dirty="0"/>
          </a:p>
        </p:txBody>
      </p:sp>
      <p:sp>
        <p:nvSpPr>
          <p:cNvPr id="4" name="Text Placeholder 3">
            <a:extLst>
              <a:ext uri="{FF2B5EF4-FFF2-40B4-BE49-F238E27FC236}">
                <a16:creationId xmlns:a16="http://schemas.microsoft.com/office/drawing/2014/main" id="{4756455E-82F7-4F41-9AA2-F214DAA65B12}"/>
              </a:ext>
            </a:extLst>
          </p:cNvPr>
          <p:cNvSpPr>
            <a:spLocks noGrp="1"/>
          </p:cNvSpPr>
          <p:nvPr>
            <p:ph type="body" sz="quarter" idx="23"/>
          </p:nvPr>
        </p:nvSpPr>
        <p:spPr/>
        <p:txBody>
          <a:bodyPr/>
          <a:lstStyle/>
          <a:p>
            <a:r>
              <a:rPr lang="en-US"/>
              <a:t>See also </a:t>
            </a:r>
            <a:r>
              <a:rPr lang="en-US">
                <a:hlinkClick r:id="rId4"/>
              </a:rPr>
              <a:t>https://docs.microsoft.com/en-us/azure/active-directory/managed-identities-azure-resources/overview</a:t>
            </a:r>
            <a:endParaRPr lang="en-US"/>
          </a:p>
        </p:txBody>
      </p:sp>
    </p:spTree>
    <p:extLst>
      <p:ext uri="{BB962C8B-B14F-4D97-AF65-F5344CB8AC3E}">
        <p14:creationId xmlns:p14="http://schemas.microsoft.com/office/powerpoint/2010/main" val="10733763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6A00-2349-4081-8885-95806CB4E6A1}"/>
              </a:ext>
            </a:extLst>
          </p:cNvPr>
          <p:cNvSpPr>
            <a:spLocks noGrp="1"/>
          </p:cNvSpPr>
          <p:nvPr>
            <p:ph type="title"/>
          </p:nvPr>
        </p:nvSpPr>
        <p:spPr/>
        <p:txBody>
          <a:bodyPr/>
          <a:lstStyle/>
          <a:p>
            <a:r>
              <a:rPr lang="en-US" dirty="0"/>
              <a:t>KeyVault</a:t>
            </a:r>
          </a:p>
        </p:txBody>
      </p:sp>
      <p:sp>
        <p:nvSpPr>
          <p:cNvPr id="3" name="Content Placeholder 2">
            <a:extLst>
              <a:ext uri="{FF2B5EF4-FFF2-40B4-BE49-F238E27FC236}">
                <a16:creationId xmlns:a16="http://schemas.microsoft.com/office/drawing/2014/main" id="{A40CBCAC-290F-42CF-AF44-72322D6C858A}"/>
              </a:ext>
            </a:extLst>
          </p:cNvPr>
          <p:cNvSpPr>
            <a:spLocks noGrp="1"/>
          </p:cNvSpPr>
          <p:nvPr>
            <p:ph sz="quarter" idx="12"/>
          </p:nvPr>
        </p:nvSpPr>
        <p:spPr/>
        <p:txBody>
          <a:bodyPr/>
          <a:lstStyle/>
          <a:p>
            <a:r>
              <a:rPr lang="en-US" dirty="0"/>
              <a:t>Keep secrets, encryption keys, and certs in Azure</a:t>
            </a:r>
          </a:p>
          <a:p>
            <a:pPr lvl="1"/>
            <a:r>
              <a:rPr lang="en-US" dirty="0"/>
              <a:t>Can be protected by certified HSMs</a:t>
            </a:r>
          </a:p>
          <a:p>
            <a:r>
              <a:rPr lang="en-US" dirty="0"/>
              <a:t>Monitor access and use</a:t>
            </a:r>
          </a:p>
          <a:p>
            <a:r>
              <a:rPr lang="en-US" dirty="0"/>
              <a:t>Integrated in various Azure services</a:t>
            </a:r>
          </a:p>
          <a:p>
            <a:pPr lvl="1"/>
            <a:r>
              <a:rPr lang="en-US" dirty="0"/>
              <a:t>E.g. SSL certs for App Service (</a:t>
            </a:r>
            <a:r>
              <a:rPr lang="en-US" dirty="0">
                <a:hlinkClick r:id="rId2"/>
              </a:rPr>
              <a:t>docs</a:t>
            </a:r>
            <a:r>
              <a:rPr lang="en-US" dirty="0"/>
              <a:t>)</a:t>
            </a:r>
          </a:p>
          <a:p>
            <a:pPr lvl="1"/>
            <a:r>
              <a:rPr lang="en-US" dirty="0"/>
              <a:t>E.g. </a:t>
            </a:r>
            <a:r>
              <a:rPr lang="en-US" i="1" dirty="0"/>
              <a:t>Always Encrypted</a:t>
            </a:r>
            <a:r>
              <a:rPr lang="en-US" dirty="0"/>
              <a:t> in SQL (</a:t>
            </a:r>
            <a:r>
              <a:rPr lang="en-US" dirty="0">
                <a:hlinkClick r:id="rId3"/>
              </a:rPr>
              <a:t>docs</a:t>
            </a:r>
            <a:r>
              <a:rPr lang="en-US" dirty="0"/>
              <a:t>)</a:t>
            </a:r>
          </a:p>
          <a:p>
            <a:r>
              <a:rPr lang="en-US" dirty="0"/>
              <a:t>Access to KeyVault can be protected by </a:t>
            </a:r>
            <a:r>
              <a:rPr lang="en-US" i="1" dirty="0"/>
              <a:t>Managed Identity</a:t>
            </a:r>
          </a:p>
          <a:p>
            <a:pPr lvl="1"/>
            <a:r>
              <a:rPr lang="en-US" dirty="0"/>
              <a:t>Sample: </a:t>
            </a:r>
            <a:r>
              <a:rPr lang="en-US" i="1" dirty="0"/>
              <a:t>09.2-KeyVaultManagedIdentity</a:t>
            </a:r>
          </a:p>
        </p:txBody>
      </p:sp>
      <p:sp>
        <p:nvSpPr>
          <p:cNvPr id="4" name="Text Placeholder 3">
            <a:extLst>
              <a:ext uri="{FF2B5EF4-FFF2-40B4-BE49-F238E27FC236}">
                <a16:creationId xmlns:a16="http://schemas.microsoft.com/office/drawing/2014/main" id="{4756455E-82F7-4F41-9AA2-F214DAA65B12}"/>
              </a:ext>
            </a:extLst>
          </p:cNvPr>
          <p:cNvSpPr>
            <a:spLocks noGrp="1"/>
          </p:cNvSpPr>
          <p:nvPr>
            <p:ph type="body" sz="quarter" idx="23"/>
          </p:nvPr>
        </p:nvSpPr>
        <p:spPr/>
        <p:txBody>
          <a:bodyPr/>
          <a:lstStyle/>
          <a:p>
            <a:r>
              <a:rPr lang="en-US" dirty="0"/>
              <a:t>See also </a:t>
            </a:r>
            <a:r>
              <a:rPr lang="de-AT" dirty="0">
                <a:hlinkClick r:id="rId4"/>
              </a:rPr>
              <a:t>https://docs.microsoft.com/en-us/azure/key-vault/key-vault-overview</a:t>
            </a:r>
            <a:endParaRPr lang="en-US" dirty="0"/>
          </a:p>
        </p:txBody>
      </p:sp>
    </p:spTree>
    <p:extLst>
      <p:ext uri="{BB962C8B-B14F-4D97-AF65-F5344CB8AC3E}">
        <p14:creationId xmlns:p14="http://schemas.microsoft.com/office/powerpoint/2010/main" val="676188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ADD9F-D779-4FB6-A392-8DDB9F3A789C}"/>
              </a:ext>
            </a:extLst>
          </p:cNvPr>
          <p:cNvSpPr>
            <a:spLocks noGrp="1"/>
          </p:cNvSpPr>
          <p:nvPr>
            <p:ph type="title"/>
          </p:nvPr>
        </p:nvSpPr>
        <p:spPr/>
        <p:txBody>
          <a:bodyPr/>
          <a:lstStyle/>
          <a:p>
            <a:r>
              <a:rPr lang="de-AT" dirty="0"/>
              <a:t>General Guidelines</a:t>
            </a:r>
          </a:p>
        </p:txBody>
      </p:sp>
      <p:sp>
        <p:nvSpPr>
          <p:cNvPr id="3" name="Text Placeholder 2">
            <a:extLst>
              <a:ext uri="{FF2B5EF4-FFF2-40B4-BE49-F238E27FC236}">
                <a16:creationId xmlns:a16="http://schemas.microsoft.com/office/drawing/2014/main" id="{72858DEE-163D-402F-981D-E182F9F8632E}"/>
              </a:ext>
            </a:extLst>
          </p:cNvPr>
          <p:cNvSpPr>
            <a:spLocks noGrp="1"/>
          </p:cNvSpPr>
          <p:nvPr>
            <p:ph type="body" sz="quarter" idx="25"/>
          </p:nvPr>
        </p:nvSpPr>
        <p:spPr/>
        <p:txBody>
          <a:bodyPr/>
          <a:lstStyle/>
          <a:p>
            <a:endParaRPr lang="de-AT" dirty="0"/>
          </a:p>
        </p:txBody>
      </p:sp>
    </p:spTree>
    <p:extLst>
      <p:ext uri="{BB962C8B-B14F-4D97-AF65-F5344CB8AC3E}">
        <p14:creationId xmlns:p14="http://schemas.microsoft.com/office/powerpoint/2010/main" val="34957808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6A00-2349-4081-8885-95806CB4E6A1}"/>
              </a:ext>
            </a:extLst>
          </p:cNvPr>
          <p:cNvSpPr>
            <a:spLocks noGrp="1"/>
          </p:cNvSpPr>
          <p:nvPr>
            <p:ph type="title"/>
          </p:nvPr>
        </p:nvSpPr>
        <p:spPr/>
        <p:txBody>
          <a:bodyPr/>
          <a:lstStyle/>
          <a:p>
            <a:r>
              <a:rPr lang="en-US" dirty="0"/>
              <a:t>KeyVault</a:t>
            </a:r>
          </a:p>
        </p:txBody>
      </p:sp>
      <p:sp>
        <p:nvSpPr>
          <p:cNvPr id="3" name="Content Placeholder 2">
            <a:extLst>
              <a:ext uri="{FF2B5EF4-FFF2-40B4-BE49-F238E27FC236}">
                <a16:creationId xmlns:a16="http://schemas.microsoft.com/office/drawing/2014/main" id="{A40CBCAC-290F-42CF-AF44-72322D6C858A}"/>
              </a:ext>
            </a:extLst>
          </p:cNvPr>
          <p:cNvSpPr>
            <a:spLocks noGrp="1"/>
          </p:cNvSpPr>
          <p:nvPr>
            <p:ph sz="quarter" idx="12"/>
          </p:nvPr>
        </p:nvSpPr>
        <p:spPr/>
        <p:txBody>
          <a:bodyPr/>
          <a:lstStyle/>
          <a:p>
            <a:r>
              <a:rPr lang="en-US" dirty="0"/>
              <a:t>KeyVault configuration provider</a:t>
            </a:r>
          </a:p>
          <a:p>
            <a:pPr lvl="1"/>
            <a:r>
              <a:rPr lang="en-US" dirty="0"/>
              <a:t>Merge secrets from KeyVault to configuration settings</a:t>
            </a:r>
          </a:p>
          <a:p>
            <a:r>
              <a:rPr lang="en-US" dirty="0"/>
              <a:t>Sample: </a:t>
            </a:r>
            <a:r>
              <a:rPr lang="en-US" i="1" dirty="0"/>
              <a:t>09.3-KeyVaultConfigurationProvider</a:t>
            </a:r>
          </a:p>
          <a:p>
            <a:pPr lvl="1"/>
            <a:r>
              <a:rPr lang="en-US" dirty="0"/>
              <a:t>Adjust KeyVault name in </a:t>
            </a:r>
            <a:r>
              <a:rPr lang="en-US" i="1" dirty="0" err="1"/>
              <a:t>appsettings.json</a:t>
            </a:r>
            <a:r>
              <a:rPr lang="en-US" dirty="0"/>
              <a:t> if necessary</a:t>
            </a:r>
          </a:p>
        </p:txBody>
      </p:sp>
      <p:sp>
        <p:nvSpPr>
          <p:cNvPr id="4" name="Text Placeholder 3">
            <a:extLst>
              <a:ext uri="{FF2B5EF4-FFF2-40B4-BE49-F238E27FC236}">
                <a16:creationId xmlns:a16="http://schemas.microsoft.com/office/drawing/2014/main" id="{4756455E-82F7-4F41-9AA2-F214DAA65B12}"/>
              </a:ext>
            </a:extLst>
          </p:cNvPr>
          <p:cNvSpPr>
            <a:spLocks noGrp="1"/>
          </p:cNvSpPr>
          <p:nvPr>
            <p:ph type="body" sz="quarter" idx="23"/>
          </p:nvPr>
        </p:nvSpPr>
        <p:spPr/>
        <p:txBody>
          <a:bodyPr/>
          <a:lstStyle/>
          <a:p>
            <a:r>
              <a:rPr lang="de-AT" dirty="0"/>
              <a:t>See also </a:t>
            </a:r>
            <a:r>
              <a:rPr lang="de-AT" dirty="0">
                <a:hlinkClick r:id="rId2"/>
              </a:rPr>
              <a:t>https://docs.microsoft.com/en-us/aspnet/core/security/key-vault-configuration?view=aspnetcore-2.2</a:t>
            </a:r>
            <a:endParaRPr lang="en-US" dirty="0"/>
          </a:p>
        </p:txBody>
      </p:sp>
    </p:spTree>
    <p:extLst>
      <p:ext uri="{BB962C8B-B14F-4D97-AF65-F5344CB8AC3E}">
        <p14:creationId xmlns:p14="http://schemas.microsoft.com/office/powerpoint/2010/main" val="40247389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CB8BBB-36C6-4D3D-A80F-A442C41A249A}"/>
              </a:ext>
            </a:extLst>
          </p:cNvPr>
          <p:cNvSpPr>
            <a:spLocks noGrp="1"/>
          </p:cNvSpPr>
          <p:nvPr>
            <p:ph type="title"/>
          </p:nvPr>
        </p:nvSpPr>
        <p:spPr/>
        <p:txBody>
          <a:bodyPr/>
          <a:lstStyle/>
          <a:p>
            <a:r>
              <a:rPr lang="de-AT" sz="4800" dirty="0"/>
              <a:t>Data </a:t>
            </a:r>
            <a:r>
              <a:rPr lang="de-AT" sz="4800" dirty="0" err="1"/>
              <a:t>Protection</a:t>
            </a:r>
            <a:r>
              <a:rPr lang="de-AT" sz="4800" dirty="0"/>
              <a:t> API</a:t>
            </a:r>
          </a:p>
        </p:txBody>
      </p:sp>
      <p:sp>
        <p:nvSpPr>
          <p:cNvPr id="6" name="Text Placeholder 5">
            <a:extLst>
              <a:ext uri="{FF2B5EF4-FFF2-40B4-BE49-F238E27FC236}">
                <a16:creationId xmlns:a16="http://schemas.microsoft.com/office/drawing/2014/main" id="{C16EAF77-8FDB-40B2-8D34-7D443ACF1E07}"/>
              </a:ext>
            </a:extLst>
          </p:cNvPr>
          <p:cNvSpPr>
            <a:spLocks noGrp="1"/>
          </p:cNvSpPr>
          <p:nvPr>
            <p:ph type="body" sz="quarter" idx="25"/>
          </p:nvPr>
        </p:nvSpPr>
        <p:spPr/>
        <p:txBody>
          <a:bodyPr/>
          <a:lstStyle/>
          <a:p>
            <a:r>
              <a:rPr lang="de-AT" dirty="0" err="1"/>
              <a:t>of</a:t>
            </a:r>
            <a:r>
              <a:rPr lang="de-AT" dirty="0"/>
              <a:t> ASP.NET Core</a:t>
            </a:r>
          </a:p>
        </p:txBody>
      </p:sp>
    </p:spTree>
    <p:extLst>
      <p:ext uri="{BB962C8B-B14F-4D97-AF65-F5344CB8AC3E}">
        <p14:creationId xmlns:p14="http://schemas.microsoft.com/office/powerpoint/2010/main" val="7749123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5A17F4-BBC8-4417-9454-F9651D1F3B58}"/>
              </a:ext>
            </a:extLst>
          </p:cNvPr>
          <p:cNvSpPr>
            <a:spLocks noGrp="1"/>
          </p:cNvSpPr>
          <p:nvPr>
            <p:ph type="title"/>
          </p:nvPr>
        </p:nvSpPr>
        <p:spPr/>
        <p:txBody>
          <a:bodyPr/>
          <a:lstStyle/>
          <a:p>
            <a:r>
              <a:rPr lang="en-US" dirty="0"/>
              <a:t>Overview</a:t>
            </a:r>
          </a:p>
        </p:txBody>
      </p:sp>
      <p:sp>
        <p:nvSpPr>
          <p:cNvPr id="5" name="Content Placeholder 4">
            <a:extLst>
              <a:ext uri="{FF2B5EF4-FFF2-40B4-BE49-F238E27FC236}">
                <a16:creationId xmlns:a16="http://schemas.microsoft.com/office/drawing/2014/main" id="{AB8B7F4E-C9EB-44E9-871C-02E427822FFA}"/>
              </a:ext>
            </a:extLst>
          </p:cNvPr>
          <p:cNvSpPr>
            <a:spLocks noGrp="1"/>
          </p:cNvSpPr>
          <p:nvPr>
            <p:ph sz="quarter" idx="12"/>
          </p:nvPr>
        </p:nvSpPr>
        <p:spPr/>
        <p:txBody>
          <a:bodyPr/>
          <a:lstStyle/>
          <a:p>
            <a:r>
              <a:rPr lang="en-US" dirty="0"/>
              <a:t>How to round-trip trusted state via an untrusted client?</a:t>
            </a:r>
          </a:p>
          <a:p>
            <a:pPr lvl="1"/>
            <a:r>
              <a:rPr lang="en-US" dirty="0"/>
              <a:t>E.g. Tokens</a:t>
            </a:r>
          </a:p>
          <a:p>
            <a:r>
              <a:rPr lang="en-US" dirty="0"/>
              <a:t>ASP.NET Core: </a:t>
            </a:r>
            <a:r>
              <a:rPr lang="en-US" i="1" dirty="0"/>
              <a:t>Data Protection API</a:t>
            </a:r>
          </a:p>
          <a:p>
            <a:pPr lvl="1"/>
            <a:r>
              <a:rPr lang="en-US" dirty="0"/>
              <a:t>Symmetric encryption</a:t>
            </a:r>
          </a:p>
          <a:p>
            <a:pPr lvl="1"/>
            <a:r>
              <a:rPr lang="en-US" dirty="0"/>
              <a:t>In ASP.NET 4.x: </a:t>
            </a:r>
            <a:r>
              <a:rPr lang="en-US" i="1" dirty="0" err="1"/>
              <a:t>machineKey</a:t>
            </a:r>
            <a:r>
              <a:rPr lang="en-US" i="1" dirty="0"/>
              <a:t> </a:t>
            </a:r>
            <a:r>
              <a:rPr lang="en-US" dirty="0"/>
              <a:t>Element in </a:t>
            </a:r>
            <a:r>
              <a:rPr lang="en-US" i="1" dirty="0" err="1"/>
              <a:t>web.config</a:t>
            </a:r>
            <a:r>
              <a:rPr lang="en-US" dirty="0"/>
              <a:t> (</a:t>
            </a:r>
            <a:r>
              <a:rPr lang="en-US" dirty="0">
                <a:hlinkClick r:id="rId2"/>
              </a:rPr>
              <a:t>docs</a:t>
            </a:r>
            <a:r>
              <a:rPr lang="en-US" dirty="0"/>
              <a:t>)</a:t>
            </a:r>
          </a:p>
          <a:p>
            <a:pPr lvl="1"/>
            <a:r>
              <a:rPr lang="en-US" dirty="0"/>
              <a:t>Can also be used as a replacement for </a:t>
            </a:r>
            <a:r>
              <a:rPr lang="en-US" i="1" dirty="0" err="1"/>
              <a:t>machineKey</a:t>
            </a:r>
            <a:r>
              <a:rPr lang="en-US" dirty="0"/>
              <a:t> (</a:t>
            </a:r>
            <a:r>
              <a:rPr lang="en-US" dirty="0">
                <a:hlinkClick r:id="rId3"/>
              </a:rPr>
              <a:t>docs</a:t>
            </a:r>
            <a:r>
              <a:rPr lang="en-US" dirty="0"/>
              <a:t>)</a:t>
            </a:r>
          </a:p>
          <a:p>
            <a:r>
              <a:rPr lang="en-US" dirty="0"/>
              <a:t>Functionality</a:t>
            </a:r>
          </a:p>
          <a:p>
            <a:pPr lvl="1"/>
            <a:r>
              <a:rPr lang="en-US" dirty="0"/>
              <a:t>Protect/unprotect strings (e.g. secrets)</a:t>
            </a:r>
          </a:p>
          <a:p>
            <a:pPr lvl="1"/>
            <a:r>
              <a:rPr lang="en-US" dirty="0"/>
              <a:t>Hash passwords (consider using </a:t>
            </a:r>
            <a:r>
              <a:rPr lang="en-US" i="1" dirty="0" err="1"/>
              <a:t>BCrypt</a:t>
            </a:r>
            <a:r>
              <a:rPr lang="en-US" dirty="0"/>
              <a:t> instead)</a:t>
            </a:r>
          </a:p>
          <a:p>
            <a:pPr lvl="1"/>
            <a:r>
              <a:rPr lang="en-US" dirty="0"/>
              <a:t>Algorithms and key management can be configured to specific needs</a:t>
            </a:r>
          </a:p>
        </p:txBody>
      </p:sp>
      <p:sp>
        <p:nvSpPr>
          <p:cNvPr id="6" name="Text Placeholder 5">
            <a:extLst>
              <a:ext uri="{FF2B5EF4-FFF2-40B4-BE49-F238E27FC236}">
                <a16:creationId xmlns:a16="http://schemas.microsoft.com/office/drawing/2014/main" id="{E38A10DE-3489-492F-8FD6-552FCAE61FF1}"/>
              </a:ext>
            </a:extLst>
          </p:cNvPr>
          <p:cNvSpPr>
            <a:spLocks noGrp="1"/>
          </p:cNvSpPr>
          <p:nvPr>
            <p:ph type="body" sz="quarter" idx="23"/>
          </p:nvPr>
        </p:nvSpPr>
        <p:spPr/>
        <p:txBody>
          <a:bodyPr/>
          <a:lstStyle/>
          <a:p>
            <a:r>
              <a:rPr lang="en-US" dirty="0"/>
              <a:t>See also </a:t>
            </a:r>
            <a:r>
              <a:rPr lang="de-AT" dirty="0">
                <a:hlinkClick r:id="rId4"/>
              </a:rPr>
              <a:t>https://docs.microsoft.com/en-us/aspnet/core/security/data-protection/introduction?view=aspnetcore-2.2</a:t>
            </a:r>
            <a:endParaRPr lang="en-US" dirty="0"/>
          </a:p>
        </p:txBody>
      </p:sp>
    </p:spTree>
    <p:extLst>
      <p:ext uri="{BB962C8B-B14F-4D97-AF65-F5344CB8AC3E}">
        <p14:creationId xmlns:p14="http://schemas.microsoft.com/office/powerpoint/2010/main" val="2539900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BE43-AA5F-4AB3-804D-D138339C1537}"/>
              </a:ext>
            </a:extLst>
          </p:cNvPr>
          <p:cNvSpPr>
            <a:spLocks noGrp="1"/>
          </p:cNvSpPr>
          <p:nvPr>
            <p:ph type="title"/>
          </p:nvPr>
        </p:nvSpPr>
        <p:spPr/>
        <p:txBody>
          <a:bodyPr/>
          <a:lstStyle/>
          <a:p>
            <a:r>
              <a:rPr lang="en-US"/>
              <a:t>Examples</a:t>
            </a:r>
          </a:p>
        </p:txBody>
      </p:sp>
      <p:sp>
        <p:nvSpPr>
          <p:cNvPr id="3" name="Content Placeholder 2">
            <a:extLst>
              <a:ext uri="{FF2B5EF4-FFF2-40B4-BE49-F238E27FC236}">
                <a16:creationId xmlns:a16="http://schemas.microsoft.com/office/drawing/2014/main" id="{3BA7ADBB-1149-4BD6-B023-D5CB1B702CFB}"/>
              </a:ext>
            </a:extLst>
          </p:cNvPr>
          <p:cNvSpPr>
            <a:spLocks noGrp="1"/>
          </p:cNvSpPr>
          <p:nvPr>
            <p:ph sz="quarter" idx="12"/>
          </p:nvPr>
        </p:nvSpPr>
        <p:spPr/>
        <p:txBody>
          <a:bodyPr/>
          <a:lstStyle/>
          <a:p>
            <a:r>
              <a:rPr lang="en-US"/>
              <a:t>10-NetCoreDataProtection</a:t>
            </a:r>
          </a:p>
          <a:p>
            <a:pPr lvl="1"/>
            <a:r>
              <a:rPr lang="en-US"/>
              <a:t>Use ASP.NET Core Data Protection API to protect/unprotect strings</a:t>
            </a:r>
            <a:endParaRPr lang="en-US" i="1"/>
          </a:p>
          <a:p>
            <a:r>
              <a:rPr lang="en-US"/>
              <a:t>11-DataProtectionPasswordHash</a:t>
            </a:r>
          </a:p>
          <a:p>
            <a:pPr lvl="1"/>
            <a:r>
              <a:rPr lang="en-US"/>
              <a:t>Calculate password hashes with ASP.NET Core Data Protection API</a:t>
            </a:r>
            <a:endParaRPr lang="en-US" i="1"/>
          </a:p>
          <a:p>
            <a:endParaRPr lang="en-US"/>
          </a:p>
        </p:txBody>
      </p:sp>
      <p:sp>
        <p:nvSpPr>
          <p:cNvPr id="4" name="Text Placeholder 3">
            <a:extLst>
              <a:ext uri="{FF2B5EF4-FFF2-40B4-BE49-F238E27FC236}">
                <a16:creationId xmlns:a16="http://schemas.microsoft.com/office/drawing/2014/main" id="{1708EE3C-A981-42FC-9D4B-689B0EECE617}"/>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9088871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ACCF-AD64-4CE8-B017-73CA040F8804}"/>
              </a:ext>
            </a:extLst>
          </p:cNvPr>
          <p:cNvSpPr>
            <a:spLocks noGrp="1"/>
          </p:cNvSpPr>
          <p:nvPr>
            <p:ph type="title"/>
          </p:nvPr>
        </p:nvSpPr>
        <p:spPr/>
        <p:txBody>
          <a:bodyPr/>
          <a:lstStyle/>
          <a:p>
            <a:r>
              <a:rPr lang="en-US"/>
              <a:t>Configuration</a:t>
            </a:r>
          </a:p>
        </p:txBody>
      </p:sp>
      <p:sp>
        <p:nvSpPr>
          <p:cNvPr id="3" name="Content Placeholder 2">
            <a:extLst>
              <a:ext uri="{FF2B5EF4-FFF2-40B4-BE49-F238E27FC236}">
                <a16:creationId xmlns:a16="http://schemas.microsoft.com/office/drawing/2014/main" id="{584E68A9-1DD8-4C10-B0AB-75AE53067472}"/>
              </a:ext>
            </a:extLst>
          </p:cNvPr>
          <p:cNvSpPr>
            <a:spLocks noGrp="1"/>
          </p:cNvSpPr>
          <p:nvPr>
            <p:ph sz="quarter" idx="12"/>
          </p:nvPr>
        </p:nvSpPr>
        <p:spPr/>
        <p:txBody>
          <a:bodyPr/>
          <a:lstStyle/>
          <a:p>
            <a:r>
              <a:rPr lang="en-US"/>
              <a:t>Meaningful defaults for single-server deployments</a:t>
            </a:r>
          </a:p>
          <a:p>
            <a:r>
              <a:rPr lang="en-US"/>
              <a:t>Key persistance</a:t>
            </a:r>
          </a:p>
          <a:p>
            <a:pPr lvl="1"/>
            <a:r>
              <a:rPr lang="en-US"/>
              <a:t>Azure Blob Storage</a:t>
            </a:r>
          </a:p>
          <a:p>
            <a:pPr lvl="1"/>
            <a:r>
              <a:rPr lang="en-US"/>
              <a:t>Manual settings for file system (e.g. UNC path, </a:t>
            </a:r>
            <a:r>
              <a:rPr lang="en-US" i="1"/>
              <a:t>Azure Files</a:t>
            </a:r>
            <a:r>
              <a:rPr lang="en-US"/>
              <a:t>)</a:t>
            </a:r>
          </a:p>
          <a:p>
            <a:r>
              <a:rPr lang="en-US"/>
              <a:t>Key protection</a:t>
            </a:r>
          </a:p>
          <a:p>
            <a:pPr lvl="1"/>
            <a:r>
              <a:rPr lang="en-US"/>
              <a:t>Protect using KeyVault keys</a:t>
            </a:r>
          </a:p>
          <a:p>
            <a:pPr lvl="1"/>
            <a:r>
              <a:rPr lang="en-US"/>
              <a:t>Certificate</a:t>
            </a:r>
          </a:p>
          <a:p>
            <a:endParaRPr lang="en-US"/>
          </a:p>
        </p:txBody>
      </p:sp>
      <p:sp>
        <p:nvSpPr>
          <p:cNvPr id="4" name="Text Placeholder 3">
            <a:extLst>
              <a:ext uri="{FF2B5EF4-FFF2-40B4-BE49-F238E27FC236}">
                <a16:creationId xmlns:a16="http://schemas.microsoft.com/office/drawing/2014/main" id="{53CC38FD-3B37-4216-89FF-7FE2FF02E320}"/>
              </a:ext>
            </a:extLst>
          </p:cNvPr>
          <p:cNvSpPr>
            <a:spLocks noGrp="1"/>
          </p:cNvSpPr>
          <p:nvPr>
            <p:ph type="body" sz="quarter" idx="23"/>
          </p:nvPr>
        </p:nvSpPr>
        <p:spPr/>
        <p:txBody>
          <a:bodyPr/>
          <a:lstStyle/>
          <a:p>
            <a:r>
              <a:rPr lang="en-US" dirty="0"/>
              <a:t>For details see </a:t>
            </a:r>
            <a:r>
              <a:rPr lang="de-AT" dirty="0">
                <a:hlinkClick r:id="rId2"/>
              </a:rPr>
              <a:t>https://docs.microsoft.com/en-us/aspnet/core/security/data-protection/configuration/overview?view=aspnetcore-2.2</a:t>
            </a:r>
            <a:endParaRPr lang="en-US" dirty="0"/>
          </a:p>
        </p:txBody>
      </p:sp>
    </p:spTree>
    <p:extLst>
      <p:ext uri="{BB962C8B-B14F-4D97-AF65-F5344CB8AC3E}">
        <p14:creationId xmlns:p14="http://schemas.microsoft.com/office/powerpoint/2010/main" val="31201911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CB8BBB-36C6-4D3D-A80F-A442C41A249A}"/>
              </a:ext>
            </a:extLst>
          </p:cNvPr>
          <p:cNvSpPr>
            <a:spLocks noGrp="1"/>
          </p:cNvSpPr>
          <p:nvPr>
            <p:ph type="title"/>
          </p:nvPr>
        </p:nvSpPr>
        <p:spPr/>
        <p:txBody>
          <a:bodyPr/>
          <a:lstStyle/>
          <a:p>
            <a:r>
              <a:rPr lang="de-AT" sz="4800" dirty="0" err="1"/>
              <a:t>Exceptions</a:t>
            </a:r>
            <a:r>
              <a:rPr lang="de-AT" sz="4800" dirty="0"/>
              <a:t> and </a:t>
            </a:r>
            <a:r>
              <a:rPr lang="de-AT" sz="4800" dirty="0" err="1"/>
              <a:t>Logging</a:t>
            </a:r>
            <a:endParaRPr lang="de-AT" sz="4800" dirty="0"/>
          </a:p>
        </p:txBody>
      </p:sp>
      <p:sp>
        <p:nvSpPr>
          <p:cNvPr id="6" name="Text Placeholder 5">
            <a:extLst>
              <a:ext uri="{FF2B5EF4-FFF2-40B4-BE49-F238E27FC236}">
                <a16:creationId xmlns:a16="http://schemas.microsoft.com/office/drawing/2014/main" id="{C16EAF77-8FDB-40B2-8D34-7D443ACF1E07}"/>
              </a:ext>
            </a:extLst>
          </p:cNvPr>
          <p:cNvSpPr>
            <a:spLocks noGrp="1"/>
          </p:cNvSpPr>
          <p:nvPr>
            <p:ph type="body" sz="quarter" idx="25"/>
          </p:nvPr>
        </p:nvSpPr>
        <p:spPr/>
        <p:txBody>
          <a:bodyPr/>
          <a:lstStyle/>
          <a:p>
            <a:endParaRPr lang="de-AT" dirty="0"/>
          </a:p>
        </p:txBody>
      </p:sp>
    </p:spTree>
    <p:extLst>
      <p:ext uri="{BB962C8B-B14F-4D97-AF65-F5344CB8AC3E}">
        <p14:creationId xmlns:p14="http://schemas.microsoft.com/office/powerpoint/2010/main" val="1942625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30764E-7D30-405A-B151-8180C0A19DA0}"/>
              </a:ext>
            </a:extLst>
          </p:cNvPr>
          <p:cNvSpPr>
            <a:spLocks noGrp="1"/>
          </p:cNvSpPr>
          <p:nvPr>
            <p:ph type="title"/>
          </p:nvPr>
        </p:nvSpPr>
        <p:spPr/>
        <p:txBody>
          <a:bodyPr/>
          <a:lstStyle/>
          <a:p>
            <a:r>
              <a:rPr lang="en-US"/>
              <a:t>Exceptions</a:t>
            </a:r>
          </a:p>
        </p:txBody>
      </p:sp>
      <p:sp>
        <p:nvSpPr>
          <p:cNvPr id="5" name="Content Placeholder 4">
            <a:extLst>
              <a:ext uri="{FF2B5EF4-FFF2-40B4-BE49-F238E27FC236}">
                <a16:creationId xmlns:a16="http://schemas.microsoft.com/office/drawing/2014/main" id="{60A4ECF4-5E93-4A6B-97ED-5950F2CD244D}"/>
              </a:ext>
            </a:extLst>
          </p:cNvPr>
          <p:cNvSpPr>
            <a:spLocks noGrp="1"/>
          </p:cNvSpPr>
          <p:nvPr>
            <p:ph sz="quarter" idx="12"/>
          </p:nvPr>
        </p:nvSpPr>
        <p:spPr/>
        <p:txBody>
          <a:bodyPr/>
          <a:lstStyle/>
          <a:p>
            <a:r>
              <a:rPr lang="en-US" dirty="0"/>
              <a:t>New in C# 6: </a:t>
            </a:r>
            <a:r>
              <a:rPr lang="en-US" i="1" dirty="0"/>
              <a:t>Exception filtering</a:t>
            </a:r>
          </a:p>
          <a:p>
            <a:pPr lvl="1"/>
            <a:r>
              <a:rPr lang="en-US" dirty="0"/>
              <a:t>Note: Filter runs before </a:t>
            </a:r>
            <a:r>
              <a:rPr lang="en-US" i="1" dirty="0"/>
              <a:t>finally</a:t>
            </a:r>
          </a:p>
          <a:p>
            <a:r>
              <a:rPr lang="en-US" dirty="0"/>
              <a:t>Example: </a:t>
            </a:r>
            <a:r>
              <a:rPr lang="en-US" i="1" dirty="0"/>
              <a:t>12-ExceptionFilters</a:t>
            </a:r>
          </a:p>
          <a:p>
            <a:pPr lvl="1"/>
            <a:r>
              <a:rPr lang="en-US" dirty="0"/>
              <a:t>Demonstrates order of execution in exceptions with filters</a:t>
            </a:r>
          </a:p>
          <a:p>
            <a:r>
              <a:rPr lang="en-US" dirty="0"/>
              <a:t>Recap: </a:t>
            </a:r>
            <a:r>
              <a:rPr lang="en-US" i="1" dirty="0" err="1"/>
              <a:t>IDisposable</a:t>
            </a:r>
            <a:r>
              <a:rPr lang="en-US" dirty="0"/>
              <a:t>, </a:t>
            </a:r>
            <a:r>
              <a:rPr lang="en-US" i="1" dirty="0"/>
              <a:t>using</a:t>
            </a:r>
            <a:r>
              <a:rPr lang="en-US" dirty="0"/>
              <a:t> statement</a:t>
            </a:r>
          </a:p>
          <a:p>
            <a:pPr lvl="1"/>
            <a:r>
              <a:rPr lang="en-US" dirty="0"/>
              <a:t>Necessary?</a:t>
            </a:r>
          </a:p>
          <a:p>
            <a:pPr lvl="1"/>
            <a:r>
              <a:rPr lang="en-US" dirty="0">
                <a:hlinkClick r:id="rId2"/>
              </a:rPr>
              <a:t>Docs</a:t>
            </a:r>
            <a:endParaRPr lang="en-US" dirty="0"/>
          </a:p>
        </p:txBody>
      </p:sp>
      <p:sp>
        <p:nvSpPr>
          <p:cNvPr id="6" name="Text Placeholder 5">
            <a:extLst>
              <a:ext uri="{FF2B5EF4-FFF2-40B4-BE49-F238E27FC236}">
                <a16:creationId xmlns:a16="http://schemas.microsoft.com/office/drawing/2014/main" id="{08110289-67C9-4EF7-8ECA-3704B7FE1CDA}"/>
              </a:ext>
            </a:extLst>
          </p:cNvPr>
          <p:cNvSpPr>
            <a:spLocks noGrp="1"/>
          </p:cNvSpPr>
          <p:nvPr>
            <p:ph type="body" sz="quarter" idx="23"/>
          </p:nvPr>
        </p:nvSpPr>
        <p:spPr/>
        <p:txBody>
          <a:bodyPr/>
          <a:lstStyle/>
          <a:p>
            <a:r>
              <a:rPr lang="en-US"/>
              <a:t>See also </a:t>
            </a:r>
            <a:r>
              <a:rPr lang="en-US">
                <a:hlinkClick r:id="rId3"/>
              </a:rPr>
              <a:t>https://docs.microsoft.com/en-us/dotnet/csharp/language-reference/keywords/try-catch</a:t>
            </a:r>
            <a:endParaRPr lang="en-US"/>
          </a:p>
        </p:txBody>
      </p:sp>
    </p:spTree>
    <p:extLst>
      <p:ext uri="{BB962C8B-B14F-4D97-AF65-F5344CB8AC3E}">
        <p14:creationId xmlns:p14="http://schemas.microsoft.com/office/powerpoint/2010/main" val="29318134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6B274-4738-4A69-8AC9-AA6B9AA1F3DA}"/>
              </a:ext>
            </a:extLst>
          </p:cNvPr>
          <p:cNvSpPr>
            <a:spLocks noGrp="1"/>
          </p:cNvSpPr>
          <p:nvPr>
            <p:ph type="title"/>
          </p:nvPr>
        </p:nvSpPr>
        <p:spPr/>
        <p:txBody>
          <a:bodyPr/>
          <a:lstStyle/>
          <a:p>
            <a:r>
              <a:rPr lang="en-US"/>
              <a:t>Logging – What?</a:t>
            </a:r>
          </a:p>
        </p:txBody>
      </p:sp>
      <p:sp>
        <p:nvSpPr>
          <p:cNvPr id="3" name="Content Placeholder 2">
            <a:extLst>
              <a:ext uri="{FF2B5EF4-FFF2-40B4-BE49-F238E27FC236}">
                <a16:creationId xmlns:a16="http://schemas.microsoft.com/office/drawing/2014/main" id="{316FA64F-ED5E-4091-82EA-4EEF5681D449}"/>
              </a:ext>
            </a:extLst>
          </p:cNvPr>
          <p:cNvSpPr>
            <a:spLocks noGrp="1"/>
          </p:cNvSpPr>
          <p:nvPr>
            <p:ph sz="quarter" idx="12"/>
          </p:nvPr>
        </p:nvSpPr>
        <p:spPr/>
        <p:txBody>
          <a:bodyPr/>
          <a:lstStyle/>
          <a:p>
            <a:r>
              <a:rPr lang="en-US" dirty="0"/>
              <a:t>Client requests and server responses</a:t>
            </a:r>
          </a:p>
          <a:p>
            <a:pPr lvl="1"/>
            <a:r>
              <a:rPr lang="en-US" dirty="0"/>
              <a:t>Helpful in reconstructing sequences of events</a:t>
            </a:r>
          </a:p>
          <a:p>
            <a:r>
              <a:rPr lang="en-US" dirty="0"/>
              <a:t>Account information</a:t>
            </a:r>
          </a:p>
          <a:p>
            <a:pPr lvl="1"/>
            <a:r>
              <a:rPr lang="en-US" dirty="0"/>
              <a:t>E.g. successful and failed authentication attempts, account changes, use of privileges</a:t>
            </a:r>
          </a:p>
          <a:p>
            <a:r>
              <a:rPr lang="en-US" dirty="0"/>
              <a:t>Usage information</a:t>
            </a:r>
          </a:p>
          <a:p>
            <a:pPr lvl="1"/>
            <a:r>
              <a:rPr lang="en-US" dirty="0"/>
              <a:t>E.g. number of transactions occurring in a certain period, size of transactions</a:t>
            </a:r>
          </a:p>
          <a:p>
            <a:r>
              <a:rPr lang="en-US" dirty="0"/>
              <a:t>Significant operational actions</a:t>
            </a:r>
          </a:p>
          <a:p>
            <a:pPr lvl="1"/>
            <a:r>
              <a:rPr lang="en-US" dirty="0"/>
              <a:t>E.g. application startup and shutdown, application failures (exceptions), major application configuration changes</a:t>
            </a:r>
          </a:p>
        </p:txBody>
      </p:sp>
      <p:sp>
        <p:nvSpPr>
          <p:cNvPr id="4" name="Text Placeholder 3">
            <a:extLst>
              <a:ext uri="{FF2B5EF4-FFF2-40B4-BE49-F238E27FC236}">
                <a16:creationId xmlns:a16="http://schemas.microsoft.com/office/drawing/2014/main" id="{C94B54A6-3A3E-4808-95B1-41CCB0992B95}"/>
              </a:ext>
            </a:extLst>
          </p:cNvPr>
          <p:cNvSpPr>
            <a:spLocks noGrp="1"/>
          </p:cNvSpPr>
          <p:nvPr>
            <p:ph type="body" sz="quarter" idx="23"/>
          </p:nvPr>
        </p:nvSpPr>
        <p:spPr/>
        <p:txBody>
          <a:bodyPr/>
          <a:lstStyle/>
          <a:p>
            <a:r>
              <a:rPr lang="en-US" dirty="0"/>
              <a:t>See also </a:t>
            </a:r>
            <a:r>
              <a:rPr lang="de-AT" dirty="0">
                <a:hlinkClick r:id="rId2"/>
              </a:rPr>
              <a:t>https://nvlpubs.nist.gov/nistpubs/Legacy/SP/nistspecialpublication800-92.pdf</a:t>
            </a:r>
            <a:endParaRPr lang="en-US" dirty="0"/>
          </a:p>
        </p:txBody>
      </p:sp>
    </p:spTree>
    <p:extLst>
      <p:ext uri="{BB962C8B-B14F-4D97-AF65-F5344CB8AC3E}">
        <p14:creationId xmlns:p14="http://schemas.microsoft.com/office/powerpoint/2010/main" val="37828484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DFC63-E7F6-435C-ABD1-115C66C6EF52}"/>
              </a:ext>
            </a:extLst>
          </p:cNvPr>
          <p:cNvSpPr>
            <a:spLocks noGrp="1"/>
          </p:cNvSpPr>
          <p:nvPr>
            <p:ph type="title"/>
          </p:nvPr>
        </p:nvSpPr>
        <p:spPr/>
        <p:txBody>
          <a:bodyPr/>
          <a:lstStyle/>
          <a:p>
            <a:r>
              <a:rPr lang="en-US"/>
              <a:t>Logging Options</a:t>
            </a:r>
          </a:p>
        </p:txBody>
      </p:sp>
      <p:sp>
        <p:nvSpPr>
          <p:cNvPr id="3" name="Content Placeholder 2">
            <a:extLst>
              <a:ext uri="{FF2B5EF4-FFF2-40B4-BE49-F238E27FC236}">
                <a16:creationId xmlns:a16="http://schemas.microsoft.com/office/drawing/2014/main" id="{22F4F2F5-549F-4CE9-B12B-F34132D20354}"/>
              </a:ext>
            </a:extLst>
          </p:cNvPr>
          <p:cNvSpPr>
            <a:spLocks noGrp="1"/>
          </p:cNvSpPr>
          <p:nvPr>
            <p:ph sz="quarter" idx="12"/>
          </p:nvPr>
        </p:nvSpPr>
        <p:spPr/>
        <p:txBody>
          <a:bodyPr/>
          <a:lstStyle/>
          <a:p>
            <a:r>
              <a:rPr lang="en-US"/>
              <a:t>ASP.NET Core built-in logging</a:t>
            </a:r>
          </a:p>
          <a:p>
            <a:pPr lvl="1"/>
            <a:r>
              <a:rPr lang="en-US">
                <a:hlinkClick r:id="rId2"/>
              </a:rPr>
              <a:t>Docs</a:t>
            </a:r>
            <a:endParaRPr lang="en-US"/>
          </a:p>
          <a:p>
            <a:r>
              <a:rPr lang="en-US"/>
              <a:t>Log libraries</a:t>
            </a:r>
          </a:p>
          <a:p>
            <a:pPr lvl="1"/>
            <a:r>
              <a:rPr lang="en-US"/>
              <a:t>Here: </a:t>
            </a:r>
            <a:r>
              <a:rPr lang="en-US">
                <a:hlinkClick r:id="rId3"/>
              </a:rPr>
              <a:t>Serilog</a:t>
            </a:r>
            <a:endParaRPr lang="en-US"/>
          </a:p>
          <a:p>
            <a:pPr lvl="1"/>
            <a:r>
              <a:rPr lang="en-US"/>
              <a:t>Many sinks available (</a:t>
            </a:r>
            <a:r>
              <a:rPr lang="en-US">
                <a:hlinkClick r:id="rId4"/>
              </a:rPr>
              <a:t>list</a:t>
            </a:r>
            <a:r>
              <a:rPr lang="en-US"/>
              <a:t>)</a:t>
            </a:r>
          </a:p>
          <a:p>
            <a:r>
              <a:rPr lang="en-US"/>
              <a:t>In Azure</a:t>
            </a:r>
          </a:p>
          <a:p>
            <a:pPr lvl="1"/>
            <a:r>
              <a:rPr lang="en-US">
                <a:hlinkClick r:id="rId5"/>
              </a:rPr>
              <a:t>Azure Monitor</a:t>
            </a:r>
            <a:endParaRPr lang="en-US"/>
          </a:p>
          <a:p>
            <a:pPr lvl="1"/>
            <a:r>
              <a:rPr lang="en-US">
                <a:hlinkClick r:id="rId6"/>
              </a:rPr>
              <a:t>Azure Application Insights</a:t>
            </a:r>
            <a:endParaRPr lang="en-US"/>
          </a:p>
        </p:txBody>
      </p:sp>
      <p:sp>
        <p:nvSpPr>
          <p:cNvPr id="4" name="Text Placeholder 3">
            <a:extLst>
              <a:ext uri="{FF2B5EF4-FFF2-40B4-BE49-F238E27FC236}">
                <a16:creationId xmlns:a16="http://schemas.microsoft.com/office/drawing/2014/main" id="{17160320-4368-407B-A633-BCFC6B4E7BF2}"/>
              </a:ext>
            </a:extLst>
          </p:cNvPr>
          <p:cNvSpPr>
            <a:spLocks noGrp="1"/>
          </p:cNvSpPr>
          <p:nvPr>
            <p:ph type="body" sz="quarter" idx="23"/>
          </p:nvPr>
        </p:nvSpPr>
        <p:spPr/>
        <p:txBody>
          <a:bodyPr/>
          <a:lstStyle/>
          <a:p>
            <a:endParaRPr lang="en-US"/>
          </a:p>
        </p:txBody>
      </p:sp>
      <p:pic>
        <p:nvPicPr>
          <p:cNvPr id="1026" name="Picture 2" descr="C:\Users\R22F9~1.STR\AppData\Local\Temp\SNAGHTML18b1e54.PNG">
            <a:extLst>
              <a:ext uri="{FF2B5EF4-FFF2-40B4-BE49-F238E27FC236}">
                <a16:creationId xmlns:a16="http://schemas.microsoft.com/office/drawing/2014/main" id="{F0310486-7424-4E65-9249-53DE073C4E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7864" y="2129970"/>
            <a:ext cx="5580112" cy="1649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9003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BE43-AA5F-4AB3-804D-D138339C153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BA7ADBB-1149-4BD6-B023-D5CB1B702CFB}"/>
              </a:ext>
            </a:extLst>
          </p:cNvPr>
          <p:cNvSpPr>
            <a:spLocks noGrp="1"/>
          </p:cNvSpPr>
          <p:nvPr>
            <p:ph sz="quarter" idx="12"/>
          </p:nvPr>
        </p:nvSpPr>
        <p:spPr/>
        <p:txBody>
          <a:bodyPr/>
          <a:lstStyle/>
          <a:p>
            <a:r>
              <a:rPr lang="en-US" dirty="0"/>
              <a:t>13-LoggingSerilog</a:t>
            </a:r>
          </a:p>
          <a:p>
            <a:pPr lvl="1"/>
            <a:r>
              <a:rPr lang="en-US" dirty="0"/>
              <a:t>Add logging with </a:t>
            </a:r>
            <a:r>
              <a:rPr lang="en-US" i="1" dirty="0" err="1"/>
              <a:t>Serilog</a:t>
            </a:r>
            <a:r>
              <a:rPr lang="en-US" dirty="0"/>
              <a:t> to ASP.NET Core app</a:t>
            </a:r>
          </a:p>
          <a:p>
            <a:pPr lvl="1"/>
            <a:r>
              <a:rPr lang="en-US" dirty="0"/>
              <a:t>Includes log viewing with </a:t>
            </a:r>
            <a:r>
              <a:rPr lang="en-US" i="1" dirty="0">
                <a:hlinkClick r:id="rId2"/>
              </a:rPr>
              <a:t>Seq</a:t>
            </a:r>
            <a:endParaRPr lang="en-US" i="1" dirty="0"/>
          </a:p>
          <a:p>
            <a:endParaRPr lang="en-US" dirty="0"/>
          </a:p>
        </p:txBody>
      </p:sp>
      <p:sp>
        <p:nvSpPr>
          <p:cNvPr id="4" name="Text Placeholder 3">
            <a:extLst>
              <a:ext uri="{FF2B5EF4-FFF2-40B4-BE49-F238E27FC236}">
                <a16:creationId xmlns:a16="http://schemas.microsoft.com/office/drawing/2014/main" id="{1708EE3C-A981-42FC-9D4B-689B0EECE617}"/>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307739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7B7A26-5AA7-47AB-ABCB-4C5B3A34AF31}"/>
              </a:ext>
            </a:extLst>
          </p:cNvPr>
          <p:cNvSpPr>
            <a:spLocks noGrp="1"/>
          </p:cNvSpPr>
          <p:nvPr>
            <p:ph type="title"/>
          </p:nvPr>
        </p:nvSpPr>
        <p:spPr/>
        <p:txBody>
          <a:bodyPr/>
          <a:lstStyle/>
          <a:p>
            <a:r>
              <a:rPr lang="en-US"/>
              <a:t>How to Write Secure .NET Code</a:t>
            </a:r>
          </a:p>
        </p:txBody>
      </p:sp>
      <p:sp>
        <p:nvSpPr>
          <p:cNvPr id="5" name="Content Placeholder 4">
            <a:extLst>
              <a:ext uri="{FF2B5EF4-FFF2-40B4-BE49-F238E27FC236}">
                <a16:creationId xmlns:a16="http://schemas.microsoft.com/office/drawing/2014/main" id="{310E7E37-F318-4E9A-BC42-0FDAF2177929}"/>
              </a:ext>
            </a:extLst>
          </p:cNvPr>
          <p:cNvSpPr>
            <a:spLocks noGrp="1"/>
          </p:cNvSpPr>
          <p:nvPr>
            <p:ph sz="quarter" idx="12"/>
          </p:nvPr>
        </p:nvSpPr>
        <p:spPr/>
        <p:txBody>
          <a:bodyPr/>
          <a:lstStyle/>
          <a:p>
            <a:r>
              <a:rPr lang="en-US" i="1" dirty="0"/>
              <a:t>Don’t</a:t>
            </a:r>
            <a:r>
              <a:rPr lang="en-US" dirty="0"/>
              <a:t> be lazy. Think!</a:t>
            </a:r>
          </a:p>
          <a:p>
            <a:pPr lvl="1"/>
            <a:r>
              <a:rPr lang="en-US" i="1" dirty="0"/>
              <a:t>Avoid </a:t>
            </a:r>
            <a:r>
              <a:rPr lang="en-US" dirty="0"/>
              <a:t>making stupid mistakes</a:t>
            </a:r>
          </a:p>
          <a:p>
            <a:r>
              <a:rPr lang="en-US" i="1" dirty="0"/>
              <a:t>Do</a:t>
            </a:r>
            <a:r>
              <a:rPr lang="en-US" dirty="0"/>
              <a:t> take responsibility</a:t>
            </a:r>
          </a:p>
          <a:p>
            <a:pPr lvl="1"/>
            <a:r>
              <a:rPr lang="en-US" i="1" dirty="0"/>
              <a:t>Avoid</a:t>
            </a:r>
            <a:r>
              <a:rPr lang="en-US" dirty="0"/>
              <a:t> delegating security measures to others (</a:t>
            </a:r>
            <a:r>
              <a:rPr lang="en-US" i="1" dirty="0" err="1"/>
              <a:t>DevSecOps</a:t>
            </a:r>
            <a:r>
              <a:rPr lang="en-US" dirty="0"/>
              <a:t>, infrastructure is code)</a:t>
            </a:r>
          </a:p>
          <a:p>
            <a:r>
              <a:rPr lang="en-US" i="1" dirty="0"/>
              <a:t>Don’t</a:t>
            </a:r>
            <a:r>
              <a:rPr lang="en-US" dirty="0"/>
              <a:t> miss the big picture</a:t>
            </a:r>
          </a:p>
          <a:p>
            <a:pPr lvl="1"/>
            <a:r>
              <a:rPr lang="en-US" i="1" dirty="0"/>
              <a:t>Avoid</a:t>
            </a:r>
            <a:r>
              <a:rPr lang="en-US" dirty="0"/>
              <a:t> restrictive policies that lead to an overall lower level of security</a:t>
            </a:r>
          </a:p>
          <a:p>
            <a:pPr lvl="1"/>
            <a:r>
              <a:rPr lang="en-US" dirty="0"/>
              <a:t>E.g. security policies that force developers to run VS as administrators</a:t>
            </a:r>
          </a:p>
          <a:p>
            <a:pPr lvl="1"/>
            <a:r>
              <a:rPr lang="en-US" dirty="0"/>
              <a:t>E.g. proxies that lead to plain-text passwords in text files</a:t>
            </a:r>
          </a:p>
          <a:p>
            <a:r>
              <a:rPr lang="en-US" i="1" dirty="0"/>
              <a:t>Do</a:t>
            </a:r>
            <a:r>
              <a:rPr lang="en-US" dirty="0"/>
              <a:t> handle PII with special care</a:t>
            </a:r>
          </a:p>
          <a:p>
            <a:pPr lvl="1"/>
            <a:r>
              <a:rPr lang="en-US" i="1" dirty="0"/>
              <a:t>Consider</a:t>
            </a:r>
            <a:r>
              <a:rPr lang="en-US" dirty="0"/>
              <a:t> encryption whenever you store PII</a:t>
            </a:r>
          </a:p>
        </p:txBody>
      </p:sp>
      <p:sp>
        <p:nvSpPr>
          <p:cNvPr id="6" name="Text Placeholder 5">
            <a:extLst>
              <a:ext uri="{FF2B5EF4-FFF2-40B4-BE49-F238E27FC236}">
                <a16:creationId xmlns:a16="http://schemas.microsoft.com/office/drawing/2014/main" id="{5F85290E-E916-44AA-AA55-F4748D8D074A}"/>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1100988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CB8BBB-36C6-4D3D-A80F-A442C41A249A}"/>
              </a:ext>
            </a:extLst>
          </p:cNvPr>
          <p:cNvSpPr>
            <a:spLocks noGrp="1"/>
          </p:cNvSpPr>
          <p:nvPr>
            <p:ph type="title"/>
          </p:nvPr>
        </p:nvSpPr>
        <p:spPr/>
        <p:txBody>
          <a:bodyPr/>
          <a:lstStyle/>
          <a:p>
            <a:r>
              <a:rPr lang="de-AT" sz="4800" dirty="0"/>
              <a:t>Database Security</a:t>
            </a:r>
          </a:p>
        </p:txBody>
      </p:sp>
      <p:sp>
        <p:nvSpPr>
          <p:cNvPr id="6" name="Text Placeholder 5">
            <a:extLst>
              <a:ext uri="{FF2B5EF4-FFF2-40B4-BE49-F238E27FC236}">
                <a16:creationId xmlns:a16="http://schemas.microsoft.com/office/drawing/2014/main" id="{C16EAF77-8FDB-40B2-8D34-7D443ACF1E07}"/>
              </a:ext>
            </a:extLst>
          </p:cNvPr>
          <p:cNvSpPr>
            <a:spLocks noGrp="1"/>
          </p:cNvSpPr>
          <p:nvPr>
            <p:ph type="body" sz="quarter" idx="25"/>
          </p:nvPr>
        </p:nvSpPr>
        <p:spPr/>
        <p:txBody>
          <a:bodyPr/>
          <a:lstStyle/>
          <a:p>
            <a:r>
              <a:rPr lang="de-AT" dirty="0" err="1">
                <a:solidFill>
                  <a:srgbClr val="FF0000"/>
                </a:solidFill>
              </a:rPr>
              <a:t>Beware</a:t>
            </a:r>
            <a:r>
              <a:rPr lang="de-AT" dirty="0">
                <a:solidFill>
                  <a:srgbClr val="FF0000"/>
                </a:solidFill>
              </a:rPr>
              <a:t> </a:t>
            </a:r>
            <a:r>
              <a:rPr lang="de-AT" dirty="0" err="1">
                <a:solidFill>
                  <a:srgbClr val="FF0000"/>
                </a:solidFill>
              </a:rPr>
              <a:t>of</a:t>
            </a:r>
            <a:r>
              <a:rPr lang="de-AT" dirty="0">
                <a:solidFill>
                  <a:srgbClr val="FF0000"/>
                </a:solidFill>
              </a:rPr>
              <a:t> SQL </a:t>
            </a:r>
            <a:r>
              <a:rPr lang="de-AT" dirty="0" err="1">
                <a:solidFill>
                  <a:srgbClr val="FF0000"/>
                </a:solidFill>
              </a:rPr>
              <a:t>Injections</a:t>
            </a:r>
            <a:endParaRPr lang="de-AT" dirty="0">
              <a:solidFill>
                <a:srgbClr val="FF0000"/>
              </a:solidFill>
            </a:endParaRPr>
          </a:p>
        </p:txBody>
      </p:sp>
    </p:spTree>
    <p:extLst>
      <p:ext uri="{BB962C8B-B14F-4D97-AF65-F5344CB8AC3E}">
        <p14:creationId xmlns:p14="http://schemas.microsoft.com/office/powerpoint/2010/main" val="24172534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56800B-51DD-48AC-A016-2AA4D9D06BDC}"/>
              </a:ext>
            </a:extLst>
          </p:cNvPr>
          <p:cNvSpPr>
            <a:spLocks noGrp="1"/>
          </p:cNvSpPr>
          <p:nvPr>
            <p:ph type="title"/>
          </p:nvPr>
        </p:nvSpPr>
        <p:spPr/>
        <p:txBody>
          <a:bodyPr/>
          <a:lstStyle/>
          <a:p>
            <a:r>
              <a:rPr lang="en-US"/>
              <a:t>Guidelines</a:t>
            </a:r>
          </a:p>
        </p:txBody>
      </p:sp>
      <p:sp>
        <p:nvSpPr>
          <p:cNvPr id="5" name="Content Placeholder 4">
            <a:extLst>
              <a:ext uri="{FF2B5EF4-FFF2-40B4-BE49-F238E27FC236}">
                <a16:creationId xmlns:a16="http://schemas.microsoft.com/office/drawing/2014/main" id="{8CB97ECF-548D-4CD9-868A-B4ADD0990CE0}"/>
              </a:ext>
            </a:extLst>
          </p:cNvPr>
          <p:cNvSpPr>
            <a:spLocks noGrp="1"/>
          </p:cNvSpPr>
          <p:nvPr>
            <p:ph sz="quarter" idx="12"/>
          </p:nvPr>
        </p:nvSpPr>
        <p:spPr/>
        <p:txBody>
          <a:bodyPr/>
          <a:lstStyle/>
          <a:p>
            <a:r>
              <a:rPr lang="en-US" i="1" dirty="0"/>
              <a:t>Do</a:t>
            </a:r>
            <a:r>
              <a:rPr lang="en-US" dirty="0"/>
              <a:t> use parameterized SQL commands</a:t>
            </a:r>
          </a:p>
          <a:p>
            <a:pPr lvl="1"/>
            <a:r>
              <a:rPr lang="en-US" dirty="0"/>
              <a:t>Sample: </a:t>
            </a:r>
            <a:r>
              <a:rPr lang="en-US" i="1" dirty="0"/>
              <a:t>09.2-KeyVaultManagedIdentity</a:t>
            </a:r>
          </a:p>
          <a:p>
            <a:r>
              <a:rPr lang="en-US" i="1" dirty="0"/>
              <a:t>Avoid</a:t>
            </a:r>
            <a:r>
              <a:rPr lang="en-US" dirty="0"/>
              <a:t> concatenating SQL strings with user inputs</a:t>
            </a:r>
          </a:p>
          <a:p>
            <a:r>
              <a:rPr lang="en-US" i="1" dirty="0"/>
              <a:t>Do</a:t>
            </a:r>
            <a:r>
              <a:rPr lang="en-US" dirty="0"/>
              <a:t> check user input</a:t>
            </a:r>
          </a:p>
          <a:p>
            <a:pPr lvl="1"/>
            <a:r>
              <a:rPr lang="en-US" dirty="0"/>
              <a:t>E.g. regular expressions</a:t>
            </a:r>
          </a:p>
          <a:p>
            <a:r>
              <a:rPr lang="en-US" i="1" dirty="0"/>
              <a:t>Do</a:t>
            </a:r>
            <a:r>
              <a:rPr lang="en-US" dirty="0"/>
              <a:t> apply the </a:t>
            </a:r>
            <a:r>
              <a:rPr lang="en-US" i="1" dirty="0">
                <a:hlinkClick r:id="rId2"/>
              </a:rPr>
              <a:t>principle of least privilege</a:t>
            </a:r>
            <a:r>
              <a:rPr lang="en-US" dirty="0"/>
              <a:t> (</a:t>
            </a:r>
            <a:r>
              <a:rPr lang="en-US" i="1" dirty="0" err="1"/>
              <a:t>PoLP</a:t>
            </a:r>
            <a:r>
              <a:rPr lang="en-US" dirty="0"/>
              <a:t>)</a:t>
            </a:r>
          </a:p>
          <a:p>
            <a:r>
              <a:rPr lang="en-US" i="1" dirty="0"/>
              <a:t>Consider </a:t>
            </a:r>
            <a:r>
              <a:rPr lang="en-US" dirty="0"/>
              <a:t>using an OR-Mapper like </a:t>
            </a:r>
            <a:r>
              <a:rPr lang="en-US" i="1" dirty="0"/>
              <a:t>Entity Framework</a:t>
            </a:r>
          </a:p>
          <a:p>
            <a:pPr lvl="1"/>
            <a:r>
              <a:rPr lang="en-US" dirty="0"/>
              <a:t>Sample: </a:t>
            </a:r>
            <a:r>
              <a:rPr lang="en-US" i="1" dirty="0"/>
              <a:t>14-EntityFramework</a:t>
            </a:r>
          </a:p>
        </p:txBody>
      </p:sp>
      <p:sp>
        <p:nvSpPr>
          <p:cNvPr id="6" name="Text Placeholder 5">
            <a:extLst>
              <a:ext uri="{FF2B5EF4-FFF2-40B4-BE49-F238E27FC236}">
                <a16:creationId xmlns:a16="http://schemas.microsoft.com/office/drawing/2014/main" id="{BDBA1D12-E1DF-4135-8585-A9C2F902D608}"/>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6685445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341AC-0941-46BE-9AA6-3E3DEDD88F8D}"/>
              </a:ext>
            </a:extLst>
          </p:cNvPr>
          <p:cNvSpPr>
            <a:spLocks noGrp="1"/>
          </p:cNvSpPr>
          <p:nvPr>
            <p:ph type="title"/>
          </p:nvPr>
        </p:nvSpPr>
        <p:spPr/>
        <p:txBody>
          <a:bodyPr/>
          <a:lstStyle/>
          <a:p>
            <a:r>
              <a:rPr lang="en-US"/>
              <a:t>Database Encryption</a:t>
            </a:r>
          </a:p>
        </p:txBody>
      </p:sp>
      <p:sp>
        <p:nvSpPr>
          <p:cNvPr id="3" name="Content Placeholder 2">
            <a:extLst>
              <a:ext uri="{FF2B5EF4-FFF2-40B4-BE49-F238E27FC236}">
                <a16:creationId xmlns:a16="http://schemas.microsoft.com/office/drawing/2014/main" id="{60515366-00CC-4822-B3EE-6E10D1062B95}"/>
              </a:ext>
            </a:extLst>
          </p:cNvPr>
          <p:cNvSpPr>
            <a:spLocks noGrp="1"/>
          </p:cNvSpPr>
          <p:nvPr>
            <p:ph sz="quarter" idx="12"/>
          </p:nvPr>
        </p:nvSpPr>
        <p:spPr/>
        <p:txBody>
          <a:bodyPr/>
          <a:lstStyle/>
          <a:p>
            <a:r>
              <a:rPr lang="en-US"/>
              <a:t>Always Encrypted (</a:t>
            </a:r>
            <a:r>
              <a:rPr lang="en-US">
                <a:hlinkClick r:id="rId2"/>
              </a:rPr>
              <a:t>docs</a:t>
            </a:r>
            <a:r>
              <a:rPr lang="en-US"/>
              <a:t>)</a:t>
            </a:r>
          </a:p>
          <a:p>
            <a:pPr lvl="1"/>
            <a:r>
              <a:rPr lang="en-US"/>
              <a:t>Client encrypts sensitive data inside client applications</a:t>
            </a:r>
          </a:p>
          <a:p>
            <a:pPr lvl="1"/>
            <a:r>
              <a:rPr lang="en-US"/>
              <a:t>Never reveals the encryption keys to the DB</a:t>
            </a:r>
          </a:p>
          <a:p>
            <a:r>
              <a:rPr lang="en-US"/>
              <a:t>Transparent Data Encryption (</a:t>
            </a:r>
            <a:r>
              <a:rPr lang="en-US">
                <a:hlinkClick r:id="rId3"/>
              </a:rPr>
              <a:t>docs</a:t>
            </a:r>
            <a:r>
              <a:rPr lang="en-US"/>
              <a:t>)</a:t>
            </a:r>
          </a:p>
          <a:p>
            <a:pPr lvl="1"/>
            <a:r>
              <a:rPr lang="en-US"/>
              <a:t>Real-time I/O encryption and decryption of the data and log files</a:t>
            </a:r>
          </a:p>
          <a:p>
            <a:pPr lvl="1"/>
            <a:r>
              <a:rPr lang="en-US"/>
              <a:t>Make stolen physical storage media useless</a:t>
            </a:r>
          </a:p>
          <a:p>
            <a:r>
              <a:rPr lang="en-US"/>
              <a:t>Encrypted DB Connections (</a:t>
            </a:r>
            <a:r>
              <a:rPr lang="en-US">
                <a:hlinkClick r:id="rId4"/>
              </a:rPr>
              <a:t>docs</a:t>
            </a:r>
            <a:r>
              <a:rPr lang="en-US"/>
              <a:t>)</a:t>
            </a:r>
          </a:p>
          <a:p>
            <a:pPr lvl="1"/>
            <a:r>
              <a:rPr lang="en-US"/>
              <a:t>Use certificate to encrypt DB connections</a:t>
            </a:r>
          </a:p>
          <a:p>
            <a:pPr lvl="1"/>
            <a:r>
              <a:rPr lang="en-US"/>
              <a:t>Automatically done in </a:t>
            </a:r>
            <a:r>
              <a:rPr lang="en-US" i="1"/>
              <a:t>Azure SQL Database</a:t>
            </a:r>
          </a:p>
        </p:txBody>
      </p:sp>
      <p:sp>
        <p:nvSpPr>
          <p:cNvPr id="4" name="Text Placeholder 3">
            <a:extLst>
              <a:ext uri="{FF2B5EF4-FFF2-40B4-BE49-F238E27FC236}">
                <a16:creationId xmlns:a16="http://schemas.microsoft.com/office/drawing/2014/main" id="{7E99AB00-234F-4B13-9FA0-B922B3AE5706}"/>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0887019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341AC-0941-46BE-9AA6-3E3DEDD88F8D}"/>
              </a:ext>
            </a:extLst>
          </p:cNvPr>
          <p:cNvSpPr>
            <a:spLocks noGrp="1"/>
          </p:cNvSpPr>
          <p:nvPr>
            <p:ph type="title"/>
          </p:nvPr>
        </p:nvSpPr>
        <p:spPr/>
        <p:txBody>
          <a:bodyPr/>
          <a:lstStyle/>
          <a:p>
            <a:r>
              <a:rPr lang="en-US"/>
              <a:t>Data Protection</a:t>
            </a:r>
          </a:p>
        </p:txBody>
      </p:sp>
      <p:sp>
        <p:nvSpPr>
          <p:cNvPr id="3" name="Content Placeholder 2">
            <a:extLst>
              <a:ext uri="{FF2B5EF4-FFF2-40B4-BE49-F238E27FC236}">
                <a16:creationId xmlns:a16="http://schemas.microsoft.com/office/drawing/2014/main" id="{60515366-00CC-4822-B3EE-6E10D1062B95}"/>
              </a:ext>
            </a:extLst>
          </p:cNvPr>
          <p:cNvSpPr>
            <a:spLocks noGrp="1"/>
          </p:cNvSpPr>
          <p:nvPr>
            <p:ph sz="quarter" idx="12"/>
          </p:nvPr>
        </p:nvSpPr>
        <p:spPr/>
        <p:txBody>
          <a:bodyPr/>
          <a:lstStyle/>
          <a:p>
            <a:r>
              <a:rPr lang="en-US"/>
              <a:t>Dynamic Data Masking (</a:t>
            </a:r>
            <a:r>
              <a:rPr lang="en-US">
                <a:hlinkClick r:id="rId2"/>
              </a:rPr>
              <a:t>docs</a:t>
            </a:r>
            <a:r>
              <a:rPr lang="en-US"/>
              <a:t>)</a:t>
            </a:r>
          </a:p>
          <a:p>
            <a:pPr lvl="1"/>
            <a:r>
              <a:rPr lang="en-US"/>
              <a:t>Limits sensitive data exposure by masking it to non-privileged users</a:t>
            </a:r>
          </a:p>
        </p:txBody>
      </p:sp>
      <p:sp>
        <p:nvSpPr>
          <p:cNvPr id="4" name="Text Placeholder 3">
            <a:extLst>
              <a:ext uri="{FF2B5EF4-FFF2-40B4-BE49-F238E27FC236}">
                <a16:creationId xmlns:a16="http://schemas.microsoft.com/office/drawing/2014/main" id="{7E99AB00-234F-4B13-9FA0-B922B3AE5706}"/>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2596979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6A5341-2F4F-4102-A453-96D7D4E0CB23}"/>
              </a:ext>
            </a:extLst>
          </p:cNvPr>
          <p:cNvSpPr>
            <a:spLocks noGrp="1"/>
          </p:cNvSpPr>
          <p:nvPr>
            <p:ph type="title"/>
          </p:nvPr>
        </p:nvSpPr>
        <p:spPr/>
        <p:txBody>
          <a:bodyPr/>
          <a:lstStyle/>
          <a:p>
            <a:r>
              <a:rPr lang="de-AT" dirty="0"/>
              <a:t>Roslyn Code Analyzer</a:t>
            </a:r>
          </a:p>
        </p:txBody>
      </p:sp>
      <p:sp>
        <p:nvSpPr>
          <p:cNvPr id="6" name="Text Placeholder 5">
            <a:extLst>
              <a:ext uri="{FF2B5EF4-FFF2-40B4-BE49-F238E27FC236}">
                <a16:creationId xmlns:a16="http://schemas.microsoft.com/office/drawing/2014/main" id="{E4A7D14D-CE81-4A68-9E06-09B8060DDD62}"/>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3965925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B64B3B-AC0B-432E-A2CF-CA03B406A2C2}"/>
              </a:ext>
            </a:extLst>
          </p:cNvPr>
          <p:cNvSpPr>
            <a:spLocks noGrp="1"/>
          </p:cNvSpPr>
          <p:nvPr>
            <p:ph type="title"/>
          </p:nvPr>
        </p:nvSpPr>
        <p:spPr/>
        <p:txBody>
          <a:bodyPr/>
          <a:lstStyle/>
          <a:p>
            <a:r>
              <a:rPr lang="en-US"/>
              <a:t>Overview</a:t>
            </a:r>
          </a:p>
        </p:txBody>
      </p:sp>
      <p:sp>
        <p:nvSpPr>
          <p:cNvPr id="5" name="Content Placeholder 4">
            <a:extLst>
              <a:ext uri="{FF2B5EF4-FFF2-40B4-BE49-F238E27FC236}">
                <a16:creationId xmlns:a16="http://schemas.microsoft.com/office/drawing/2014/main" id="{5AC28F26-75E2-4F77-8515-3ED5976E9289}"/>
              </a:ext>
            </a:extLst>
          </p:cNvPr>
          <p:cNvSpPr>
            <a:spLocks noGrp="1"/>
          </p:cNvSpPr>
          <p:nvPr>
            <p:ph sz="quarter" idx="12"/>
          </p:nvPr>
        </p:nvSpPr>
        <p:spPr/>
        <p:txBody>
          <a:bodyPr/>
          <a:lstStyle/>
          <a:p>
            <a:r>
              <a:rPr lang="en-US" dirty="0"/>
              <a:t>Analyzes code for style, quality and maintainability, design, and other issues</a:t>
            </a:r>
          </a:p>
          <a:p>
            <a:r>
              <a:rPr lang="en-US" dirty="0"/>
              <a:t>Built-in analyzers in VS</a:t>
            </a:r>
          </a:p>
          <a:p>
            <a:pPr lvl="1"/>
            <a:r>
              <a:rPr lang="en-US" dirty="0"/>
              <a:t>Configure in options and </a:t>
            </a:r>
            <a:r>
              <a:rPr lang="en-US" i="1" dirty="0"/>
              <a:t>.</a:t>
            </a:r>
            <a:r>
              <a:rPr lang="en-US" i="1" dirty="0" err="1"/>
              <a:t>editorconfig</a:t>
            </a:r>
            <a:endParaRPr lang="en-US" dirty="0"/>
          </a:p>
          <a:p>
            <a:r>
              <a:rPr lang="en-US" dirty="0"/>
              <a:t>Install additional analyzers with NuGet</a:t>
            </a:r>
          </a:p>
          <a:p>
            <a:pPr lvl="1"/>
            <a:r>
              <a:rPr lang="en-US" dirty="0"/>
              <a:t>E.g. </a:t>
            </a:r>
            <a:r>
              <a:rPr lang="en-US" i="1" dirty="0" err="1"/>
              <a:t>FxCopAnalyzers</a:t>
            </a:r>
            <a:r>
              <a:rPr lang="en-US" dirty="0"/>
              <a:t> (</a:t>
            </a:r>
            <a:r>
              <a:rPr lang="en-US" dirty="0">
                <a:hlinkClick r:id="rId2"/>
              </a:rPr>
              <a:t>docs</a:t>
            </a:r>
            <a:r>
              <a:rPr lang="en-US" dirty="0"/>
              <a:t>)</a:t>
            </a:r>
          </a:p>
          <a:p>
            <a:r>
              <a:rPr lang="en-US" dirty="0"/>
              <a:t>Sample: </a:t>
            </a:r>
            <a:r>
              <a:rPr lang="en-US" i="1" dirty="0"/>
              <a:t>15-StaticCodeAnalysis</a:t>
            </a:r>
          </a:p>
          <a:p>
            <a:pPr lvl="1"/>
            <a:r>
              <a:rPr lang="en-US" dirty="0"/>
              <a:t>Detection of SQL Injection with code analysis</a:t>
            </a:r>
          </a:p>
          <a:p>
            <a:pPr lvl="1"/>
            <a:r>
              <a:rPr lang="en-US" dirty="0"/>
              <a:t>Suppression management</a:t>
            </a:r>
          </a:p>
        </p:txBody>
      </p:sp>
      <p:sp>
        <p:nvSpPr>
          <p:cNvPr id="6" name="Text Placeholder 5">
            <a:extLst>
              <a:ext uri="{FF2B5EF4-FFF2-40B4-BE49-F238E27FC236}">
                <a16:creationId xmlns:a16="http://schemas.microsoft.com/office/drawing/2014/main" id="{D87EE51F-9B6C-44B5-9421-F390D31DB605}"/>
              </a:ext>
            </a:extLst>
          </p:cNvPr>
          <p:cNvSpPr>
            <a:spLocks noGrp="1"/>
          </p:cNvSpPr>
          <p:nvPr>
            <p:ph type="body" sz="quarter" idx="23"/>
          </p:nvPr>
        </p:nvSpPr>
        <p:spPr/>
        <p:txBody>
          <a:bodyPr/>
          <a:lstStyle/>
          <a:p>
            <a:r>
              <a:rPr lang="en-US"/>
              <a:t>See also </a:t>
            </a:r>
            <a:r>
              <a:rPr lang="en-US">
                <a:hlinkClick r:id="rId3"/>
              </a:rPr>
              <a:t>https://docs.microsoft.com/en-us/visualstudio/code-quality/roslyn-analyzers-overview?view=vs-2019</a:t>
            </a:r>
            <a:endParaRPr lang="en-US"/>
          </a:p>
        </p:txBody>
      </p:sp>
    </p:spTree>
    <p:extLst>
      <p:ext uri="{BB962C8B-B14F-4D97-AF65-F5344CB8AC3E}">
        <p14:creationId xmlns:p14="http://schemas.microsoft.com/office/powerpoint/2010/main" val="11259062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0E2B9B-3CEE-45D9-93FD-B5E4487641C2}"/>
              </a:ext>
            </a:extLst>
          </p:cNvPr>
          <p:cNvSpPr>
            <a:spLocks noGrp="1"/>
          </p:cNvSpPr>
          <p:nvPr>
            <p:ph type="title"/>
          </p:nvPr>
        </p:nvSpPr>
        <p:spPr/>
        <p:txBody>
          <a:bodyPr/>
          <a:lstStyle/>
          <a:p>
            <a:r>
              <a:rPr lang="de-AT" dirty="0"/>
              <a:t>Further Readings</a:t>
            </a:r>
          </a:p>
        </p:txBody>
      </p:sp>
      <p:sp>
        <p:nvSpPr>
          <p:cNvPr id="6" name="Text Placeholder 5">
            <a:extLst>
              <a:ext uri="{FF2B5EF4-FFF2-40B4-BE49-F238E27FC236}">
                <a16:creationId xmlns:a16="http://schemas.microsoft.com/office/drawing/2014/main" id="{B42D75CD-039E-445E-B809-510DD083C142}"/>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15967522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B47517-2349-48AD-942A-4E9A9FDF1D1C}"/>
              </a:ext>
            </a:extLst>
          </p:cNvPr>
          <p:cNvSpPr>
            <a:spLocks noGrp="1"/>
          </p:cNvSpPr>
          <p:nvPr>
            <p:ph type="title"/>
          </p:nvPr>
        </p:nvSpPr>
        <p:spPr/>
        <p:txBody>
          <a:bodyPr/>
          <a:lstStyle/>
          <a:p>
            <a:r>
              <a:rPr lang="de-AT" dirty="0"/>
              <a:t>Further Readings</a:t>
            </a:r>
          </a:p>
        </p:txBody>
      </p:sp>
      <p:sp>
        <p:nvSpPr>
          <p:cNvPr id="5" name="Content Placeholder 4">
            <a:extLst>
              <a:ext uri="{FF2B5EF4-FFF2-40B4-BE49-F238E27FC236}">
                <a16:creationId xmlns:a16="http://schemas.microsoft.com/office/drawing/2014/main" id="{B629D99D-AA5E-4F68-BDBD-D56090F410FF}"/>
              </a:ext>
            </a:extLst>
          </p:cNvPr>
          <p:cNvSpPr>
            <a:spLocks noGrp="1"/>
          </p:cNvSpPr>
          <p:nvPr>
            <p:ph sz="quarter" idx="12"/>
          </p:nvPr>
        </p:nvSpPr>
        <p:spPr/>
        <p:txBody>
          <a:bodyPr/>
          <a:lstStyle/>
          <a:p>
            <a:r>
              <a:rPr lang="en-US" dirty="0">
                <a:hlinkClick r:id="rId2"/>
              </a:rPr>
              <a:t>.NET Secure Coding Guidelines</a:t>
            </a:r>
            <a:endParaRPr lang="en-US" dirty="0"/>
          </a:p>
          <a:p>
            <a:r>
              <a:rPr lang="en-US" dirty="0">
                <a:hlinkClick r:id="rId3"/>
              </a:rPr>
              <a:t>.NET Security Announcements</a:t>
            </a:r>
            <a:endParaRPr lang="en-US" dirty="0"/>
          </a:p>
          <a:p>
            <a:r>
              <a:rPr lang="en-US" dirty="0">
                <a:hlinkClick r:id="rId4"/>
              </a:rPr>
              <a:t>ASP.NET Security Announcements</a:t>
            </a:r>
            <a:endParaRPr lang="en-US" dirty="0"/>
          </a:p>
          <a:p>
            <a:r>
              <a:rPr lang="en-US" dirty="0">
                <a:hlinkClick r:id="rId5"/>
              </a:rPr>
              <a:t>OWASP Security Cheat Sheet for .NET</a:t>
            </a:r>
            <a:endParaRPr lang="en-US" dirty="0"/>
          </a:p>
          <a:p>
            <a:r>
              <a:rPr lang="en-US" dirty="0">
                <a:hlinkClick r:id="rId6"/>
              </a:rPr>
              <a:t>SQL Server Security Guidelines</a:t>
            </a:r>
            <a:endParaRPr lang="de-AT" dirty="0"/>
          </a:p>
        </p:txBody>
      </p:sp>
      <p:sp>
        <p:nvSpPr>
          <p:cNvPr id="6" name="Text Placeholder 5">
            <a:extLst>
              <a:ext uri="{FF2B5EF4-FFF2-40B4-BE49-F238E27FC236}">
                <a16:creationId xmlns:a16="http://schemas.microsoft.com/office/drawing/2014/main" id="{A9B4F753-70EE-4C1D-ABE0-0E1E23898BD2}"/>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8579372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141413" y="339725"/>
            <a:ext cx="7751762" cy="685800"/>
          </a:xfrm>
        </p:spPr>
        <p:txBody>
          <a:bodyPr/>
          <a:lstStyle/>
          <a:p>
            <a:r>
              <a:rPr lang="en-US" dirty="0"/>
              <a:t>Workshop</a:t>
            </a:r>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a:t>Q&amp;A</a:t>
            </a:r>
          </a:p>
        </p:txBody>
      </p:sp>
      <p:sp>
        <p:nvSpPr>
          <p:cNvPr id="3" name="Text Placeholder 2"/>
          <p:cNvSpPr>
            <a:spLocks noGrp="1"/>
          </p:cNvSpPr>
          <p:nvPr>
            <p:ph type="body" sz="quarter" idx="12"/>
          </p:nvPr>
        </p:nvSpPr>
        <p:spPr/>
        <p:txBody>
          <a:bodyPr/>
          <a:lstStyle/>
          <a:p>
            <a:r>
              <a:rPr lang="en-US"/>
              <a:t>Rainer Stropek</a:t>
            </a:r>
          </a:p>
        </p:txBody>
      </p:sp>
      <p:sp>
        <p:nvSpPr>
          <p:cNvPr id="4" name="Text Placeholder 3"/>
          <p:cNvSpPr>
            <a:spLocks noGrp="1"/>
          </p:cNvSpPr>
          <p:nvPr>
            <p:ph type="body" sz="quarter" idx="13"/>
          </p:nvPr>
        </p:nvSpPr>
        <p:spPr/>
        <p:txBody>
          <a:bodyPr/>
          <a:lstStyle/>
          <a:p>
            <a:r>
              <a:rPr lang="en-US"/>
              <a:t>software architects gmbh</a:t>
            </a:r>
          </a:p>
        </p:txBody>
      </p:sp>
      <p:sp>
        <p:nvSpPr>
          <p:cNvPr id="18" name="Text Placeholder 17"/>
          <p:cNvSpPr>
            <a:spLocks noGrp="1"/>
          </p:cNvSpPr>
          <p:nvPr>
            <p:ph type="body" sz="quarter" idx="15"/>
          </p:nvPr>
        </p:nvSpPr>
        <p:spPr/>
        <p:txBody>
          <a:bodyPr/>
          <a:lstStyle/>
          <a:p>
            <a:r>
              <a:rPr lang="en-US"/>
              <a:t>rainer@timecockpit.com</a:t>
            </a:r>
            <a:br>
              <a:rPr lang="en-US"/>
            </a:br>
            <a:r>
              <a:rPr lang="en-US"/>
              <a:t>http://www.timecockpit.com</a:t>
            </a:r>
            <a:br>
              <a:rPr lang="en-US"/>
            </a:br>
            <a:r>
              <a:rPr lang="en-US"/>
              <a:t>@rstropek</a:t>
            </a:r>
          </a:p>
        </p:txBody>
      </p:sp>
      <p:sp>
        <p:nvSpPr>
          <p:cNvPr id="10" name="Text Placeholder 9"/>
          <p:cNvSpPr>
            <a:spLocks noGrp="1"/>
          </p:cNvSpPr>
          <p:nvPr>
            <p:ph type="body" sz="quarter" idx="25"/>
          </p:nvPr>
        </p:nvSpPr>
        <p:spPr>
          <a:xfrm>
            <a:off x="1144588" y="3135313"/>
            <a:ext cx="3789362" cy="366712"/>
          </a:xfrm>
        </p:spPr>
        <p:txBody>
          <a:bodyPr/>
          <a:lstStyle/>
          <a:p>
            <a:r>
              <a:rPr lang="en-US" dirty="0"/>
              <a:t>Thank your for coming!</a:t>
            </a:r>
          </a:p>
        </p:txBody>
      </p:sp>
      <p:sp>
        <p:nvSpPr>
          <p:cNvPr id="22" name="Content Placeholder 21"/>
          <p:cNvSpPr>
            <a:spLocks noGrp="1"/>
          </p:cNvSpPr>
          <p:nvPr>
            <p:ph sz="quarter" idx="26"/>
          </p:nvPr>
        </p:nvSpPr>
        <p:spPr>
          <a:xfrm>
            <a:off x="5218113" y="2338388"/>
            <a:ext cx="793750" cy="796925"/>
          </a:xfrm>
        </p:spPr>
        <p:txBody>
          <a:bodyPr/>
          <a:lstStyle/>
          <a:p>
            <a:r>
              <a:rPr lang="en-US"/>
              <a:t>Mail</a:t>
            </a:r>
            <a:br>
              <a:rPr lang="en-US"/>
            </a:br>
            <a:r>
              <a:rPr lang="en-US"/>
              <a:t>Web</a:t>
            </a:r>
            <a:br>
              <a:rPr lang="en-US"/>
            </a:br>
            <a:r>
              <a:rPr lang="en-US"/>
              <a:t>Twitter</a:t>
            </a:r>
          </a:p>
        </p:txBody>
      </p:sp>
    </p:spTree>
    <p:extLst>
      <p:ext uri="{BB962C8B-B14F-4D97-AF65-F5344CB8AC3E}">
        <p14:creationId xmlns:p14="http://schemas.microsoft.com/office/powerpoint/2010/main" val="40887263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7B7A26-5AA7-47AB-ABCB-4C5B3A34AF31}"/>
              </a:ext>
            </a:extLst>
          </p:cNvPr>
          <p:cNvSpPr>
            <a:spLocks noGrp="1"/>
          </p:cNvSpPr>
          <p:nvPr>
            <p:ph type="title"/>
          </p:nvPr>
        </p:nvSpPr>
        <p:spPr/>
        <p:txBody>
          <a:bodyPr/>
          <a:lstStyle/>
          <a:p>
            <a:r>
              <a:rPr lang="en-US"/>
              <a:t>How to Write Secure .NET Code</a:t>
            </a:r>
          </a:p>
        </p:txBody>
      </p:sp>
      <p:sp>
        <p:nvSpPr>
          <p:cNvPr id="5" name="Content Placeholder 4">
            <a:extLst>
              <a:ext uri="{FF2B5EF4-FFF2-40B4-BE49-F238E27FC236}">
                <a16:creationId xmlns:a16="http://schemas.microsoft.com/office/drawing/2014/main" id="{310E7E37-F318-4E9A-BC42-0FDAF2177929}"/>
              </a:ext>
            </a:extLst>
          </p:cNvPr>
          <p:cNvSpPr>
            <a:spLocks noGrp="1"/>
          </p:cNvSpPr>
          <p:nvPr>
            <p:ph sz="quarter" idx="12"/>
          </p:nvPr>
        </p:nvSpPr>
        <p:spPr/>
        <p:txBody>
          <a:bodyPr/>
          <a:lstStyle/>
          <a:p>
            <a:r>
              <a:rPr lang="en-US" i="1" dirty="0"/>
              <a:t>Don’t</a:t>
            </a:r>
            <a:r>
              <a:rPr lang="en-US" dirty="0"/>
              <a:t> build executable code using string </a:t>
            </a:r>
            <a:r>
              <a:rPr lang="en-US" dirty="0" err="1"/>
              <a:t>concatination</a:t>
            </a:r>
            <a:endParaRPr lang="en-US" dirty="0"/>
          </a:p>
          <a:p>
            <a:pPr lvl="1"/>
            <a:r>
              <a:rPr lang="en-US" dirty="0"/>
              <a:t>HTML, JavaScript, SQL, etc.</a:t>
            </a:r>
          </a:p>
          <a:p>
            <a:r>
              <a:rPr lang="en-US" i="1" dirty="0"/>
              <a:t>Don’t</a:t>
            </a:r>
            <a:r>
              <a:rPr lang="en-US" dirty="0"/>
              <a:t> put secrets in unencrypted text files</a:t>
            </a:r>
          </a:p>
          <a:p>
            <a:pPr lvl="1"/>
            <a:r>
              <a:rPr lang="en-US" dirty="0"/>
              <a:t>Always use password keepers (for humans and apps)</a:t>
            </a:r>
          </a:p>
          <a:p>
            <a:r>
              <a:rPr lang="en-US" i="1" dirty="0"/>
              <a:t>Do</a:t>
            </a:r>
            <a:r>
              <a:rPr lang="en-US" dirty="0"/>
              <a:t> setup CI/CD</a:t>
            </a:r>
          </a:p>
          <a:p>
            <a:pPr lvl="1"/>
            <a:r>
              <a:rPr lang="en-US" dirty="0"/>
              <a:t>Make sure CI/CD servers can be trusted</a:t>
            </a:r>
          </a:p>
          <a:p>
            <a:pPr lvl="1"/>
            <a:r>
              <a:rPr lang="en-US" dirty="0"/>
              <a:t>Containers: Automate rebuilding when base images change</a:t>
            </a:r>
          </a:p>
          <a:p>
            <a:r>
              <a:rPr lang="en-US" i="1" dirty="0"/>
              <a:t>Do</a:t>
            </a:r>
            <a:r>
              <a:rPr lang="en-US" dirty="0"/>
              <a:t> write automated tests</a:t>
            </a:r>
          </a:p>
          <a:p>
            <a:pPr lvl="1"/>
            <a:r>
              <a:rPr lang="en-US" dirty="0"/>
              <a:t>Enables quick deployment of new versions and security patches</a:t>
            </a:r>
          </a:p>
        </p:txBody>
      </p:sp>
      <p:sp>
        <p:nvSpPr>
          <p:cNvPr id="6" name="Text Placeholder 5">
            <a:extLst>
              <a:ext uri="{FF2B5EF4-FFF2-40B4-BE49-F238E27FC236}">
                <a16:creationId xmlns:a16="http://schemas.microsoft.com/office/drawing/2014/main" id="{5F85290E-E916-44AA-AA55-F4748D8D074A}"/>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0520586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7B7A26-5AA7-47AB-ABCB-4C5B3A34AF31}"/>
              </a:ext>
            </a:extLst>
          </p:cNvPr>
          <p:cNvSpPr>
            <a:spLocks noGrp="1"/>
          </p:cNvSpPr>
          <p:nvPr>
            <p:ph type="title"/>
          </p:nvPr>
        </p:nvSpPr>
        <p:spPr/>
        <p:txBody>
          <a:bodyPr/>
          <a:lstStyle/>
          <a:p>
            <a:r>
              <a:rPr lang="en-US"/>
              <a:t>How to Write Secure .NET Code</a:t>
            </a:r>
          </a:p>
        </p:txBody>
      </p:sp>
      <p:sp>
        <p:nvSpPr>
          <p:cNvPr id="5" name="Content Placeholder 4">
            <a:extLst>
              <a:ext uri="{FF2B5EF4-FFF2-40B4-BE49-F238E27FC236}">
                <a16:creationId xmlns:a16="http://schemas.microsoft.com/office/drawing/2014/main" id="{310E7E37-F318-4E9A-BC42-0FDAF2177929}"/>
              </a:ext>
            </a:extLst>
          </p:cNvPr>
          <p:cNvSpPr>
            <a:spLocks noGrp="1"/>
          </p:cNvSpPr>
          <p:nvPr>
            <p:ph sz="quarter" idx="12"/>
          </p:nvPr>
        </p:nvSpPr>
        <p:spPr/>
        <p:txBody>
          <a:bodyPr/>
          <a:lstStyle/>
          <a:p>
            <a:r>
              <a:rPr lang="en-US" i="1" dirty="0"/>
              <a:t>Prefer</a:t>
            </a:r>
            <a:r>
              <a:rPr lang="en-US" dirty="0"/>
              <a:t> PaaS and/or Serverless</a:t>
            </a:r>
          </a:p>
          <a:p>
            <a:pPr lvl="1"/>
            <a:r>
              <a:rPr lang="en-US" i="1" dirty="0"/>
              <a:t>Avoid</a:t>
            </a:r>
            <a:r>
              <a:rPr lang="en-US" dirty="0"/>
              <a:t> IaaS</a:t>
            </a:r>
          </a:p>
          <a:p>
            <a:pPr lvl="1"/>
            <a:r>
              <a:rPr lang="en-US" dirty="0"/>
              <a:t>If IaaS cannot be avoided: Keep your system up to date (immutable infrastructure)</a:t>
            </a:r>
          </a:p>
          <a:p>
            <a:r>
              <a:rPr lang="en-US" i="1" dirty="0"/>
              <a:t>Don’t</a:t>
            </a:r>
            <a:r>
              <a:rPr lang="en-US" dirty="0"/>
              <a:t> invent your own encryption algorithms</a:t>
            </a:r>
          </a:p>
          <a:p>
            <a:pPr lvl="1"/>
            <a:r>
              <a:rPr lang="en-US" dirty="0"/>
              <a:t>or write your own implementation of an existing one</a:t>
            </a:r>
          </a:p>
          <a:p>
            <a:pPr lvl="1"/>
            <a:r>
              <a:rPr lang="en-US" dirty="0"/>
              <a:t>…unless it is your specific expertise</a:t>
            </a:r>
          </a:p>
          <a:p>
            <a:r>
              <a:rPr lang="en-US" i="1" dirty="0"/>
              <a:t>Don’t</a:t>
            </a:r>
            <a:r>
              <a:rPr lang="en-US" dirty="0"/>
              <a:t> invent your own security protocols</a:t>
            </a:r>
          </a:p>
          <a:p>
            <a:pPr lvl="1"/>
            <a:r>
              <a:rPr lang="en-US" dirty="0"/>
              <a:t>or write your own implementation of an existing one</a:t>
            </a:r>
          </a:p>
          <a:p>
            <a:pPr lvl="1"/>
            <a:r>
              <a:rPr lang="en-US" dirty="0"/>
              <a:t>…unless it is your specific expertise</a:t>
            </a:r>
          </a:p>
        </p:txBody>
      </p:sp>
      <p:sp>
        <p:nvSpPr>
          <p:cNvPr id="6" name="Text Placeholder 5">
            <a:extLst>
              <a:ext uri="{FF2B5EF4-FFF2-40B4-BE49-F238E27FC236}">
                <a16:creationId xmlns:a16="http://schemas.microsoft.com/office/drawing/2014/main" id="{5F85290E-E916-44AA-AA55-F4748D8D074A}"/>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8530725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7B7A26-5AA7-47AB-ABCB-4C5B3A34AF31}"/>
              </a:ext>
            </a:extLst>
          </p:cNvPr>
          <p:cNvSpPr>
            <a:spLocks noGrp="1"/>
          </p:cNvSpPr>
          <p:nvPr>
            <p:ph type="title"/>
          </p:nvPr>
        </p:nvSpPr>
        <p:spPr/>
        <p:txBody>
          <a:bodyPr/>
          <a:lstStyle/>
          <a:p>
            <a:r>
              <a:rPr lang="en-US"/>
              <a:t>How to Write Secure .NET Code</a:t>
            </a:r>
          </a:p>
        </p:txBody>
      </p:sp>
      <p:sp>
        <p:nvSpPr>
          <p:cNvPr id="5" name="Content Placeholder 4">
            <a:extLst>
              <a:ext uri="{FF2B5EF4-FFF2-40B4-BE49-F238E27FC236}">
                <a16:creationId xmlns:a16="http://schemas.microsoft.com/office/drawing/2014/main" id="{310E7E37-F318-4E9A-BC42-0FDAF2177929}"/>
              </a:ext>
            </a:extLst>
          </p:cNvPr>
          <p:cNvSpPr>
            <a:spLocks noGrp="1"/>
          </p:cNvSpPr>
          <p:nvPr>
            <p:ph sz="quarter" idx="12"/>
          </p:nvPr>
        </p:nvSpPr>
        <p:spPr/>
        <p:txBody>
          <a:bodyPr/>
          <a:lstStyle/>
          <a:p>
            <a:r>
              <a:rPr lang="en-US" i="1" dirty="0"/>
              <a:t>Do</a:t>
            </a:r>
            <a:r>
              <a:rPr lang="en-US" dirty="0"/>
              <a:t> add logging and telemetry collection</a:t>
            </a:r>
          </a:p>
          <a:p>
            <a:pPr lvl="1"/>
            <a:r>
              <a:rPr lang="en-US" i="1" dirty="0"/>
              <a:t>Consider</a:t>
            </a:r>
            <a:r>
              <a:rPr lang="en-US" dirty="0"/>
              <a:t> using machine learning to detect suspicious user activities</a:t>
            </a:r>
          </a:p>
          <a:p>
            <a:pPr lvl="1"/>
            <a:r>
              <a:rPr lang="en-US" dirty="0"/>
              <a:t>Be careful when adding PII to logs/telemetry (GDPR)</a:t>
            </a:r>
          </a:p>
          <a:p>
            <a:pPr lvl="1"/>
            <a:r>
              <a:rPr lang="en-US" i="1" dirty="0"/>
              <a:t>Avoid</a:t>
            </a:r>
            <a:r>
              <a:rPr lang="en-US" dirty="0"/>
              <a:t> writing secrets to logs/telemetry</a:t>
            </a:r>
          </a:p>
          <a:p>
            <a:r>
              <a:rPr lang="en-US" i="1" dirty="0"/>
              <a:t>Do</a:t>
            </a:r>
            <a:r>
              <a:rPr lang="en-US" dirty="0"/>
              <a:t> validate user input</a:t>
            </a:r>
          </a:p>
          <a:p>
            <a:pPr lvl="1"/>
            <a:r>
              <a:rPr lang="en-US" dirty="0"/>
              <a:t>Client </a:t>
            </a:r>
            <a:r>
              <a:rPr lang="en-US" i="1" dirty="0"/>
              <a:t>and</a:t>
            </a:r>
            <a:r>
              <a:rPr lang="en-US" dirty="0"/>
              <a:t> server</a:t>
            </a:r>
          </a:p>
          <a:p>
            <a:pPr lvl="1"/>
            <a:endParaRPr lang="en-US" dirty="0"/>
          </a:p>
        </p:txBody>
      </p:sp>
      <p:sp>
        <p:nvSpPr>
          <p:cNvPr id="6" name="Text Placeholder 5">
            <a:extLst>
              <a:ext uri="{FF2B5EF4-FFF2-40B4-BE49-F238E27FC236}">
                <a16:creationId xmlns:a16="http://schemas.microsoft.com/office/drawing/2014/main" id="{5F85290E-E916-44AA-AA55-F4748D8D074A}"/>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9017941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ADD9F-D779-4FB6-A392-8DDB9F3A789C}"/>
              </a:ext>
            </a:extLst>
          </p:cNvPr>
          <p:cNvSpPr>
            <a:spLocks noGrp="1"/>
          </p:cNvSpPr>
          <p:nvPr>
            <p:ph type="title"/>
          </p:nvPr>
        </p:nvSpPr>
        <p:spPr/>
        <p:txBody>
          <a:bodyPr/>
          <a:lstStyle/>
          <a:p>
            <a:r>
              <a:rPr lang="de-AT" dirty="0" err="1"/>
              <a:t>Cryptography</a:t>
            </a:r>
            <a:endParaRPr lang="de-AT" dirty="0"/>
          </a:p>
        </p:txBody>
      </p:sp>
      <p:sp>
        <p:nvSpPr>
          <p:cNvPr id="3" name="Text Placeholder 2">
            <a:extLst>
              <a:ext uri="{FF2B5EF4-FFF2-40B4-BE49-F238E27FC236}">
                <a16:creationId xmlns:a16="http://schemas.microsoft.com/office/drawing/2014/main" id="{72858DEE-163D-402F-981D-E182F9F8632E}"/>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1483982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D06A31-CAA6-4A1D-95CF-6E7BDF91F333}"/>
              </a:ext>
            </a:extLst>
          </p:cNvPr>
          <p:cNvSpPr>
            <a:spLocks noGrp="1"/>
          </p:cNvSpPr>
          <p:nvPr>
            <p:ph type="title"/>
          </p:nvPr>
        </p:nvSpPr>
        <p:spPr/>
        <p:txBody>
          <a:bodyPr/>
          <a:lstStyle/>
          <a:p>
            <a:r>
              <a:rPr lang="en-US"/>
              <a:t>.NET Cryptography Model</a:t>
            </a:r>
          </a:p>
        </p:txBody>
      </p:sp>
      <p:sp>
        <p:nvSpPr>
          <p:cNvPr id="5" name="Content Placeholder 4">
            <a:extLst>
              <a:ext uri="{FF2B5EF4-FFF2-40B4-BE49-F238E27FC236}">
                <a16:creationId xmlns:a16="http://schemas.microsoft.com/office/drawing/2014/main" id="{54011BA5-17BD-489D-A00A-F2E3C59A411B}"/>
              </a:ext>
            </a:extLst>
          </p:cNvPr>
          <p:cNvSpPr>
            <a:spLocks noGrp="1"/>
          </p:cNvSpPr>
          <p:nvPr>
            <p:ph sz="quarter" idx="12"/>
          </p:nvPr>
        </p:nvSpPr>
        <p:spPr/>
        <p:txBody>
          <a:bodyPr/>
          <a:lstStyle/>
          <a:p>
            <a:r>
              <a:rPr lang="en-US" dirty="0"/>
              <a:t>Derived class hierarchy</a:t>
            </a:r>
          </a:p>
          <a:p>
            <a:pPr lvl="1"/>
            <a:r>
              <a:rPr lang="en-US" dirty="0"/>
              <a:t>Basic </a:t>
            </a:r>
            <a:r>
              <a:rPr lang="en-US" dirty="0">
                <a:solidFill>
                  <a:schemeClr val="accent2"/>
                </a:solidFill>
              </a:rPr>
              <a:t>algorithm types</a:t>
            </a:r>
            <a:r>
              <a:rPr lang="en-US" dirty="0"/>
              <a:t> (e.g. </a:t>
            </a:r>
            <a:r>
              <a:rPr lang="en-US" dirty="0" err="1">
                <a:hlinkClick r:id="rId2"/>
              </a:rPr>
              <a:t>SymmetricAlgorithm</a:t>
            </a:r>
            <a:r>
              <a:rPr lang="en-US" dirty="0"/>
              <a:t>, </a:t>
            </a:r>
            <a:r>
              <a:rPr lang="en-US" dirty="0" err="1">
                <a:hlinkClick r:id="rId3"/>
              </a:rPr>
              <a:t>AsymmetricAlgorithm</a:t>
            </a:r>
            <a:r>
              <a:rPr lang="en-US" dirty="0"/>
              <a:t>, </a:t>
            </a:r>
            <a:r>
              <a:rPr lang="en-US" dirty="0" err="1">
                <a:hlinkClick r:id="rId4"/>
              </a:rPr>
              <a:t>HashAlgorithm</a:t>
            </a:r>
            <a:r>
              <a:rPr lang="en-US" dirty="0"/>
              <a:t>)</a:t>
            </a:r>
            <a:endParaRPr lang="en-US" u="sng" dirty="0"/>
          </a:p>
          <a:p>
            <a:pPr lvl="1"/>
            <a:r>
              <a:rPr lang="en-US" dirty="0">
                <a:solidFill>
                  <a:schemeClr val="accent2"/>
                </a:solidFill>
              </a:rPr>
              <a:t>Algorithm</a:t>
            </a:r>
            <a:r>
              <a:rPr lang="en-US" dirty="0"/>
              <a:t> classes (e.g.  </a:t>
            </a:r>
            <a:r>
              <a:rPr lang="en-US" dirty="0" err="1">
                <a:hlinkClick r:id="rId5"/>
              </a:rPr>
              <a:t>Aes</a:t>
            </a:r>
            <a:r>
              <a:rPr lang="en-US" dirty="0"/>
              <a:t>, </a:t>
            </a:r>
            <a:r>
              <a:rPr lang="en-US" dirty="0">
                <a:hlinkClick r:id="rId6"/>
              </a:rPr>
              <a:t>RC2</a:t>
            </a:r>
            <a:r>
              <a:rPr lang="en-US" dirty="0"/>
              <a:t>, </a:t>
            </a:r>
            <a:r>
              <a:rPr lang="en-US" dirty="0" err="1">
                <a:hlinkClick r:id="rId7"/>
              </a:rPr>
              <a:t>ECDiffieHellman</a:t>
            </a:r>
            <a:r>
              <a:rPr lang="en-US" dirty="0"/>
              <a:t>)</a:t>
            </a:r>
          </a:p>
          <a:p>
            <a:pPr lvl="1"/>
            <a:r>
              <a:rPr lang="en-US" dirty="0"/>
              <a:t>Algorithm </a:t>
            </a:r>
            <a:r>
              <a:rPr lang="en-US" dirty="0">
                <a:solidFill>
                  <a:schemeClr val="accent2"/>
                </a:solidFill>
              </a:rPr>
              <a:t>implementations</a:t>
            </a:r>
            <a:r>
              <a:rPr lang="en-US" dirty="0"/>
              <a:t> (e.g.  </a:t>
            </a:r>
            <a:r>
              <a:rPr lang="en-US" dirty="0" err="1">
                <a:hlinkClick r:id="rId8"/>
              </a:rPr>
              <a:t>AesManaged</a:t>
            </a:r>
            <a:r>
              <a:rPr lang="en-US" dirty="0"/>
              <a:t>, </a:t>
            </a:r>
            <a:r>
              <a:rPr lang="en-US" dirty="0">
                <a:hlinkClick r:id="rId9"/>
              </a:rPr>
              <a:t>RC2CryptoServiceProvider</a:t>
            </a:r>
            <a:r>
              <a:rPr lang="en-US" dirty="0"/>
              <a:t>)</a:t>
            </a:r>
          </a:p>
          <a:p>
            <a:r>
              <a:rPr lang="en-US" dirty="0"/>
              <a:t>Different implementations</a:t>
            </a:r>
          </a:p>
          <a:p>
            <a:pPr lvl="1"/>
            <a:r>
              <a:rPr lang="en-US" dirty="0"/>
              <a:t>E.g. </a:t>
            </a:r>
            <a:r>
              <a:rPr lang="en-US" dirty="0" err="1">
                <a:hlinkClick r:id="rId5"/>
              </a:rPr>
              <a:t>Aes</a:t>
            </a:r>
            <a:r>
              <a:rPr lang="en-US" dirty="0"/>
              <a:t> </a:t>
            </a:r>
            <a:r>
              <a:rPr lang="en-US" dirty="0">
                <a:sym typeface="Wingdings" panose="05000000000000000000" pitchFamily="2" charset="2"/>
              </a:rPr>
              <a:t> </a:t>
            </a:r>
            <a:r>
              <a:rPr lang="en-US" dirty="0" err="1">
                <a:sym typeface="Wingdings" panose="05000000000000000000" pitchFamily="2" charset="2"/>
                <a:hlinkClick r:id="rId10"/>
              </a:rPr>
              <a:t>AesCng</a:t>
            </a:r>
            <a:r>
              <a:rPr lang="en-US" dirty="0">
                <a:sym typeface="Wingdings" panose="05000000000000000000" pitchFamily="2" charset="2"/>
              </a:rPr>
              <a:t>, </a:t>
            </a:r>
            <a:r>
              <a:rPr lang="en-US" dirty="0" err="1">
                <a:hlinkClick r:id="rId11"/>
              </a:rPr>
              <a:t>AesCryptoServiceProvider</a:t>
            </a:r>
            <a:r>
              <a:rPr lang="en-US" dirty="0"/>
              <a:t>, </a:t>
            </a:r>
            <a:r>
              <a:rPr lang="en-US" dirty="0" err="1">
                <a:hlinkClick r:id="rId8"/>
              </a:rPr>
              <a:t>AesManaged</a:t>
            </a:r>
            <a:endParaRPr lang="en-US" dirty="0"/>
          </a:p>
          <a:p>
            <a:pPr lvl="1"/>
            <a:r>
              <a:rPr lang="en-US" i="1" dirty="0" err="1"/>
              <a:t>CryptoServiceProvider</a:t>
            </a:r>
            <a:r>
              <a:rPr lang="en-US" dirty="0"/>
              <a:t> </a:t>
            </a:r>
            <a:r>
              <a:rPr lang="en-US" dirty="0">
                <a:sym typeface="Wingdings" panose="05000000000000000000" pitchFamily="2" charset="2"/>
              </a:rPr>
              <a:t> wrapper around </a:t>
            </a:r>
            <a:r>
              <a:rPr lang="en-US" i="1" dirty="0">
                <a:sym typeface="Wingdings" panose="05000000000000000000" pitchFamily="2" charset="2"/>
              </a:rPr>
              <a:t>Windows Crypto API</a:t>
            </a:r>
            <a:r>
              <a:rPr lang="en-US" dirty="0">
                <a:sym typeface="Wingdings" panose="05000000000000000000" pitchFamily="2" charset="2"/>
              </a:rPr>
              <a:t> (</a:t>
            </a:r>
            <a:r>
              <a:rPr lang="en-US" i="1" dirty="0">
                <a:sym typeface="Wingdings" panose="05000000000000000000" pitchFamily="2" charset="2"/>
              </a:rPr>
              <a:t>CAPI</a:t>
            </a:r>
            <a:r>
              <a:rPr lang="en-US" dirty="0">
                <a:sym typeface="Wingdings" panose="05000000000000000000" pitchFamily="2" charset="2"/>
              </a:rPr>
              <a:t>); </a:t>
            </a:r>
            <a:r>
              <a:rPr lang="en-US" dirty="0">
                <a:solidFill>
                  <a:schemeClr val="accent2"/>
                </a:solidFill>
                <a:sym typeface="Wingdings" panose="05000000000000000000" pitchFamily="2" charset="2"/>
              </a:rPr>
              <a:t>legacy</a:t>
            </a:r>
          </a:p>
          <a:p>
            <a:pPr lvl="1"/>
            <a:r>
              <a:rPr lang="en-US" i="1" dirty="0">
                <a:sym typeface="Wingdings" panose="05000000000000000000" pitchFamily="2" charset="2"/>
              </a:rPr>
              <a:t>Managed</a:t>
            </a:r>
            <a:r>
              <a:rPr lang="en-US" dirty="0">
                <a:sym typeface="Wingdings" panose="05000000000000000000" pitchFamily="2" charset="2"/>
              </a:rPr>
              <a:t>  written entirely in managed Code; </a:t>
            </a:r>
            <a:r>
              <a:rPr lang="en-US" dirty="0">
                <a:solidFill>
                  <a:schemeClr val="accent2"/>
                </a:solidFill>
                <a:sym typeface="Wingdings" panose="05000000000000000000" pitchFamily="2" charset="2"/>
              </a:rPr>
              <a:t>x-plat, slower, not certified</a:t>
            </a:r>
          </a:p>
          <a:p>
            <a:pPr lvl="1"/>
            <a:r>
              <a:rPr lang="en-US" i="1" dirty="0" err="1">
                <a:sym typeface="Wingdings" panose="05000000000000000000" pitchFamily="2" charset="2"/>
              </a:rPr>
              <a:t>Cng</a:t>
            </a:r>
            <a:r>
              <a:rPr lang="en-US" dirty="0">
                <a:sym typeface="Wingdings" panose="05000000000000000000" pitchFamily="2" charset="2"/>
              </a:rPr>
              <a:t>  </a:t>
            </a:r>
            <a:r>
              <a:rPr lang="en-US" i="1" dirty="0">
                <a:sym typeface="Wingdings" panose="05000000000000000000" pitchFamily="2" charset="2"/>
              </a:rPr>
              <a:t>Cryptography Next Generation</a:t>
            </a:r>
            <a:r>
              <a:rPr lang="en-US" dirty="0">
                <a:sym typeface="Wingdings" panose="05000000000000000000" pitchFamily="2" charset="2"/>
              </a:rPr>
              <a:t> (</a:t>
            </a:r>
            <a:r>
              <a:rPr lang="en-US" i="1" dirty="0">
                <a:sym typeface="Wingdings" panose="05000000000000000000" pitchFamily="2" charset="2"/>
              </a:rPr>
              <a:t>CNG</a:t>
            </a:r>
            <a:r>
              <a:rPr lang="en-US" dirty="0">
                <a:sym typeface="Wingdings" panose="05000000000000000000" pitchFamily="2" charset="2"/>
              </a:rPr>
              <a:t>), Windows &gt;= Vista, </a:t>
            </a:r>
            <a:r>
              <a:rPr lang="en-US" dirty="0">
                <a:solidFill>
                  <a:schemeClr val="accent2"/>
                </a:solidFill>
                <a:sym typeface="Wingdings" panose="05000000000000000000" pitchFamily="2" charset="2"/>
              </a:rPr>
              <a:t>actively developed</a:t>
            </a:r>
            <a:endParaRPr lang="en-US" dirty="0">
              <a:solidFill>
                <a:schemeClr val="accent2"/>
              </a:solidFill>
            </a:endParaRPr>
          </a:p>
        </p:txBody>
      </p:sp>
      <p:sp>
        <p:nvSpPr>
          <p:cNvPr id="6" name="Text Placeholder 5">
            <a:extLst>
              <a:ext uri="{FF2B5EF4-FFF2-40B4-BE49-F238E27FC236}">
                <a16:creationId xmlns:a16="http://schemas.microsoft.com/office/drawing/2014/main" id="{C661C493-16AA-46FE-A46C-0721D75073F2}"/>
              </a:ext>
            </a:extLst>
          </p:cNvPr>
          <p:cNvSpPr>
            <a:spLocks noGrp="1"/>
          </p:cNvSpPr>
          <p:nvPr>
            <p:ph type="body" sz="quarter" idx="23"/>
          </p:nvPr>
        </p:nvSpPr>
        <p:spPr/>
        <p:txBody>
          <a:bodyPr/>
          <a:lstStyle/>
          <a:p>
            <a:r>
              <a:rPr lang="en-US" dirty="0"/>
              <a:t>See also </a:t>
            </a:r>
            <a:r>
              <a:rPr lang="de-AT" dirty="0">
                <a:hlinkClick r:id="rId12"/>
              </a:rPr>
              <a:t>Recommended </a:t>
            </a:r>
            <a:r>
              <a:rPr lang="de-AT" dirty="0" err="1">
                <a:hlinkClick r:id="rId12"/>
              </a:rPr>
              <a:t>algorithms</a:t>
            </a:r>
            <a:r>
              <a:rPr lang="de-AT" dirty="0">
                <a:hlinkClick r:id="rId12"/>
              </a:rPr>
              <a:t> </a:t>
            </a:r>
            <a:r>
              <a:rPr lang="de-AT" dirty="0" err="1">
                <a:hlinkClick r:id="rId12"/>
              </a:rPr>
              <a:t>by</a:t>
            </a:r>
            <a:r>
              <a:rPr lang="de-AT" dirty="0">
                <a:hlinkClick r:id="rId12"/>
              </a:rPr>
              <a:t> </a:t>
            </a:r>
            <a:r>
              <a:rPr lang="de-AT" dirty="0" err="1">
                <a:hlinkClick r:id="rId12"/>
              </a:rPr>
              <a:t>application</a:t>
            </a:r>
            <a:endParaRPr lang="en-US" dirty="0"/>
          </a:p>
        </p:txBody>
      </p:sp>
    </p:spTree>
    <p:extLst>
      <p:ext uri="{BB962C8B-B14F-4D97-AF65-F5344CB8AC3E}">
        <p14:creationId xmlns:p14="http://schemas.microsoft.com/office/powerpoint/2010/main" val="29712560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ED3A1-BB93-4D64-8C76-672C48B10F1A}"/>
              </a:ext>
            </a:extLst>
          </p:cNvPr>
          <p:cNvSpPr>
            <a:spLocks noGrp="1"/>
          </p:cNvSpPr>
          <p:nvPr>
            <p:ph type="title"/>
          </p:nvPr>
        </p:nvSpPr>
        <p:spPr/>
        <p:txBody>
          <a:bodyPr/>
          <a:lstStyle/>
          <a:p>
            <a:r>
              <a:rPr lang="en-US"/>
              <a:t>Stream Design</a:t>
            </a:r>
          </a:p>
        </p:txBody>
      </p:sp>
      <p:sp>
        <p:nvSpPr>
          <p:cNvPr id="3" name="Content Placeholder 2">
            <a:extLst>
              <a:ext uri="{FF2B5EF4-FFF2-40B4-BE49-F238E27FC236}">
                <a16:creationId xmlns:a16="http://schemas.microsoft.com/office/drawing/2014/main" id="{AA0B7DB4-CD49-418C-A2CE-62711F6BF3BA}"/>
              </a:ext>
            </a:extLst>
          </p:cNvPr>
          <p:cNvSpPr>
            <a:spLocks noGrp="1"/>
          </p:cNvSpPr>
          <p:nvPr>
            <p:ph sz="quarter" idx="12"/>
          </p:nvPr>
        </p:nvSpPr>
        <p:spPr/>
        <p:txBody>
          <a:bodyPr/>
          <a:lstStyle/>
          <a:p>
            <a:r>
              <a:rPr lang="en-US" dirty="0"/>
              <a:t>For symmetric and hash algorithms</a:t>
            </a:r>
            <a:endParaRPr lang="en-US" u="sng" dirty="0">
              <a:hlinkClick r:id="rId2"/>
            </a:endParaRPr>
          </a:p>
          <a:p>
            <a:r>
              <a:rPr lang="en-US" dirty="0" err="1">
                <a:hlinkClick r:id="rId2"/>
              </a:rPr>
              <a:t>CryptoStream</a:t>
            </a:r>
            <a:endParaRPr lang="en-US" dirty="0"/>
          </a:p>
          <a:p>
            <a:pPr lvl="1"/>
            <a:r>
              <a:rPr lang="en-US" dirty="0"/>
              <a:t>Derived from </a:t>
            </a:r>
            <a:r>
              <a:rPr lang="en-US" i="1" dirty="0" err="1"/>
              <a:t>System.IO.Stream</a:t>
            </a:r>
            <a:endParaRPr lang="en-US" i="1" dirty="0"/>
          </a:p>
          <a:p>
            <a:r>
              <a:rPr lang="en-US" dirty="0"/>
              <a:t>Can be chained</a:t>
            </a:r>
          </a:p>
          <a:p>
            <a:pPr lvl="1"/>
            <a:r>
              <a:rPr lang="en-US" dirty="0"/>
              <a:t>E.g. hash, followed by encryption</a:t>
            </a:r>
          </a:p>
        </p:txBody>
      </p:sp>
      <p:sp>
        <p:nvSpPr>
          <p:cNvPr id="4" name="Text Placeholder 3">
            <a:extLst>
              <a:ext uri="{FF2B5EF4-FFF2-40B4-BE49-F238E27FC236}">
                <a16:creationId xmlns:a16="http://schemas.microsoft.com/office/drawing/2014/main" id="{9319D972-6E9C-437E-880A-1A8D365AEBC0}"/>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3531258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03D43D4A-F5F8-47F6-A4EC-521F433C91BF}">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B978F6DD-25A2-48DB-A93B-386E9DA01ECA}">
  <ds:schemaRefs>
    <ds:schemaRef ds:uri="http://schemas.microsoft.com/sharepoint/v3/contenttype/forms"/>
  </ds:schemaRefs>
</ds:datastoreItem>
</file>

<file path=customXml/itemProps3.xml><?xml version="1.0" encoding="utf-8"?>
<ds:datastoreItem xmlns:ds="http://schemas.openxmlformats.org/officeDocument/2006/customXml" ds:itemID="{14A11C81-3A20-458B-AC33-D8C9DB9BBB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0</TotalTime>
  <Words>1638</Words>
  <Application>Microsoft Office PowerPoint</Application>
  <PresentationFormat>On-screen Show (16:9)</PresentationFormat>
  <Paragraphs>267</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Consolas</vt:lpstr>
      <vt:lpstr>Segoe UI</vt:lpstr>
      <vt:lpstr>Segoe UI Light</vt:lpstr>
      <vt:lpstr>Segoe UI Semilight</vt:lpstr>
      <vt:lpstr>Wingdings 3</vt:lpstr>
      <vt:lpstr>Larissa-Design</vt:lpstr>
      <vt:lpstr>Secure Coding</vt:lpstr>
      <vt:lpstr>General Guidelines</vt:lpstr>
      <vt:lpstr>How to Write Secure .NET Code</vt:lpstr>
      <vt:lpstr>How to Write Secure .NET Code</vt:lpstr>
      <vt:lpstr>How to Write Secure .NET Code</vt:lpstr>
      <vt:lpstr>How to Write Secure .NET Code</vt:lpstr>
      <vt:lpstr>Cryptography</vt:lpstr>
      <vt:lpstr>.NET Cryptography Model</vt:lpstr>
      <vt:lpstr>Stream Design</vt:lpstr>
      <vt:lpstr>Random Numbers</vt:lpstr>
      <vt:lpstr>bcrypt.net</vt:lpstr>
      <vt:lpstr>Examples</vt:lpstr>
      <vt:lpstr>Examples</vt:lpstr>
      <vt:lpstr>Protecting Secrets</vt:lpstr>
      <vt:lpstr>General Guidelines</vt:lpstr>
      <vt:lpstr>General Guidelines</vt:lpstr>
      <vt:lpstr>Environment Variables</vt:lpstr>
      <vt:lpstr>Azure Managed Identity</vt:lpstr>
      <vt:lpstr>KeyVault</vt:lpstr>
      <vt:lpstr>KeyVault</vt:lpstr>
      <vt:lpstr>Data Protection API</vt:lpstr>
      <vt:lpstr>Overview</vt:lpstr>
      <vt:lpstr>Examples</vt:lpstr>
      <vt:lpstr>Configuration</vt:lpstr>
      <vt:lpstr>Exceptions and Logging</vt:lpstr>
      <vt:lpstr>Exceptions</vt:lpstr>
      <vt:lpstr>Logging – What?</vt:lpstr>
      <vt:lpstr>Logging Options</vt:lpstr>
      <vt:lpstr>Example</vt:lpstr>
      <vt:lpstr>Database Security</vt:lpstr>
      <vt:lpstr>Guidelines</vt:lpstr>
      <vt:lpstr>Database Encryption</vt:lpstr>
      <vt:lpstr>Data Protection</vt:lpstr>
      <vt:lpstr>Roslyn Code Analyzer</vt:lpstr>
      <vt:lpstr>Overview</vt:lpstr>
      <vt:lpstr>Further Readings</vt:lpstr>
      <vt:lpstr>Further Readings</vt:lpstr>
      <vt:lpstr>Q&amp;A</vt:lpstr>
    </vt:vector>
  </TitlesOfParts>
  <Company>software architects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softarch Presentation Template</dc:title>
  <dc:subject/>
  <dc:creator>Rainer Stropek</dc:creator>
  <cp:keywords/>
  <dc:description/>
  <cp:lastModifiedBy>Rainer Stropek</cp:lastModifiedBy>
  <cp:revision>569</cp:revision>
  <dcterms:created xsi:type="dcterms:W3CDTF">2008-12-21T08:14:37Z</dcterms:created>
  <dcterms:modified xsi:type="dcterms:W3CDTF">2019-06-24T21:51:44Z</dcterms:modified>
  <cp:contentStatus>Template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ies>
</file>