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77" r:id="rId5"/>
    <p:sldId id="390" r:id="rId6"/>
    <p:sldId id="391" r:id="rId7"/>
    <p:sldId id="378" r:id="rId8"/>
    <p:sldId id="379" r:id="rId9"/>
    <p:sldId id="380" r:id="rId10"/>
    <p:sldId id="385" r:id="rId11"/>
    <p:sldId id="383" r:id="rId12"/>
    <p:sldId id="381" r:id="rId13"/>
    <p:sldId id="384" r:id="rId14"/>
    <p:sldId id="386" r:id="rId15"/>
    <p:sldId id="387" r:id="rId16"/>
    <p:sldId id="389" r:id="rId17"/>
    <p:sldId id="392" r:id="rId18"/>
    <p:sldId id="393" r:id="rId19"/>
    <p:sldId id="36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9" d="100"/>
          <a:sy n="99" d="100"/>
        </p:scale>
        <p:origin x="926" y="29"/>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24.06.2019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24.06.2019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ctive-directory/managed-identities-azure-resources/overview" TargetMode="External"/><Relationship Id="rId2" Type="http://schemas.openxmlformats.org/officeDocument/2006/relationships/hyperlink" Target="https://docs.microsoft.com/en-us/azure/sql-database/sql-database-aad-authentication-configure" TargetMode="External"/><Relationship Id="rId1" Type="http://schemas.openxmlformats.org/officeDocument/2006/relationships/slideLayout" Target="../slideLayouts/slideLayout3.xml"/><Relationship Id="rId6" Type="http://schemas.openxmlformats.org/officeDocument/2006/relationships/hyperlink" Target="https://docs.microsoft.com/en-us/dotnet/framework/data/adonet/protecting-connection-information" TargetMode="External"/><Relationship Id="rId5" Type="http://schemas.openxmlformats.org/officeDocument/2006/relationships/hyperlink" Target="https://docs.microsoft.com/en-us/dotnet/api/system.reflection.bindingflags?view=netcore-2.2" TargetMode="External"/><Relationship Id="rId4" Type="http://schemas.openxmlformats.org/officeDocument/2006/relationships/hyperlink" Target="https://docs.microsoft.com/en-us/dotnet/framework/data/adonet/connection-string-builder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framework/data/adonet/protecting-connection-information" TargetMode="External"/><Relationship Id="rId2" Type="http://schemas.openxmlformats.org/officeDocument/2006/relationships/hyperlink" Target="https://docs.microsoft.com/en-us/previous-versions/aspnet/zhhddkxy%28v%3dvs.100%29"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key-vault/" TargetMode="External"/><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3.xml"/><Relationship Id="rId4" Type="http://schemas.openxmlformats.org/officeDocument/2006/relationships/hyperlink" Target="https://docs.microsoft.com/en-us/azure/active-directory/managed-identities-azure-resources/overvie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2017" TargetMode="External"/><Relationship Id="rId2" Type="http://schemas.openxmlformats.org/officeDocument/2006/relationships/hyperlink" Target="https://docs.microsoft.com/en-us/azure/app-service/web-sites-purchase-ssl-web-site" TargetMode="External"/><Relationship Id="rId1" Type="http://schemas.openxmlformats.org/officeDocument/2006/relationships/slideLayout" Target="../slideLayouts/slideLayout3.xml"/><Relationship Id="rId4" Type="http://schemas.openxmlformats.org/officeDocument/2006/relationships/hyperlink" Target="https://docs.microsoft.com/en-us/azure/key-vault/key-vault-overview"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12" Type="http://schemas.openxmlformats.org/officeDocument/2006/relationships/hyperlink" Target="https://docs.microsoft.com/en-us/dotnet/standard/security/cryptography-model#choosing-an-algorithm"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lowleveldesign.org/2018/08/15/randomness-in-ne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cryptNet/bcrypt.net"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05-RandomNumbers</a:t>
            </a:r>
          </a:p>
          <a:p>
            <a:pPr lvl="1"/>
            <a:r>
              <a:rPr lang="en-US" dirty="0"/>
              <a:t>Generating strong random numbers with </a:t>
            </a:r>
            <a:r>
              <a:rPr lang="en-US" i="1" dirty="0" err="1"/>
              <a:t>RNGCryptoServiceProvider</a:t>
            </a:r>
            <a:endParaRPr lang="en-US" i="1" dirty="0"/>
          </a:p>
          <a:p>
            <a:r>
              <a:rPr lang="en-US" dirty="0"/>
              <a:t>06-BCrypt</a:t>
            </a:r>
          </a:p>
          <a:p>
            <a:pPr lvl="1"/>
            <a:r>
              <a:rPr lang="en-US" dirty="0"/>
              <a:t>Hash passwords with </a:t>
            </a:r>
            <a:r>
              <a:rPr lang="en-US" i="1" dirty="0" err="1"/>
              <a:t>BCrypt</a:t>
            </a:r>
            <a:endParaRPr lang="en-US" i="1"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9508286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Protecting</a:t>
            </a:r>
            <a:r>
              <a:rPr lang="de-AT" dirty="0"/>
              <a:t> Secrets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r>
              <a:rPr lang="en-US" dirty="0"/>
              <a:t>How to protect connection information</a:t>
            </a:r>
            <a:endParaRPr lang="de-AT" dirty="0"/>
          </a:p>
        </p:txBody>
      </p:sp>
    </p:spTree>
    <p:extLst>
      <p:ext uri="{BB962C8B-B14F-4D97-AF65-F5344CB8AC3E}">
        <p14:creationId xmlns:p14="http://schemas.microsoft.com/office/powerpoint/2010/main" val="24233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Prefer not storing secrets at all</a:t>
            </a:r>
          </a:p>
          <a:p>
            <a:pPr lvl="1"/>
            <a:r>
              <a:rPr lang="en-US" dirty="0"/>
              <a:t>Windows Authentication</a:t>
            </a:r>
          </a:p>
          <a:p>
            <a:pPr lvl="1"/>
            <a:r>
              <a:rPr lang="en-US" dirty="0"/>
              <a:t>Azure: Use AAD authentication with SQL (</a:t>
            </a:r>
            <a:r>
              <a:rPr lang="en-US" dirty="0">
                <a:hlinkClick r:id="rId2"/>
              </a:rPr>
              <a:t>docs</a:t>
            </a:r>
            <a:r>
              <a:rPr lang="en-US" dirty="0"/>
              <a:t>)</a:t>
            </a:r>
          </a:p>
          <a:p>
            <a:pPr lvl="1"/>
            <a:r>
              <a:rPr lang="en-US" dirty="0"/>
              <a:t>Azure Managed Identities (</a:t>
            </a:r>
            <a:r>
              <a:rPr lang="en-US" dirty="0">
                <a:hlinkClick r:id="rId3"/>
              </a:rPr>
              <a:t>docs</a:t>
            </a:r>
            <a:r>
              <a:rPr lang="en-US" dirty="0"/>
              <a:t>)</a:t>
            </a:r>
          </a:p>
          <a:p>
            <a:r>
              <a:rPr lang="en-US" dirty="0"/>
              <a:t>Use </a:t>
            </a:r>
            <a:r>
              <a:rPr lang="en-US" dirty="0">
                <a:hlinkClick r:id="rId4"/>
              </a:rPr>
              <a:t>Connection String Builders</a:t>
            </a:r>
            <a:r>
              <a:rPr lang="en-US" dirty="0"/>
              <a:t> instead of string </a:t>
            </a:r>
            <a:r>
              <a:rPr lang="en-US" dirty="0" err="1"/>
              <a:t>concat</a:t>
            </a:r>
            <a:endParaRPr lang="en-US" dirty="0"/>
          </a:p>
          <a:p>
            <a:pPr lvl="1"/>
            <a:r>
              <a:rPr lang="en-US" dirty="0"/>
              <a:t>Sample: </a:t>
            </a:r>
            <a:r>
              <a:rPr lang="en-US" i="1" dirty="0"/>
              <a:t>07-ConnectionStringBuilders</a:t>
            </a:r>
            <a:endParaRPr lang="en-US" dirty="0"/>
          </a:p>
          <a:p>
            <a:pPr lvl="1"/>
            <a:r>
              <a:rPr lang="en-US" u="sng" dirty="0"/>
              <a:t>Don’t</a:t>
            </a:r>
            <a:r>
              <a:rPr lang="en-US" dirty="0"/>
              <a:t> set </a:t>
            </a:r>
            <a:r>
              <a:rPr lang="en-US" i="1" dirty="0"/>
              <a:t>Persist Security Info=True</a:t>
            </a:r>
            <a:r>
              <a:rPr lang="en-US" dirty="0"/>
              <a:t> (default is False) to prevent security-sensitive information to be obtained from a connection</a:t>
            </a:r>
          </a:p>
          <a:p>
            <a:r>
              <a:rPr lang="en-US" i="1" dirty="0"/>
              <a:t>private/protected/internal</a:t>
            </a:r>
            <a:r>
              <a:rPr lang="en-US" dirty="0"/>
              <a:t> is </a:t>
            </a:r>
            <a:r>
              <a:rPr lang="en-US" u="sng" dirty="0"/>
              <a:t>no</a:t>
            </a:r>
            <a:r>
              <a:rPr lang="en-US" dirty="0"/>
              <a:t> protection</a:t>
            </a:r>
          </a:p>
          <a:p>
            <a:pPr lvl="1"/>
            <a:r>
              <a:rPr lang="en-US" dirty="0"/>
              <a:t>See also </a:t>
            </a:r>
            <a:r>
              <a:rPr lang="en-US" i="1" dirty="0" err="1"/>
              <a:t>BindingFlags.NonPublic</a:t>
            </a:r>
            <a:r>
              <a:rPr lang="en-US" dirty="0"/>
              <a:t> (</a:t>
            </a:r>
            <a:r>
              <a:rPr lang="en-US" dirty="0">
                <a:hlinkClick r:id="rId5"/>
              </a:rPr>
              <a:t>docs</a:t>
            </a:r>
            <a:r>
              <a:rPr lang="en-US" dirty="0"/>
              <a:t>)</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6"/>
              </a:rPr>
              <a:t>https://docs.microsoft.com/en-us/dotnet/framework/data/adonet/protecting-connection-information</a:t>
            </a:r>
            <a:endParaRPr lang="en-US" dirty="0"/>
          </a:p>
        </p:txBody>
      </p:sp>
    </p:spTree>
    <p:extLst>
      <p:ext uri="{BB962C8B-B14F-4D97-AF65-F5344CB8AC3E}">
        <p14:creationId xmlns:p14="http://schemas.microsoft.com/office/powerpoint/2010/main" val="28704457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3605E-FD53-466F-BE4A-2E05F5F4F85D}"/>
              </a:ext>
            </a:extLst>
          </p:cNvPr>
          <p:cNvSpPr>
            <a:spLocks noGrp="1"/>
          </p:cNvSpPr>
          <p:nvPr>
            <p:ph type="title"/>
          </p:nvPr>
        </p:nvSpPr>
        <p:spPr/>
        <p:txBody>
          <a:bodyPr/>
          <a:lstStyle/>
          <a:p>
            <a:r>
              <a:rPr lang="en-US"/>
              <a:t>General Guidelines</a:t>
            </a:r>
          </a:p>
        </p:txBody>
      </p:sp>
      <p:sp>
        <p:nvSpPr>
          <p:cNvPr id="5" name="Content Placeholder 4">
            <a:extLst>
              <a:ext uri="{FF2B5EF4-FFF2-40B4-BE49-F238E27FC236}">
                <a16:creationId xmlns:a16="http://schemas.microsoft.com/office/drawing/2014/main" id="{01F131BF-9B34-48AC-BA46-B6209F9C8653}"/>
              </a:ext>
            </a:extLst>
          </p:cNvPr>
          <p:cNvSpPr>
            <a:spLocks noGrp="1"/>
          </p:cNvSpPr>
          <p:nvPr>
            <p:ph sz="quarter" idx="12"/>
          </p:nvPr>
        </p:nvSpPr>
        <p:spPr/>
        <p:txBody>
          <a:bodyPr/>
          <a:lstStyle/>
          <a:p>
            <a:r>
              <a:rPr lang="en-US" dirty="0"/>
              <a:t>Recap .NET Core config system</a:t>
            </a:r>
          </a:p>
          <a:p>
            <a:pPr lvl="1"/>
            <a:r>
              <a:rPr lang="en-US" i="1" dirty="0"/>
              <a:t>08-RecapNetCoreConfig</a:t>
            </a:r>
          </a:p>
          <a:p>
            <a:r>
              <a:rPr lang="en-US" dirty="0"/>
              <a:t>Encrypt configuration files</a:t>
            </a:r>
          </a:p>
          <a:p>
            <a:pPr lvl="1"/>
            <a:r>
              <a:rPr lang="en-US" dirty="0"/>
              <a:t>ASP.NET: Use </a:t>
            </a:r>
            <a:r>
              <a:rPr lang="en-US" i="1" dirty="0" err="1"/>
              <a:t>aspnet_regiis</a:t>
            </a:r>
            <a:r>
              <a:rPr lang="en-US" dirty="0"/>
              <a:t> tool (</a:t>
            </a:r>
            <a:r>
              <a:rPr lang="en-US" dirty="0">
                <a:hlinkClick r:id="rId2"/>
              </a:rPr>
              <a:t>docs</a:t>
            </a:r>
            <a:r>
              <a:rPr lang="en-US" dirty="0"/>
              <a:t>)</a:t>
            </a:r>
          </a:p>
          <a:p>
            <a:pPr lvl="1"/>
            <a:r>
              <a:rPr lang="en-US" dirty="0"/>
              <a:t>ASP.NET Core: </a:t>
            </a:r>
          </a:p>
        </p:txBody>
      </p:sp>
      <p:sp>
        <p:nvSpPr>
          <p:cNvPr id="6" name="Text Placeholder 5">
            <a:extLst>
              <a:ext uri="{FF2B5EF4-FFF2-40B4-BE49-F238E27FC236}">
                <a16:creationId xmlns:a16="http://schemas.microsoft.com/office/drawing/2014/main" id="{45CC3CD2-13B7-49F0-BF5F-46A2C11C7A6E}"/>
              </a:ext>
            </a:extLst>
          </p:cNvPr>
          <p:cNvSpPr>
            <a:spLocks noGrp="1"/>
          </p:cNvSpPr>
          <p:nvPr>
            <p:ph type="body" sz="quarter" idx="23"/>
          </p:nvPr>
        </p:nvSpPr>
        <p:spPr/>
        <p:txBody>
          <a:bodyPr/>
          <a:lstStyle/>
          <a:p>
            <a:r>
              <a:rPr lang="en-US" dirty="0"/>
              <a:t>See also </a:t>
            </a:r>
            <a:r>
              <a:rPr lang="en-US" dirty="0">
                <a:hlinkClick r:id="rId3"/>
              </a:rPr>
              <a:t>https://docs.microsoft.com/en-us/dotnet/framework/data/adonet/protecting-connection-information</a:t>
            </a:r>
            <a:endParaRPr lang="en-US" dirty="0"/>
          </a:p>
        </p:txBody>
      </p:sp>
    </p:spTree>
    <p:extLst>
      <p:ext uri="{BB962C8B-B14F-4D97-AF65-F5344CB8AC3E}">
        <p14:creationId xmlns:p14="http://schemas.microsoft.com/office/powerpoint/2010/main" val="277426343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a:t>Azure Managed Identity</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Automatically managed identities for services in Azure</a:t>
            </a:r>
          </a:p>
          <a:p>
            <a:pPr lvl="1"/>
            <a:r>
              <a:rPr lang="en-US" dirty="0"/>
              <a:t>Backed by Azure AD</a:t>
            </a:r>
          </a:p>
          <a:p>
            <a:pPr lvl="1"/>
            <a:r>
              <a:rPr lang="en-US" dirty="0"/>
              <a:t>Goal: No credentials on developer workstations or in source control</a:t>
            </a:r>
          </a:p>
          <a:p>
            <a:r>
              <a:rPr lang="en-US" dirty="0"/>
              <a:t>Two types: System- or user-assigned</a:t>
            </a:r>
          </a:p>
          <a:p>
            <a:pPr lvl="1"/>
            <a:r>
              <a:rPr lang="en-US" dirty="0"/>
              <a:t>More or less control over service principal creation</a:t>
            </a:r>
          </a:p>
          <a:p>
            <a:r>
              <a:rPr lang="en-US" dirty="0"/>
              <a:t>Supported by more and more Azure PaaS/Serverless services</a:t>
            </a:r>
          </a:p>
          <a:p>
            <a:pPr lvl="1"/>
            <a:r>
              <a:rPr lang="en-US" dirty="0">
                <a:hlinkClick r:id="rId2"/>
              </a:rPr>
              <a:t>Docs</a:t>
            </a:r>
            <a:endParaRPr lang="en-US" dirty="0"/>
          </a:p>
          <a:p>
            <a:pPr lvl="1"/>
            <a:r>
              <a:rPr lang="en-US" dirty="0"/>
              <a:t>Here: Focus on </a:t>
            </a:r>
            <a:r>
              <a:rPr lang="en-US" dirty="0">
                <a:hlinkClick r:id="rId3"/>
              </a:rPr>
              <a:t>KeyVault</a:t>
            </a:r>
            <a:endParaRPr lang="en-US" dirty="0"/>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a:t>See also </a:t>
            </a:r>
            <a:r>
              <a:rPr lang="en-US">
                <a:hlinkClick r:id="rId4"/>
              </a:rPr>
              <a:t>https://docs.microsoft.com/en-us/azure/active-directory/managed-identities-azure-resources/overview</a:t>
            </a:r>
            <a:endParaRPr lang="en-US"/>
          </a:p>
        </p:txBody>
      </p:sp>
    </p:spTree>
    <p:extLst>
      <p:ext uri="{BB962C8B-B14F-4D97-AF65-F5344CB8AC3E}">
        <p14:creationId xmlns:p14="http://schemas.microsoft.com/office/powerpoint/2010/main" val="107337635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A00-2349-4081-8885-95806CB4E6A1}"/>
              </a:ext>
            </a:extLst>
          </p:cNvPr>
          <p:cNvSpPr>
            <a:spLocks noGrp="1"/>
          </p:cNvSpPr>
          <p:nvPr>
            <p:ph type="title"/>
          </p:nvPr>
        </p:nvSpPr>
        <p:spPr/>
        <p:txBody>
          <a:bodyPr/>
          <a:lstStyle/>
          <a:p>
            <a:r>
              <a:rPr lang="en-US" dirty="0"/>
              <a:t>KeyVault</a:t>
            </a:r>
          </a:p>
        </p:txBody>
      </p:sp>
      <p:sp>
        <p:nvSpPr>
          <p:cNvPr id="3" name="Content Placeholder 2">
            <a:extLst>
              <a:ext uri="{FF2B5EF4-FFF2-40B4-BE49-F238E27FC236}">
                <a16:creationId xmlns:a16="http://schemas.microsoft.com/office/drawing/2014/main" id="{A40CBCAC-290F-42CF-AF44-72322D6C858A}"/>
              </a:ext>
            </a:extLst>
          </p:cNvPr>
          <p:cNvSpPr>
            <a:spLocks noGrp="1"/>
          </p:cNvSpPr>
          <p:nvPr>
            <p:ph sz="quarter" idx="12"/>
          </p:nvPr>
        </p:nvSpPr>
        <p:spPr/>
        <p:txBody>
          <a:bodyPr/>
          <a:lstStyle/>
          <a:p>
            <a:r>
              <a:rPr lang="en-US" dirty="0"/>
              <a:t>Keep secrets, encryption keys, and certs in Azure</a:t>
            </a:r>
          </a:p>
          <a:p>
            <a:pPr lvl="1"/>
            <a:r>
              <a:rPr lang="en-US" dirty="0"/>
              <a:t>Can be protected by certified HSMs</a:t>
            </a:r>
          </a:p>
          <a:p>
            <a:r>
              <a:rPr lang="en-US" dirty="0"/>
              <a:t>Monitor access and use</a:t>
            </a:r>
          </a:p>
          <a:p>
            <a:r>
              <a:rPr lang="en-US" dirty="0"/>
              <a:t>Integrated in various Azure services</a:t>
            </a:r>
          </a:p>
          <a:p>
            <a:pPr lvl="1"/>
            <a:r>
              <a:rPr lang="en-US" dirty="0"/>
              <a:t>E.g. SSL certs for App Service (</a:t>
            </a:r>
            <a:r>
              <a:rPr lang="en-US" dirty="0">
                <a:hlinkClick r:id="rId2"/>
              </a:rPr>
              <a:t>docs</a:t>
            </a:r>
            <a:r>
              <a:rPr lang="en-US" dirty="0"/>
              <a:t>)</a:t>
            </a:r>
          </a:p>
          <a:p>
            <a:pPr lvl="1"/>
            <a:r>
              <a:rPr lang="en-US" dirty="0"/>
              <a:t>E.g. </a:t>
            </a:r>
            <a:r>
              <a:rPr lang="en-US" i="1" dirty="0"/>
              <a:t>Always Encrypted</a:t>
            </a:r>
            <a:r>
              <a:rPr lang="en-US" dirty="0"/>
              <a:t> in SQL (</a:t>
            </a:r>
            <a:r>
              <a:rPr lang="en-US" dirty="0">
                <a:hlinkClick r:id="rId3"/>
              </a:rPr>
              <a:t>docs</a:t>
            </a:r>
            <a:r>
              <a:rPr lang="en-US" dirty="0"/>
              <a:t>)</a:t>
            </a:r>
          </a:p>
          <a:p>
            <a:r>
              <a:rPr lang="en-US" dirty="0"/>
              <a:t>Access to KeyVault can be protected by </a:t>
            </a:r>
            <a:r>
              <a:rPr lang="en-US" i="1" dirty="0"/>
              <a:t>Managed Identity</a:t>
            </a:r>
          </a:p>
          <a:p>
            <a:pPr lvl="1"/>
            <a:r>
              <a:rPr lang="en-US" dirty="0"/>
              <a:t>Sample: </a:t>
            </a:r>
            <a:r>
              <a:rPr lang="en-US" i="1" dirty="0"/>
              <a:t>09.2-KeyVaultManagedIdentity</a:t>
            </a:r>
          </a:p>
        </p:txBody>
      </p:sp>
      <p:sp>
        <p:nvSpPr>
          <p:cNvPr id="4" name="Text Placeholder 3">
            <a:extLst>
              <a:ext uri="{FF2B5EF4-FFF2-40B4-BE49-F238E27FC236}">
                <a16:creationId xmlns:a16="http://schemas.microsoft.com/office/drawing/2014/main" id="{4756455E-82F7-4F41-9AA2-F214DAA65B12}"/>
              </a:ext>
            </a:extLst>
          </p:cNvPr>
          <p:cNvSpPr>
            <a:spLocks noGrp="1"/>
          </p:cNvSpPr>
          <p:nvPr>
            <p:ph type="body" sz="quarter" idx="23"/>
          </p:nvPr>
        </p:nvSpPr>
        <p:spPr/>
        <p:txBody>
          <a:bodyPr/>
          <a:lstStyle/>
          <a:p>
            <a:r>
              <a:rPr lang="en-US" dirty="0"/>
              <a:t>See also </a:t>
            </a:r>
            <a:r>
              <a:rPr lang="de-AT" dirty="0">
                <a:hlinkClick r:id="rId4"/>
              </a:rPr>
              <a:t>https://docs.microsoft.com/en-us/azure/key-vault/key-vault-overview</a:t>
            </a:r>
            <a:endParaRPr lang="en-US" dirty="0"/>
          </a:p>
        </p:txBody>
      </p:sp>
    </p:spTree>
    <p:extLst>
      <p:ext uri="{BB962C8B-B14F-4D97-AF65-F5344CB8AC3E}">
        <p14:creationId xmlns:p14="http://schemas.microsoft.com/office/powerpoint/2010/main" val="6761888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a:t>General Guidelines</a:t>
            </a:r>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34957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B7A26-5AA7-47AB-ABCB-4C5B3A34AF31}"/>
              </a:ext>
            </a:extLst>
          </p:cNvPr>
          <p:cNvSpPr>
            <a:spLocks noGrp="1"/>
          </p:cNvSpPr>
          <p:nvPr>
            <p:ph type="title"/>
          </p:nvPr>
        </p:nvSpPr>
        <p:spPr/>
        <p:txBody>
          <a:bodyPr/>
          <a:lstStyle/>
          <a:p>
            <a:endParaRPr lang="de-AT"/>
          </a:p>
        </p:txBody>
      </p:sp>
      <p:sp>
        <p:nvSpPr>
          <p:cNvPr id="5" name="Content Placeholder 4">
            <a:extLst>
              <a:ext uri="{FF2B5EF4-FFF2-40B4-BE49-F238E27FC236}">
                <a16:creationId xmlns:a16="http://schemas.microsoft.com/office/drawing/2014/main" id="{310E7E37-F318-4E9A-BC42-0FDAF2177929}"/>
              </a:ext>
            </a:extLst>
          </p:cNvPr>
          <p:cNvSpPr>
            <a:spLocks noGrp="1"/>
          </p:cNvSpPr>
          <p:nvPr>
            <p:ph sz="quarter" idx="12"/>
          </p:nvPr>
        </p:nvSpPr>
        <p:spPr/>
        <p:txBody>
          <a:bodyPr/>
          <a:lstStyle/>
          <a:p>
            <a:endParaRPr lang="de-AT"/>
          </a:p>
        </p:txBody>
      </p:sp>
      <p:sp>
        <p:nvSpPr>
          <p:cNvPr id="6" name="Text Placeholder 5">
            <a:extLst>
              <a:ext uri="{FF2B5EF4-FFF2-40B4-BE49-F238E27FC236}">
                <a16:creationId xmlns:a16="http://schemas.microsoft.com/office/drawing/2014/main" id="{5F85290E-E916-44AA-AA55-F4748D8D074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5205865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r>
              <a:rPr lang="en-US" dirty="0"/>
              <a:t>See also </a:t>
            </a:r>
            <a:r>
              <a:rPr lang="de-AT" dirty="0">
                <a:hlinkClick r:id="rId12"/>
              </a:rPr>
              <a:t>Recommended </a:t>
            </a:r>
            <a:r>
              <a:rPr lang="de-AT" dirty="0" err="1">
                <a:hlinkClick r:id="rId12"/>
              </a:rPr>
              <a:t>algorithms</a:t>
            </a:r>
            <a:r>
              <a:rPr lang="de-AT" dirty="0">
                <a:hlinkClick r:id="rId12"/>
              </a:rPr>
              <a:t> </a:t>
            </a:r>
            <a:r>
              <a:rPr lang="de-AT" dirty="0" err="1">
                <a:hlinkClick r:id="rId12"/>
              </a:rPr>
              <a:t>by</a:t>
            </a:r>
            <a:r>
              <a:rPr lang="de-AT" dirty="0">
                <a:hlinkClick r:id="rId12"/>
              </a:rPr>
              <a:t> </a:t>
            </a:r>
            <a:r>
              <a:rPr lang="de-AT" dirty="0" err="1">
                <a:hlinkClick r:id="rId12"/>
              </a:rPr>
              <a:t>application</a:t>
            </a:r>
            <a:endParaRPr lang="en-US" dirty="0"/>
          </a:p>
        </p:txBody>
      </p:sp>
    </p:spTree>
    <p:extLst>
      <p:ext uri="{BB962C8B-B14F-4D97-AF65-F5344CB8AC3E}">
        <p14:creationId xmlns:p14="http://schemas.microsoft.com/office/powerpoint/2010/main" val="297125602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3033-DFBD-48DA-B34E-75003EC3BCE6}"/>
              </a:ext>
            </a:extLst>
          </p:cNvPr>
          <p:cNvSpPr>
            <a:spLocks noGrp="1"/>
          </p:cNvSpPr>
          <p:nvPr>
            <p:ph type="title"/>
          </p:nvPr>
        </p:nvSpPr>
        <p:spPr/>
        <p:txBody>
          <a:bodyPr/>
          <a:lstStyle/>
          <a:p>
            <a:r>
              <a:rPr lang="en-US"/>
              <a:t>Random Numbers</a:t>
            </a:r>
          </a:p>
        </p:txBody>
      </p:sp>
      <p:sp>
        <p:nvSpPr>
          <p:cNvPr id="3" name="Content Placeholder 2">
            <a:extLst>
              <a:ext uri="{FF2B5EF4-FFF2-40B4-BE49-F238E27FC236}">
                <a16:creationId xmlns:a16="http://schemas.microsoft.com/office/drawing/2014/main" id="{612B6AA0-7262-4D3E-836C-09EBD0B56B93}"/>
              </a:ext>
            </a:extLst>
          </p:cNvPr>
          <p:cNvSpPr>
            <a:spLocks noGrp="1"/>
          </p:cNvSpPr>
          <p:nvPr>
            <p:ph sz="quarter" idx="12"/>
          </p:nvPr>
        </p:nvSpPr>
        <p:spPr/>
        <p:txBody>
          <a:bodyPr/>
          <a:lstStyle/>
          <a:p>
            <a:r>
              <a:rPr lang="en-US"/>
              <a:t>Pseudo-random numbers</a:t>
            </a:r>
          </a:p>
          <a:p>
            <a:pPr lvl="1"/>
            <a:r>
              <a:rPr lang="en-US" i="1"/>
              <a:t>System.Random</a:t>
            </a:r>
          </a:p>
          <a:p>
            <a:pPr lvl="1"/>
            <a:r>
              <a:rPr lang="en-US"/>
              <a:t>Predictable</a:t>
            </a:r>
          </a:p>
          <a:p>
            <a:r>
              <a:rPr lang="en-US"/>
              <a:t>Secure random numbers</a:t>
            </a:r>
          </a:p>
          <a:p>
            <a:pPr lvl="1"/>
            <a:r>
              <a:rPr lang="en-US" i="1"/>
              <a:t>RNGCryptoServiceProvider</a:t>
            </a:r>
          </a:p>
        </p:txBody>
      </p:sp>
      <p:sp>
        <p:nvSpPr>
          <p:cNvPr id="4" name="Text Placeholder 3">
            <a:extLst>
              <a:ext uri="{FF2B5EF4-FFF2-40B4-BE49-F238E27FC236}">
                <a16:creationId xmlns:a16="http://schemas.microsoft.com/office/drawing/2014/main" id="{2F55BBF1-8FB8-4863-8B14-CE0BEFFAF2D6}"/>
              </a:ext>
            </a:extLst>
          </p:cNvPr>
          <p:cNvSpPr>
            <a:spLocks noGrp="1"/>
          </p:cNvSpPr>
          <p:nvPr>
            <p:ph type="body" sz="quarter" idx="23"/>
          </p:nvPr>
        </p:nvSpPr>
        <p:spPr/>
        <p:txBody>
          <a:bodyPr/>
          <a:lstStyle/>
          <a:p>
            <a:r>
              <a:rPr lang="en-US"/>
              <a:t>See also </a:t>
            </a:r>
            <a:r>
              <a:rPr lang="en-US">
                <a:hlinkClick r:id="rId2"/>
              </a:rPr>
              <a:t>https://lowleveldesign.org/2018/08/15/randomness-in-net/</a:t>
            </a:r>
            <a:endParaRPr lang="en-US"/>
          </a:p>
        </p:txBody>
      </p:sp>
    </p:spTree>
    <p:extLst>
      <p:ext uri="{BB962C8B-B14F-4D97-AF65-F5344CB8AC3E}">
        <p14:creationId xmlns:p14="http://schemas.microsoft.com/office/powerpoint/2010/main" val="238322710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176-74BF-4D0C-AC1E-AD64ADD2C686}"/>
              </a:ext>
            </a:extLst>
          </p:cNvPr>
          <p:cNvSpPr>
            <a:spLocks noGrp="1"/>
          </p:cNvSpPr>
          <p:nvPr>
            <p:ph type="title"/>
          </p:nvPr>
        </p:nvSpPr>
        <p:spPr/>
        <p:txBody>
          <a:bodyPr/>
          <a:lstStyle/>
          <a:p>
            <a:r>
              <a:rPr lang="en-US"/>
              <a:t>bcrypt.net</a:t>
            </a:r>
          </a:p>
        </p:txBody>
      </p:sp>
      <p:sp>
        <p:nvSpPr>
          <p:cNvPr id="3" name="Content Placeholder 2">
            <a:extLst>
              <a:ext uri="{FF2B5EF4-FFF2-40B4-BE49-F238E27FC236}">
                <a16:creationId xmlns:a16="http://schemas.microsoft.com/office/drawing/2014/main" id="{C9EC6411-B607-40FF-9D56-8B7F02BAFF0B}"/>
              </a:ext>
            </a:extLst>
          </p:cNvPr>
          <p:cNvSpPr>
            <a:spLocks noGrp="1"/>
          </p:cNvSpPr>
          <p:nvPr>
            <p:ph sz="quarter" idx="12"/>
          </p:nvPr>
        </p:nvSpPr>
        <p:spPr/>
        <p:txBody>
          <a:bodyPr/>
          <a:lstStyle/>
          <a:p>
            <a:r>
              <a:rPr lang="en-US">
                <a:hlinkClick r:id="rId2"/>
              </a:rPr>
              <a:t>https://github.com/BcryptNet/bcrypt.net</a:t>
            </a:r>
            <a:endParaRPr lang="en-US"/>
          </a:p>
          <a:p>
            <a:pPr lvl="1"/>
            <a:r>
              <a:rPr lang="en-US"/>
              <a:t>NuGet: </a:t>
            </a:r>
            <a:r>
              <a:rPr lang="en-US" i="1"/>
              <a:t>BCrypt.Net-Next</a:t>
            </a:r>
          </a:p>
          <a:p>
            <a:r>
              <a:rPr lang="en-US"/>
              <a:t>Port of </a:t>
            </a:r>
            <a:r>
              <a:rPr lang="en-US" i="1"/>
              <a:t>jBCrypt</a:t>
            </a:r>
            <a:r>
              <a:rPr lang="en-US"/>
              <a:t> to C#</a:t>
            </a:r>
          </a:p>
          <a:p>
            <a:pPr lvl="1"/>
            <a:r>
              <a:rPr lang="en-US"/>
              <a:t>Used to safely store passwords</a:t>
            </a:r>
          </a:p>
          <a:p>
            <a:r>
              <a:rPr lang="en-US"/>
              <a:t>Hashing of passwords with configurable hash complexity</a:t>
            </a:r>
          </a:p>
          <a:p>
            <a:pPr lvl="1"/>
            <a:r>
              <a:rPr lang="en-US"/>
              <a:t>Compute power necessary for hashing can be set („work factor“)</a:t>
            </a:r>
          </a:p>
          <a:p>
            <a:pPr lvl="1"/>
            <a:r>
              <a:rPr lang="en-US"/>
              <a:t>Backward/forward compatible because complexity part of resultant hash</a:t>
            </a:r>
          </a:p>
        </p:txBody>
      </p:sp>
      <p:sp>
        <p:nvSpPr>
          <p:cNvPr id="4" name="Text Placeholder 3">
            <a:extLst>
              <a:ext uri="{FF2B5EF4-FFF2-40B4-BE49-F238E27FC236}">
                <a16:creationId xmlns:a16="http://schemas.microsoft.com/office/drawing/2014/main" id="{BEB509E2-1834-430D-8807-974A525128EE}"/>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78989691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On-screen Show (16:9)</PresentationFormat>
  <Paragraphs>106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 UI</vt:lpstr>
      <vt:lpstr>Segoe UI Light</vt:lpstr>
      <vt:lpstr>Segoe UI Semilight</vt:lpstr>
      <vt:lpstr>Wingdings 3</vt:lpstr>
      <vt:lpstr>Larissa-Design</vt:lpstr>
      <vt:lpstr>Secure Coding</vt:lpstr>
      <vt:lpstr>General Guidelines</vt:lpstr>
      <vt:lpstr>PowerPoint Presentation</vt:lpstr>
      <vt:lpstr>Cryptography</vt:lpstr>
      <vt:lpstr>.NET Cryptography Model</vt:lpstr>
      <vt:lpstr>Stream Design</vt:lpstr>
      <vt:lpstr>Random Numbers</vt:lpstr>
      <vt:lpstr>bcrypt.net</vt:lpstr>
      <vt:lpstr>Examples</vt:lpstr>
      <vt:lpstr>Examples</vt:lpstr>
      <vt:lpstr>Protecting Secrets</vt:lpstr>
      <vt:lpstr>General Guidelines</vt:lpstr>
      <vt:lpstr>General Guidelines</vt:lpstr>
      <vt:lpstr>Azure Managed Identity</vt:lpstr>
      <vt:lpstr>KeyVault</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540</cp:revision>
  <dcterms:created xsi:type="dcterms:W3CDTF">2008-12-21T08:14:37Z</dcterms:created>
  <dcterms:modified xsi:type="dcterms:W3CDTF">2019-06-24T14:48:50Z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