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377" r:id="rId5"/>
    <p:sldId id="378" r:id="rId6"/>
    <p:sldId id="379" r:id="rId7"/>
    <p:sldId id="380" r:id="rId8"/>
    <p:sldId id="382" r:id="rId9"/>
    <p:sldId id="381" r:id="rId10"/>
    <p:sldId id="362" r:id="rId1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46" d="100"/>
          <a:sy n="146" d="100"/>
        </p:scale>
        <p:origin x="516" y="10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19.06.2019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19.06.2019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dotnet/api/system.security.cryptography.aesmanaged" TargetMode="External"/><Relationship Id="rId3" Type="http://schemas.openxmlformats.org/officeDocument/2006/relationships/hyperlink" Target="https://docs.microsoft.com/en-us/dotnet/api/system.security.cryptography.asymmetricalgorithm" TargetMode="External"/><Relationship Id="rId7" Type="http://schemas.openxmlformats.org/officeDocument/2006/relationships/hyperlink" Target="https://docs.microsoft.com/en-us/dotnet/api/system.security.cryptography.ecdiffiehellman" TargetMode="External"/><Relationship Id="rId2" Type="http://schemas.openxmlformats.org/officeDocument/2006/relationships/hyperlink" Target="https://docs.microsoft.com/en-us/dotnet/api/system.security.cryptography.symmetricalgorithm" TargetMode="External"/><Relationship Id="rId1" Type="http://schemas.openxmlformats.org/officeDocument/2006/relationships/slideLayout" Target="../slideLayouts/slideLayout3.xml"/><Relationship Id="rId6" Type="http://schemas.openxmlformats.org/officeDocument/2006/relationships/hyperlink" Target="https://docs.microsoft.com/en-us/dotnet/api/system.security.cryptography.rc2" TargetMode="External"/><Relationship Id="rId11" Type="http://schemas.openxmlformats.org/officeDocument/2006/relationships/hyperlink" Target="https://docs.microsoft.com/en-us/dotnet/api/system.security.cryptography.aescryptoserviceprovider" TargetMode="External"/><Relationship Id="rId5" Type="http://schemas.openxmlformats.org/officeDocument/2006/relationships/hyperlink" Target="https://docs.microsoft.com/en-us/dotnet/api/system.security.cryptography.aes" TargetMode="External"/><Relationship Id="rId10" Type="http://schemas.openxmlformats.org/officeDocument/2006/relationships/hyperlink" Target="https://docs.microsoft.com/en-us/dotnet/api/system.security.cryptography.aescng" TargetMode="External"/><Relationship Id="rId4" Type="http://schemas.openxmlformats.org/officeDocument/2006/relationships/hyperlink" Target="https://docs.microsoft.com/en-us/dotnet/api/system.security.cryptography.hashalgorithm" TargetMode="External"/><Relationship Id="rId9" Type="http://schemas.openxmlformats.org/officeDocument/2006/relationships/hyperlink" Target="https://docs.microsoft.com/en-us/dotnet/api/system.security.cryptography.rc2cryptoserviceprovider"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security.cryptography.cryptostrea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standard/security/cryptography-model#choosing-an-algorith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Secure Coding</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.NET and .NET Core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DD9F-D779-4FB6-A392-8DDB9F3A789C}"/>
              </a:ext>
            </a:extLst>
          </p:cNvPr>
          <p:cNvSpPr>
            <a:spLocks noGrp="1"/>
          </p:cNvSpPr>
          <p:nvPr>
            <p:ph type="title"/>
          </p:nvPr>
        </p:nvSpPr>
        <p:spPr/>
        <p:txBody>
          <a:bodyPr/>
          <a:lstStyle/>
          <a:p>
            <a:r>
              <a:rPr lang="de-AT" dirty="0" err="1"/>
              <a:t>Cryptography</a:t>
            </a:r>
            <a:endParaRPr lang="de-AT" dirty="0"/>
          </a:p>
        </p:txBody>
      </p:sp>
      <p:sp>
        <p:nvSpPr>
          <p:cNvPr id="3" name="Text Placeholder 2">
            <a:extLst>
              <a:ext uri="{FF2B5EF4-FFF2-40B4-BE49-F238E27FC236}">
                <a16:creationId xmlns:a16="http://schemas.microsoft.com/office/drawing/2014/main" id="{72858DEE-163D-402F-981D-E182F9F8632E}"/>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48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06A31-CAA6-4A1D-95CF-6E7BDF91F333}"/>
              </a:ext>
            </a:extLst>
          </p:cNvPr>
          <p:cNvSpPr>
            <a:spLocks noGrp="1"/>
          </p:cNvSpPr>
          <p:nvPr>
            <p:ph type="title"/>
          </p:nvPr>
        </p:nvSpPr>
        <p:spPr/>
        <p:txBody>
          <a:bodyPr/>
          <a:lstStyle/>
          <a:p>
            <a:r>
              <a:rPr lang="en-US"/>
              <a:t>.NET Cryptography Model</a:t>
            </a:r>
          </a:p>
        </p:txBody>
      </p:sp>
      <p:sp>
        <p:nvSpPr>
          <p:cNvPr id="5" name="Content Placeholder 4">
            <a:extLst>
              <a:ext uri="{FF2B5EF4-FFF2-40B4-BE49-F238E27FC236}">
                <a16:creationId xmlns:a16="http://schemas.microsoft.com/office/drawing/2014/main" id="{54011BA5-17BD-489D-A00A-F2E3C59A411B}"/>
              </a:ext>
            </a:extLst>
          </p:cNvPr>
          <p:cNvSpPr>
            <a:spLocks noGrp="1"/>
          </p:cNvSpPr>
          <p:nvPr>
            <p:ph sz="quarter" idx="12"/>
          </p:nvPr>
        </p:nvSpPr>
        <p:spPr/>
        <p:txBody>
          <a:bodyPr/>
          <a:lstStyle/>
          <a:p>
            <a:r>
              <a:rPr lang="en-US" dirty="0"/>
              <a:t>Derived class hierarchy</a:t>
            </a:r>
          </a:p>
          <a:p>
            <a:pPr lvl="1"/>
            <a:r>
              <a:rPr lang="en-US" dirty="0"/>
              <a:t>Basic </a:t>
            </a:r>
            <a:r>
              <a:rPr lang="en-US" dirty="0">
                <a:solidFill>
                  <a:schemeClr val="accent2"/>
                </a:solidFill>
              </a:rPr>
              <a:t>algorithm types</a:t>
            </a:r>
            <a:r>
              <a:rPr lang="en-US" dirty="0"/>
              <a:t> (e.g. </a:t>
            </a:r>
            <a:r>
              <a:rPr lang="en-US" dirty="0" err="1">
                <a:hlinkClick r:id="rId2"/>
              </a:rPr>
              <a:t>SymmetricAlgorithm</a:t>
            </a:r>
            <a:r>
              <a:rPr lang="en-US" dirty="0"/>
              <a:t>, </a:t>
            </a:r>
            <a:r>
              <a:rPr lang="en-US" dirty="0" err="1">
                <a:hlinkClick r:id="rId3"/>
              </a:rPr>
              <a:t>AsymmetricAlgorithm</a:t>
            </a:r>
            <a:r>
              <a:rPr lang="en-US" dirty="0"/>
              <a:t>, </a:t>
            </a:r>
            <a:r>
              <a:rPr lang="en-US" dirty="0" err="1">
                <a:hlinkClick r:id="rId4"/>
              </a:rPr>
              <a:t>HashAlgorithm</a:t>
            </a:r>
            <a:r>
              <a:rPr lang="en-US" dirty="0"/>
              <a:t>)</a:t>
            </a:r>
            <a:endParaRPr lang="en-US" u="sng" dirty="0"/>
          </a:p>
          <a:p>
            <a:pPr lvl="1"/>
            <a:r>
              <a:rPr lang="en-US" dirty="0">
                <a:solidFill>
                  <a:schemeClr val="accent2"/>
                </a:solidFill>
              </a:rPr>
              <a:t>Algorithm</a:t>
            </a:r>
            <a:r>
              <a:rPr lang="en-US" dirty="0"/>
              <a:t> classes (e.g.  </a:t>
            </a:r>
            <a:r>
              <a:rPr lang="en-US" dirty="0" err="1">
                <a:hlinkClick r:id="rId5"/>
              </a:rPr>
              <a:t>Aes</a:t>
            </a:r>
            <a:r>
              <a:rPr lang="en-US" dirty="0"/>
              <a:t>, </a:t>
            </a:r>
            <a:r>
              <a:rPr lang="en-US" dirty="0">
                <a:hlinkClick r:id="rId6"/>
              </a:rPr>
              <a:t>RC2</a:t>
            </a:r>
            <a:r>
              <a:rPr lang="en-US" dirty="0"/>
              <a:t>, </a:t>
            </a:r>
            <a:r>
              <a:rPr lang="en-US" dirty="0" err="1">
                <a:hlinkClick r:id="rId7"/>
              </a:rPr>
              <a:t>ECDiffieHellman</a:t>
            </a:r>
            <a:r>
              <a:rPr lang="en-US" dirty="0"/>
              <a:t>)</a:t>
            </a:r>
          </a:p>
          <a:p>
            <a:pPr lvl="1"/>
            <a:r>
              <a:rPr lang="en-US" dirty="0"/>
              <a:t>Algorithm </a:t>
            </a:r>
            <a:r>
              <a:rPr lang="en-US" dirty="0">
                <a:solidFill>
                  <a:schemeClr val="accent2"/>
                </a:solidFill>
              </a:rPr>
              <a:t>implementations</a:t>
            </a:r>
            <a:r>
              <a:rPr lang="en-US" dirty="0"/>
              <a:t> (e.g.  </a:t>
            </a:r>
            <a:r>
              <a:rPr lang="en-US" dirty="0" err="1">
                <a:hlinkClick r:id="rId8"/>
              </a:rPr>
              <a:t>AesManaged</a:t>
            </a:r>
            <a:r>
              <a:rPr lang="en-US" dirty="0"/>
              <a:t>, </a:t>
            </a:r>
            <a:r>
              <a:rPr lang="en-US" dirty="0">
                <a:hlinkClick r:id="rId9"/>
              </a:rPr>
              <a:t>RC2CryptoServiceProvider</a:t>
            </a:r>
            <a:r>
              <a:rPr lang="en-US" dirty="0"/>
              <a:t>)</a:t>
            </a:r>
          </a:p>
          <a:p>
            <a:r>
              <a:rPr lang="en-US" dirty="0"/>
              <a:t>Different implementations</a:t>
            </a:r>
          </a:p>
          <a:p>
            <a:pPr lvl="1"/>
            <a:r>
              <a:rPr lang="en-US" dirty="0"/>
              <a:t>E.g. </a:t>
            </a:r>
            <a:r>
              <a:rPr lang="en-US" dirty="0" err="1">
                <a:hlinkClick r:id="rId5"/>
              </a:rPr>
              <a:t>Aes</a:t>
            </a:r>
            <a:r>
              <a:rPr lang="en-US" dirty="0"/>
              <a:t> </a:t>
            </a:r>
            <a:r>
              <a:rPr lang="en-US" dirty="0">
                <a:sym typeface="Wingdings" panose="05000000000000000000" pitchFamily="2" charset="2"/>
              </a:rPr>
              <a:t> </a:t>
            </a:r>
            <a:r>
              <a:rPr lang="en-US" dirty="0" err="1">
                <a:sym typeface="Wingdings" panose="05000000000000000000" pitchFamily="2" charset="2"/>
                <a:hlinkClick r:id="rId10"/>
              </a:rPr>
              <a:t>AesCng</a:t>
            </a:r>
            <a:r>
              <a:rPr lang="en-US" dirty="0">
                <a:sym typeface="Wingdings" panose="05000000000000000000" pitchFamily="2" charset="2"/>
              </a:rPr>
              <a:t>, </a:t>
            </a:r>
            <a:r>
              <a:rPr lang="en-US" dirty="0" err="1">
                <a:hlinkClick r:id="rId11"/>
              </a:rPr>
              <a:t>AesCryptoServiceProvider</a:t>
            </a:r>
            <a:r>
              <a:rPr lang="en-US" dirty="0"/>
              <a:t>, </a:t>
            </a:r>
            <a:r>
              <a:rPr lang="en-US" dirty="0" err="1">
                <a:hlinkClick r:id="rId8"/>
              </a:rPr>
              <a:t>AesManaged</a:t>
            </a:r>
            <a:endParaRPr lang="en-US" dirty="0"/>
          </a:p>
          <a:p>
            <a:pPr lvl="1"/>
            <a:r>
              <a:rPr lang="en-US" i="1" dirty="0" err="1"/>
              <a:t>CryptoServiceProvider</a:t>
            </a:r>
            <a:r>
              <a:rPr lang="en-US" dirty="0"/>
              <a:t> </a:t>
            </a:r>
            <a:r>
              <a:rPr lang="en-US" dirty="0">
                <a:sym typeface="Wingdings" panose="05000000000000000000" pitchFamily="2" charset="2"/>
              </a:rPr>
              <a:t> wrapper around </a:t>
            </a:r>
            <a:r>
              <a:rPr lang="en-US" i="1" dirty="0">
                <a:sym typeface="Wingdings" panose="05000000000000000000" pitchFamily="2" charset="2"/>
              </a:rPr>
              <a:t>Windows Crypto API</a:t>
            </a:r>
            <a:r>
              <a:rPr lang="en-US" dirty="0">
                <a:sym typeface="Wingdings" panose="05000000000000000000" pitchFamily="2" charset="2"/>
              </a:rPr>
              <a:t> (</a:t>
            </a:r>
            <a:r>
              <a:rPr lang="en-US" i="1" dirty="0">
                <a:sym typeface="Wingdings" panose="05000000000000000000" pitchFamily="2" charset="2"/>
              </a:rPr>
              <a:t>CAPI</a:t>
            </a:r>
            <a:r>
              <a:rPr lang="en-US" dirty="0">
                <a:sym typeface="Wingdings" panose="05000000000000000000" pitchFamily="2" charset="2"/>
              </a:rPr>
              <a:t>); </a:t>
            </a:r>
            <a:r>
              <a:rPr lang="en-US" dirty="0">
                <a:solidFill>
                  <a:schemeClr val="accent2"/>
                </a:solidFill>
                <a:sym typeface="Wingdings" panose="05000000000000000000" pitchFamily="2" charset="2"/>
              </a:rPr>
              <a:t>legacy</a:t>
            </a:r>
          </a:p>
          <a:p>
            <a:pPr lvl="1"/>
            <a:r>
              <a:rPr lang="en-US" i="1" dirty="0">
                <a:sym typeface="Wingdings" panose="05000000000000000000" pitchFamily="2" charset="2"/>
              </a:rPr>
              <a:t>Managed</a:t>
            </a:r>
            <a:r>
              <a:rPr lang="en-US" dirty="0">
                <a:sym typeface="Wingdings" panose="05000000000000000000" pitchFamily="2" charset="2"/>
              </a:rPr>
              <a:t>  written entirely in managed Code; </a:t>
            </a:r>
            <a:r>
              <a:rPr lang="en-US" dirty="0">
                <a:solidFill>
                  <a:schemeClr val="accent2"/>
                </a:solidFill>
                <a:sym typeface="Wingdings" panose="05000000000000000000" pitchFamily="2" charset="2"/>
              </a:rPr>
              <a:t>x-plat, slower, not certified</a:t>
            </a:r>
          </a:p>
          <a:p>
            <a:pPr lvl="1"/>
            <a:r>
              <a:rPr lang="en-US" i="1" dirty="0" err="1">
                <a:sym typeface="Wingdings" panose="05000000000000000000" pitchFamily="2" charset="2"/>
              </a:rPr>
              <a:t>Cng</a:t>
            </a:r>
            <a:r>
              <a:rPr lang="en-US" dirty="0">
                <a:sym typeface="Wingdings" panose="05000000000000000000" pitchFamily="2" charset="2"/>
              </a:rPr>
              <a:t>  </a:t>
            </a:r>
            <a:r>
              <a:rPr lang="en-US" i="1" dirty="0">
                <a:sym typeface="Wingdings" panose="05000000000000000000" pitchFamily="2" charset="2"/>
              </a:rPr>
              <a:t>Cryptography Next Generation</a:t>
            </a:r>
            <a:r>
              <a:rPr lang="en-US" dirty="0">
                <a:sym typeface="Wingdings" panose="05000000000000000000" pitchFamily="2" charset="2"/>
              </a:rPr>
              <a:t> (</a:t>
            </a:r>
            <a:r>
              <a:rPr lang="en-US" i="1" dirty="0">
                <a:sym typeface="Wingdings" panose="05000000000000000000" pitchFamily="2" charset="2"/>
              </a:rPr>
              <a:t>CNG</a:t>
            </a:r>
            <a:r>
              <a:rPr lang="en-US" dirty="0">
                <a:sym typeface="Wingdings" panose="05000000000000000000" pitchFamily="2" charset="2"/>
              </a:rPr>
              <a:t>), Windows &gt;= Vista, </a:t>
            </a:r>
            <a:r>
              <a:rPr lang="en-US" dirty="0">
                <a:solidFill>
                  <a:schemeClr val="accent2"/>
                </a:solidFill>
                <a:sym typeface="Wingdings" panose="05000000000000000000" pitchFamily="2" charset="2"/>
              </a:rPr>
              <a:t>actively developed</a:t>
            </a:r>
            <a:endParaRPr lang="en-US" dirty="0">
              <a:solidFill>
                <a:schemeClr val="accent2"/>
              </a:solidFill>
            </a:endParaRPr>
          </a:p>
        </p:txBody>
      </p:sp>
      <p:sp>
        <p:nvSpPr>
          <p:cNvPr id="6" name="Text Placeholder 5">
            <a:extLst>
              <a:ext uri="{FF2B5EF4-FFF2-40B4-BE49-F238E27FC236}">
                <a16:creationId xmlns:a16="http://schemas.microsoft.com/office/drawing/2014/main" id="{C661C493-16AA-46FE-A46C-0721D75073F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7125602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D3A1-BB93-4D64-8C76-672C48B10F1A}"/>
              </a:ext>
            </a:extLst>
          </p:cNvPr>
          <p:cNvSpPr>
            <a:spLocks noGrp="1"/>
          </p:cNvSpPr>
          <p:nvPr>
            <p:ph type="title"/>
          </p:nvPr>
        </p:nvSpPr>
        <p:spPr/>
        <p:txBody>
          <a:bodyPr/>
          <a:lstStyle/>
          <a:p>
            <a:r>
              <a:rPr lang="en-US"/>
              <a:t>Stream Design</a:t>
            </a:r>
          </a:p>
        </p:txBody>
      </p:sp>
      <p:sp>
        <p:nvSpPr>
          <p:cNvPr id="3" name="Content Placeholder 2">
            <a:extLst>
              <a:ext uri="{FF2B5EF4-FFF2-40B4-BE49-F238E27FC236}">
                <a16:creationId xmlns:a16="http://schemas.microsoft.com/office/drawing/2014/main" id="{AA0B7DB4-CD49-418C-A2CE-62711F6BF3BA}"/>
              </a:ext>
            </a:extLst>
          </p:cNvPr>
          <p:cNvSpPr>
            <a:spLocks noGrp="1"/>
          </p:cNvSpPr>
          <p:nvPr>
            <p:ph sz="quarter" idx="12"/>
          </p:nvPr>
        </p:nvSpPr>
        <p:spPr/>
        <p:txBody>
          <a:bodyPr/>
          <a:lstStyle/>
          <a:p>
            <a:r>
              <a:rPr lang="en-US" dirty="0"/>
              <a:t>For symmetric and hash algorithms</a:t>
            </a:r>
            <a:endParaRPr lang="en-US" u="sng" dirty="0">
              <a:hlinkClick r:id="rId2"/>
            </a:endParaRPr>
          </a:p>
          <a:p>
            <a:r>
              <a:rPr lang="en-US" dirty="0" err="1">
                <a:hlinkClick r:id="rId2"/>
              </a:rPr>
              <a:t>CryptoStream</a:t>
            </a:r>
            <a:endParaRPr lang="en-US" dirty="0"/>
          </a:p>
          <a:p>
            <a:pPr lvl="1"/>
            <a:r>
              <a:rPr lang="en-US" dirty="0"/>
              <a:t>Derived from </a:t>
            </a:r>
            <a:r>
              <a:rPr lang="en-US" i="1" dirty="0" err="1"/>
              <a:t>System.IO.Stream</a:t>
            </a:r>
            <a:endParaRPr lang="en-US" i="1" dirty="0"/>
          </a:p>
          <a:p>
            <a:r>
              <a:rPr lang="en-US" dirty="0"/>
              <a:t>Can be chained</a:t>
            </a:r>
          </a:p>
          <a:p>
            <a:pPr lvl="1"/>
            <a:r>
              <a:rPr lang="en-US" dirty="0"/>
              <a:t>E.g. hash, followed by encryption</a:t>
            </a:r>
          </a:p>
        </p:txBody>
      </p:sp>
      <p:sp>
        <p:nvSpPr>
          <p:cNvPr id="4" name="Text Placeholder 3">
            <a:extLst>
              <a:ext uri="{FF2B5EF4-FFF2-40B4-BE49-F238E27FC236}">
                <a16:creationId xmlns:a16="http://schemas.microsoft.com/office/drawing/2014/main" id="{9319D972-6E9C-437E-880A-1A8D365AEBC0}"/>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5312586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225C-D095-4E0E-815F-A53B73B18B79}"/>
              </a:ext>
            </a:extLst>
          </p:cNvPr>
          <p:cNvSpPr>
            <a:spLocks noGrp="1"/>
          </p:cNvSpPr>
          <p:nvPr>
            <p:ph type="title"/>
          </p:nvPr>
        </p:nvSpPr>
        <p:spPr/>
        <p:txBody>
          <a:bodyPr/>
          <a:lstStyle/>
          <a:p>
            <a:r>
              <a:rPr lang="de-AT" dirty="0"/>
              <a:t>Resources</a:t>
            </a:r>
          </a:p>
        </p:txBody>
      </p:sp>
      <p:sp>
        <p:nvSpPr>
          <p:cNvPr id="3" name="Content Placeholder 2">
            <a:extLst>
              <a:ext uri="{FF2B5EF4-FFF2-40B4-BE49-F238E27FC236}">
                <a16:creationId xmlns:a16="http://schemas.microsoft.com/office/drawing/2014/main" id="{19A24615-69F1-484F-9A39-5EFF850252AC}"/>
              </a:ext>
            </a:extLst>
          </p:cNvPr>
          <p:cNvSpPr>
            <a:spLocks noGrp="1"/>
          </p:cNvSpPr>
          <p:nvPr>
            <p:ph sz="quarter" idx="12"/>
          </p:nvPr>
        </p:nvSpPr>
        <p:spPr/>
        <p:txBody>
          <a:bodyPr/>
          <a:lstStyle/>
          <a:p>
            <a:r>
              <a:rPr lang="de-AT" dirty="0">
                <a:hlinkClick r:id="rId2"/>
              </a:rPr>
              <a:t>Recommended </a:t>
            </a:r>
            <a:r>
              <a:rPr lang="de-AT" dirty="0" err="1">
                <a:hlinkClick r:id="rId2"/>
              </a:rPr>
              <a:t>algorithms</a:t>
            </a:r>
            <a:r>
              <a:rPr lang="de-AT" dirty="0">
                <a:hlinkClick r:id="rId2"/>
              </a:rPr>
              <a:t> </a:t>
            </a:r>
            <a:r>
              <a:rPr lang="de-AT" dirty="0" err="1">
                <a:hlinkClick r:id="rId2"/>
              </a:rPr>
              <a:t>by</a:t>
            </a:r>
            <a:r>
              <a:rPr lang="de-AT" dirty="0">
                <a:hlinkClick r:id="rId2"/>
              </a:rPr>
              <a:t> </a:t>
            </a:r>
            <a:r>
              <a:rPr lang="de-AT" dirty="0" err="1">
                <a:hlinkClick r:id="rId2"/>
              </a:rPr>
              <a:t>application</a:t>
            </a:r>
            <a:endParaRPr lang="de-AT" dirty="0"/>
          </a:p>
          <a:p>
            <a:endParaRPr lang="de-AT" dirty="0"/>
          </a:p>
        </p:txBody>
      </p:sp>
      <p:sp>
        <p:nvSpPr>
          <p:cNvPr id="4" name="Text Placeholder 3">
            <a:extLst>
              <a:ext uri="{FF2B5EF4-FFF2-40B4-BE49-F238E27FC236}">
                <a16:creationId xmlns:a16="http://schemas.microsoft.com/office/drawing/2014/main" id="{5B424404-0443-42C3-AAB2-0F5FB72C6F64}"/>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889745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2AE16-A283-4B2F-B9A5-A97D08773560}"/>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189993DB-6F02-4D83-9680-D34AEF0E7BB5}"/>
              </a:ext>
            </a:extLst>
          </p:cNvPr>
          <p:cNvSpPr>
            <a:spLocks noGrp="1"/>
          </p:cNvSpPr>
          <p:nvPr>
            <p:ph sz="quarter" idx="12"/>
          </p:nvPr>
        </p:nvSpPr>
        <p:spPr/>
        <p:txBody>
          <a:bodyPr/>
          <a:lstStyle/>
          <a:p>
            <a:r>
              <a:rPr lang="en-US" dirty="0"/>
              <a:t>01-Symmetric-Encryption</a:t>
            </a:r>
          </a:p>
          <a:p>
            <a:pPr lvl="1"/>
            <a:r>
              <a:rPr lang="en-US" dirty="0"/>
              <a:t>Encrypt/decrypt data using AES</a:t>
            </a:r>
          </a:p>
          <a:p>
            <a:r>
              <a:rPr lang="en-US" dirty="0"/>
              <a:t>02-Asymmetric-Encryption</a:t>
            </a:r>
          </a:p>
          <a:p>
            <a:pPr lvl="1"/>
            <a:r>
              <a:rPr lang="en-US" dirty="0"/>
              <a:t>Transfer secret message using RSA and AES</a:t>
            </a:r>
          </a:p>
          <a:p>
            <a:r>
              <a:rPr lang="en-US" dirty="0"/>
              <a:t>03-Hashing</a:t>
            </a:r>
          </a:p>
          <a:p>
            <a:pPr lvl="1"/>
            <a:r>
              <a:rPr lang="en-US" dirty="0"/>
              <a:t>Compare two files using their SHA512 hash values</a:t>
            </a:r>
          </a:p>
          <a:p>
            <a:r>
              <a:rPr lang="en-US" dirty="0"/>
              <a:t>04-Signing</a:t>
            </a:r>
          </a:p>
          <a:p>
            <a:pPr lvl="1"/>
            <a:r>
              <a:rPr lang="en-US" dirty="0"/>
              <a:t>Create a signed hash value </a:t>
            </a:r>
            <a:r>
              <a:rPr lang="en-US"/>
              <a:t>and verify it</a:t>
            </a:r>
            <a:endParaRPr lang="en-US" dirty="0"/>
          </a:p>
        </p:txBody>
      </p:sp>
      <p:sp>
        <p:nvSpPr>
          <p:cNvPr id="4" name="Text Placeholder 3">
            <a:extLst>
              <a:ext uri="{FF2B5EF4-FFF2-40B4-BE49-F238E27FC236}">
                <a16:creationId xmlns:a16="http://schemas.microsoft.com/office/drawing/2014/main" id="{0B3F959B-5A8B-4040-981A-0EBAC93AE572}"/>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91182032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136</Words>
  <Application>Microsoft Office PowerPoint</Application>
  <PresentationFormat>On-screen Show (16:9)</PresentationFormat>
  <Paragraphs>46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Segoe UI</vt:lpstr>
      <vt:lpstr>Segoe UI Light</vt:lpstr>
      <vt:lpstr>Segoe UI Semilight</vt:lpstr>
      <vt:lpstr>Wingdings 3</vt:lpstr>
      <vt:lpstr>Larissa-Design</vt:lpstr>
      <vt:lpstr>Secure Coding</vt:lpstr>
      <vt:lpstr>Cryptography</vt:lpstr>
      <vt:lpstr>.NET Cryptography Model</vt:lpstr>
      <vt:lpstr>Stream Design</vt:lpstr>
      <vt:lpstr>Resources</vt:lpstr>
      <vt:lpstr>Examples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527</cp:revision>
  <dcterms:created xsi:type="dcterms:W3CDTF">2008-12-21T08:14:37Z</dcterms:created>
  <dcterms:modified xsi:type="dcterms:W3CDTF">2019-06-19T15:05:22Z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