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87"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83" autoAdjust="0"/>
    <p:restoredTop sz="94660"/>
  </p:normalViewPr>
  <p:slideViewPr>
    <p:cSldViewPr snapToGrid="0">
      <p:cViewPr varScale="1">
        <p:scale>
          <a:sx n="57" d="100"/>
          <a:sy n="57" d="100"/>
        </p:scale>
        <p:origin x="53"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3/8/2018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3/8/2018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smtClean="0"/>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3/8/2018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3/8/2018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3/8/2018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3/8/2018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3/8/2018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smtClean="0"/>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3/8/2018</a:t>
            </a:fld>
            <a:endParaRPr lang="en-US" dirty="0"/>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youtube.com/watch?v=FIvBAkDzf30" TargetMode="External"/><Relationship Id="rId2" Type="http://schemas.openxmlformats.org/officeDocument/2006/relationships/hyperlink" Target="http://phrack.org/issues/49/14.html"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Smashing the (64-bit) Stack</a:t>
            </a:r>
            <a:endParaRPr lang="en-US" dirty="0"/>
          </a:p>
        </p:txBody>
      </p:sp>
      <p:sp>
        <p:nvSpPr>
          <p:cNvPr id="3" name="Subtitle 2"/>
          <p:cNvSpPr>
            <a:spLocks noGrp="1"/>
          </p:cNvSpPr>
          <p:nvPr>
            <p:ph type="subTitle" idx="1"/>
          </p:nvPr>
        </p:nvSpPr>
        <p:spPr/>
        <p:txBody>
          <a:bodyPr/>
          <a:lstStyle/>
          <a:p>
            <a:r>
              <a:rPr lang="en-US" dirty="0" err="1" smtClean="0"/>
              <a:t>SecureSet</a:t>
            </a:r>
            <a:r>
              <a:rPr lang="en-US" dirty="0" smtClean="0"/>
              <a:t> March 2018</a:t>
            </a:r>
            <a:endParaRPr lang="en-US" dirty="0"/>
          </a:p>
        </p:txBody>
      </p:sp>
    </p:spTree>
    <p:extLst>
      <p:ext uri="{BB962C8B-B14F-4D97-AF65-F5344CB8AC3E}">
        <p14:creationId xmlns:p14="http://schemas.microsoft.com/office/powerpoint/2010/main" val="41362702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p:cNvPicPr>
          <p:nvPr>
            <p:ph idx="1"/>
          </p:nvPr>
        </p:nvPicPr>
        <p:blipFill>
          <a:blip r:embed="rId2"/>
          <a:stretch>
            <a:fillRect/>
          </a:stretch>
        </p:blipFill>
        <p:spPr>
          <a:xfrm>
            <a:off x="309283" y="2460811"/>
            <a:ext cx="11340072" cy="2312894"/>
          </a:xfrm>
          <a:prstGeom prst="rect">
            <a:avLst/>
          </a:prstGeom>
        </p:spPr>
      </p:pic>
    </p:spTree>
    <p:extLst>
      <p:ext uri="{BB962C8B-B14F-4D97-AF65-F5344CB8AC3E}">
        <p14:creationId xmlns:p14="http://schemas.microsoft.com/office/powerpoint/2010/main" val="373890721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p:cNvPicPr>
          <p:nvPr>
            <p:ph idx="1"/>
          </p:nvPr>
        </p:nvPicPr>
        <p:blipFill>
          <a:blip r:embed="rId2"/>
          <a:stretch>
            <a:fillRect/>
          </a:stretch>
        </p:blipFill>
        <p:spPr>
          <a:xfrm>
            <a:off x="863130" y="2151529"/>
            <a:ext cx="10455089" cy="3307137"/>
          </a:xfrm>
          <a:prstGeom prst="rect">
            <a:avLst/>
          </a:prstGeom>
        </p:spPr>
      </p:pic>
    </p:spTree>
    <p:extLst>
      <p:ext uri="{BB962C8B-B14F-4D97-AF65-F5344CB8AC3E}">
        <p14:creationId xmlns:p14="http://schemas.microsoft.com/office/powerpoint/2010/main" val="357748281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Disable ASLR and Retry</a:t>
            </a:r>
            <a:endParaRPr lang="en-US" dirty="0"/>
          </a:p>
        </p:txBody>
      </p:sp>
      <p:pic>
        <p:nvPicPr>
          <p:cNvPr id="4" name="Content Placeholder 3"/>
          <p:cNvPicPr>
            <a:picLocks noGrp="1"/>
          </p:cNvPicPr>
          <p:nvPr>
            <p:ph idx="1"/>
          </p:nvPr>
        </p:nvPicPr>
        <p:blipFill>
          <a:blip r:embed="rId2"/>
          <a:stretch>
            <a:fillRect/>
          </a:stretch>
        </p:blipFill>
        <p:spPr>
          <a:xfrm>
            <a:off x="913795" y="1935922"/>
            <a:ext cx="10018664" cy="847620"/>
          </a:xfrm>
          <a:prstGeom prst="rect">
            <a:avLst/>
          </a:prstGeom>
        </p:spPr>
      </p:pic>
      <p:pic>
        <p:nvPicPr>
          <p:cNvPr id="5" name="Picture 4"/>
          <p:cNvPicPr/>
          <p:nvPr/>
        </p:nvPicPr>
        <p:blipFill>
          <a:blip r:embed="rId3"/>
          <a:stretch>
            <a:fillRect/>
          </a:stretch>
        </p:blipFill>
        <p:spPr>
          <a:xfrm>
            <a:off x="913795" y="2783542"/>
            <a:ext cx="10018664" cy="820270"/>
          </a:xfrm>
          <a:prstGeom prst="rect">
            <a:avLst/>
          </a:prstGeom>
        </p:spPr>
      </p:pic>
      <p:pic>
        <p:nvPicPr>
          <p:cNvPr id="6" name="Picture 5"/>
          <p:cNvPicPr/>
          <p:nvPr/>
        </p:nvPicPr>
        <p:blipFill>
          <a:blip r:embed="rId4"/>
          <a:stretch>
            <a:fillRect/>
          </a:stretch>
        </p:blipFill>
        <p:spPr>
          <a:xfrm>
            <a:off x="3388660" y="3913095"/>
            <a:ext cx="4812832" cy="2650658"/>
          </a:xfrm>
          <a:prstGeom prst="rect">
            <a:avLst/>
          </a:prstGeom>
        </p:spPr>
      </p:pic>
    </p:spTree>
    <p:extLst>
      <p:ext uri="{BB962C8B-B14F-4D97-AF65-F5344CB8AC3E}">
        <p14:creationId xmlns:p14="http://schemas.microsoft.com/office/powerpoint/2010/main" val="266498417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effectLst/>
              </a:rPr>
              <a:t>Stage 2: Find the point where we can induce an overflow and </a:t>
            </a:r>
            <a:r>
              <a:rPr lang="en-US" dirty="0" smtClean="0">
                <a:effectLst/>
              </a:rPr>
              <a:t>crash</a:t>
            </a:r>
            <a:endParaRPr lang="en-US" dirty="0"/>
          </a:p>
        </p:txBody>
      </p:sp>
      <p:sp>
        <p:nvSpPr>
          <p:cNvPr id="3" name="Content Placeholder 2"/>
          <p:cNvSpPr>
            <a:spLocks noGrp="1"/>
          </p:cNvSpPr>
          <p:nvPr>
            <p:ph idx="1"/>
          </p:nvPr>
        </p:nvSpPr>
        <p:spPr/>
        <p:txBody>
          <a:bodyPr/>
          <a:lstStyle/>
          <a:p>
            <a:r>
              <a:rPr lang="en-US" dirty="0">
                <a:effectLst/>
              </a:rPr>
              <a:t>From the source code we know that we defined our buffer with 256 bytes so we could reasonably expect the buffer to overflow at some value above 256. But what if you don’t have the source code for a program? You can feed it increasing inputs until it faults. Or you could use a ‘</a:t>
            </a:r>
            <a:r>
              <a:rPr lang="en-US" dirty="0" err="1">
                <a:effectLst/>
              </a:rPr>
              <a:t>fuzzer</a:t>
            </a:r>
            <a:r>
              <a:rPr lang="en-US" dirty="0">
                <a:effectLst/>
              </a:rPr>
              <a:t>’, a program designed to create a series of ‘guided-random’ inputs to a program. But we won’t be fuzzing this program as that would be overkill for this simple and highly vulnerable program. Instead we can use a simple python command to generate inputs of increasing length and see what it takes to generate a segment fault:</a:t>
            </a:r>
          </a:p>
          <a:p>
            <a:endParaRPr lang="en-US" dirty="0"/>
          </a:p>
        </p:txBody>
      </p:sp>
    </p:spTree>
    <p:extLst>
      <p:ext uri="{BB962C8B-B14F-4D97-AF65-F5344CB8AC3E}">
        <p14:creationId xmlns:p14="http://schemas.microsoft.com/office/powerpoint/2010/main" val="382551890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Commandline</a:t>
            </a:r>
            <a:r>
              <a:rPr lang="en-US" dirty="0" smtClean="0"/>
              <a:t> Scripting</a:t>
            </a:r>
            <a:endParaRPr lang="en-US" dirty="0"/>
          </a:p>
        </p:txBody>
      </p:sp>
      <p:pic>
        <p:nvPicPr>
          <p:cNvPr id="4" name="Content Placeholder 3"/>
          <p:cNvPicPr>
            <a:picLocks noGrp="1"/>
          </p:cNvPicPr>
          <p:nvPr>
            <p:ph idx="1"/>
          </p:nvPr>
        </p:nvPicPr>
        <p:blipFill>
          <a:blip r:embed="rId2"/>
          <a:stretch>
            <a:fillRect/>
          </a:stretch>
        </p:blipFill>
        <p:spPr>
          <a:xfrm>
            <a:off x="1418522" y="2111189"/>
            <a:ext cx="9344305" cy="3662362"/>
          </a:xfrm>
          <a:prstGeom prst="rect">
            <a:avLst/>
          </a:prstGeom>
        </p:spPr>
      </p:pic>
    </p:spTree>
    <p:extLst>
      <p:ext uri="{BB962C8B-B14F-4D97-AF65-F5344CB8AC3E}">
        <p14:creationId xmlns:p14="http://schemas.microsoft.com/office/powerpoint/2010/main" val="383147811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Linux debugger: </a:t>
            </a:r>
            <a:r>
              <a:rPr lang="en-US" dirty="0" err="1" smtClean="0"/>
              <a:t>gdb</a:t>
            </a:r>
            <a:endParaRPr lang="en-US" dirty="0"/>
          </a:p>
        </p:txBody>
      </p:sp>
      <p:pic>
        <p:nvPicPr>
          <p:cNvPr id="4" name="Content Placeholder 3"/>
          <p:cNvPicPr>
            <a:picLocks noGrp="1"/>
          </p:cNvPicPr>
          <p:nvPr>
            <p:ph idx="1"/>
          </p:nvPr>
        </p:nvPicPr>
        <p:blipFill>
          <a:blip r:embed="rId2"/>
          <a:stretch>
            <a:fillRect/>
          </a:stretch>
        </p:blipFill>
        <p:spPr>
          <a:xfrm>
            <a:off x="1544168" y="2232212"/>
            <a:ext cx="9093013" cy="3366247"/>
          </a:xfrm>
          <a:prstGeom prst="rect">
            <a:avLst/>
          </a:prstGeom>
        </p:spPr>
      </p:pic>
    </p:spTree>
    <p:extLst>
      <p:ext uri="{BB962C8B-B14F-4D97-AF65-F5344CB8AC3E}">
        <p14:creationId xmlns:p14="http://schemas.microsoft.com/office/powerpoint/2010/main" val="196581407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‘list’ command</a:t>
            </a:r>
            <a:endParaRPr lang="en-US" dirty="0"/>
          </a:p>
        </p:txBody>
      </p:sp>
      <p:pic>
        <p:nvPicPr>
          <p:cNvPr id="6" name="Content Placeholder 5"/>
          <p:cNvPicPr>
            <a:picLocks noGrp="1"/>
          </p:cNvPicPr>
          <p:nvPr>
            <p:ph idx="1"/>
          </p:nvPr>
        </p:nvPicPr>
        <p:blipFill>
          <a:blip r:embed="rId2"/>
          <a:stretch>
            <a:fillRect/>
          </a:stretch>
        </p:blipFill>
        <p:spPr>
          <a:xfrm>
            <a:off x="2551297" y="1935921"/>
            <a:ext cx="7078756" cy="3498476"/>
          </a:xfrm>
          <a:prstGeom prst="rect">
            <a:avLst/>
          </a:prstGeom>
        </p:spPr>
      </p:pic>
    </p:spTree>
    <p:extLst>
      <p:ext uri="{BB962C8B-B14F-4D97-AF65-F5344CB8AC3E}">
        <p14:creationId xmlns:p14="http://schemas.microsoft.com/office/powerpoint/2010/main" val="293863045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‘disassemble’</a:t>
            </a:r>
            <a:endParaRPr lang="en-US" dirty="0"/>
          </a:p>
        </p:txBody>
      </p:sp>
      <p:pic>
        <p:nvPicPr>
          <p:cNvPr id="4" name="Content Placeholder 3"/>
          <p:cNvPicPr>
            <a:picLocks noGrp="1"/>
          </p:cNvPicPr>
          <p:nvPr>
            <p:ph idx="1"/>
          </p:nvPr>
        </p:nvPicPr>
        <p:blipFill>
          <a:blip r:embed="rId2"/>
          <a:stretch>
            <a:fillRect/>
          </a:stretch>
        </p:blipFill>
        <p:spPr>
          <a:xfrm>
            <a:off x="2393576" y="1815353"/>
            <a:ext cx="6838700" cy="4580965"/>
          </a:xfrm>
          <a:prstGeom prst="rect">
            <a:avLst/>
          </a:prstGeom>
        </p:spPr>
      </p:pic>
    </p:spTree>
    <p:extLst>
      <p:ext uri="{BB962C8B-B14F-4D97-AF65-F5344CB8AC3E}">
        <p14:creationId xmlns:p14="http://schemas.microsoft.com/office/powerpoint/2010/main" val="335309942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‘run’ and pass arguments</a:t>
            </a:r>
            <a:endParaRPr lang="en-US" dirty="0"/>
          </a:p>
        </p:txBody>
      </p:sp>
      <p:pic>
        <p:nvPicPr>
          <p:cNvPr id="4" name="Content Placeholder 3"/>
          <p:cNvPicPr>
            <a:picLocks noGrp="1"/>
          </p:cNvPicPr>
          <p:nvPr>
            <p:ph idx="1"/>
          </p:nvPr>
        </p:nvPicPr>
        <p:blipFill>
          <a:blip r:embed="rId2"/>
          <a:stretch>
            <a:fillRect/>
          </a:stretch>
        </p:blipFill>
        <p:spPr>
          <a:xfrm>
            <a:off x="1282931" y="2111190"/>
            <a:ext cx="9615487" cy="3461216"/>
          </a:xfrm>
          <a:prstGeom prst="rect">
            <a:avLst/>
          </a:prstGeom>
        </p:spPr>
      </p:pic>
    </p:spTree>
    <p:extLst>
      <p:ext uri="{BB962C8B-B14F-4D97-AF65-F5344CB8AC3E}">
        <p14:creationId xmlns:p14="http://schemas.microsoft.com/office/powerpoint/2010/main" val="246468680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BOOM! … or let’s look at registers</a:t>
            </a:r>
            <a:endParaRPr lang="en-US" dirty="0"/>
          </a:p>
        </p:txBody>
      </p:sp>
      <p:pic>
        <p:nvPicPr>
          <p:cNvPr id="4" name="Content Placeholder 3"/>
          <p:cNvPicPr>
            <a:picLocks noGrp="1"/>
          </p:cNvPicPr>
          <p:nvPr>
            <p:ph idx="1"/>
          </p:nvPr>
        </p:nvPicPr>
        <p:blipFill>
          <a:blip r:embed="rId2"/>
          <a:stretch>
            <a:fillRect/>
          </a:stretch>
        </p:blipFill>
        <p:spPr>
          <a:xfrm>
            <a:off x="3352560" y="1935921"/>
            <a:ext cx="5476229" cy="4217894"/>
          </a:xfrm>
          <a:prstGeom prst="rect">
            <a:avLst/>
          </a:prstGeom>
        </p:spPr>
      </p:pic>
    </p:spTree>
    <p:extLst>
      <p:ext uri="{BB962C8B-B14F-4D97-AF65-F5344CB8AC3E}">
        <p14:creationId xmlns:p14="http://schemas.microsoft.com/office/powerpoint/2010/main" val="242848677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ssh</a:t>
            </a:r>
            <a:endParaRPr lang="en-US" dirty="0"/>
          </a:p>
        </p:txBody>
      </p:sp>
      <p:sp>
        <p:nvSpPr>
          <p:cNvPr id="3" name="Content Placeholder 2"/>
          <p:cNvSpPr>
            <a:spLocks noGrp="1"/>
          </p:cNvSpPr>
          <p:nvPr>
            <p:ph idx="1"/>
          </p:nvPr>
        </p:nvSpPr>
        <p:spPr/>
        <p:txBody>
          <a:bodyPr/>
          <a:lstStyle/>
          <a:p>
            <a:r>
              <a:rPr lang="en-US" dirty="0" smtClean="0"/>
              <a:t>10.0.16.14</a:t>
            </a:r>
            <a:endParaRPr lang="en-US" dirty="0"/>
          </a:p>
        </p:txBody>
      </p:sp>
    </p:spTree>
    <p:extLst>
      <p:ext uri="{BB962C8B-B14F-4D97-AF65-F5344CB8AC3E}">
        <p14:creationId xmlns:p14="http://schemas.microsoft.com/office/powerpoint/2010/main" val="114866009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am I looking at ??</a:t>
            </a:r>
            <a:endParaRPr lang="en-US" dirty="0"/>
          </a:p>
        </p:txBody>
      </p:sp>
      <p:sp>
        <p:nvSpPr>
          <p:cNvPr id="3" name="Content Placeholder 2"/>
          <p:cNvSpPr>
            <a:spLocks noGrp="1"/>
          </p:cNvSpPr>
          <p:nvPr>
            <p:ph idx="1"/>
          </p:nvPr>
        </p:nvSpPr>
        <p:spPr/>
        <p:txBody>
          <a:bodyPr/>
          <a:lstStyle/>
          <a:p>
            <a:r>
              <a:rPr lang="en-US" dirty="0">
                <a:effectLst/>
              </a:rPr>
              <a:t>We can see that the “A” characters (ASCII hex value ‘41’) has filled many of the registers as the stack attempted to unwind, filling RBP, R8, R9, and R10. What we want is control of the Instruction Pointer (RIP) which currently has the value 0x400623 and GDB informs us that this refers to &lt;main+102&gt;, which if we look back at our disassembled machine code we see that line 102 is the end of the program.</a:t>
            </a:r>
          </a:p>
          <a:p>
            <a:endParaRPr lang="en-US" dirty="0"/>
          </a:p>
        </p:txBody>
      </p:sp>
    </p:spTree>
    <p:extLst>
      <p:ext uri="{BB962C8B-B14F-4D97-AF65-F5344CB8AC3E}">
        <p14:creationId xmlns:p14="http://schemas.microsoft.com/office/powerpoint/2010/main" val="263626087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Cute but so what? A bunch of ‘A’s?</a:t>
            </a:r>
            <a:endParaRPr lang="en-US" dirty="0"/>
          </a:p>
        </p:txBody>
      </p:sp>
      <p:pic>
        <p:nvPicPr>
          <p:cNvPr id="4" name="Content Placeholder 3"/>
          <p:cNvPicPr>
            <a:picLocks noGrp="1"/>
          </p:cNvPicPr>
          <p:nvPr>
            <p:ph idx="1"/>
          </p:nvPr>
        </p:nvPicPr>
        <p:blipFill>
          <a:blip r:embed="rId2"/>
          <a:stretch>
            <a:fillRect/>
          </a:stretch>
        </p:blipFill>
        <p:spPr>
          <a:xfrm>
            <a:off x="1986549" y="1828800"/>
            <a:ext cx="8208251" cy="4231341"/>
          </a:xfrm>
          <a:prstGeom prst="rect">
            <a:avLst/>
          </a:prstGeom>
        </p:spPr>
      </p:pic>
    </p:spTree>
    <p:extLst>
      <p:ext uri="{BB962C8B-B14F-4D97-AF65-F5344CB8AC3E}">
        <p14:creationId xmlns:p14="http://schemas.microsoft.com/office/powerpoint/2010/main" val="190551394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Round 2: Using a pattern</a:t>
            </a:r>
            <a:endParaRPr lang="en-US" dirty="0"/>
          </a:p>
        </p:txBody>
      </p:sp>
      <p:sp>
        <p:nvSpPr>
          <p:cNvPr id="3" name="Content Placeholder 2"/>
          <p:cNvSpPr>
            <a:spLocks noGrp="1"/>
          </p:cNvSpPr>
          <p:nvPr>
            <p:ph idx="1"/>
          </p:nvPr>
        </p:nvSpPr>
        <p:spPr/>
        <p:txBody>
          <a:bodyPr/>
          <a:lstStyle/>
          <a:p>
            <a:r>
              <a:rPr lang="en-US" dirty="0">
                <a:effectLst/>
              </a:rPr>
              <a:t>Our buffer overflow did not insert a series of ‘41’ values into RIP, though. What happened?</a:t>
            </a:r>
          </a:p>
          <a:p>
            <a:r>
              <a:rPr lang="en-US" dirty="0">
                <a:effectLst/>
              </a:rPr>
              <a:t>The RSP register is pointing to the memory address 0x7fffffffdfb8 so let’s take a look at what is in that memory address by using the ‘x’ GDB command:</a:t>
            </a:r>
          </a:p>
          <a:p>
            <a:endParaRPr lang="en-US" dirty="0"/>
          </a:p>
        </p:txBody>
      </p:sp>
      <p:pic>
        <p:nvPicPr>
          <p:cNvPr id="4" name="Picture 3"/>
          <p:cNvPicPr/>
          <p:nvPr/>
        </p:nvPicPr>
        <p:blipFill>
          <a:blip r:embed="rId2"/>
          <a:stretch>
            <a:fillRect/>
          </a:stretch>
        </p:blipFill>
        <p:spPr>
          <a:xfrm>
            <a:off x="1842247" y="4125800"/>
            <a:ext cx="7959912" cy="1665400"/>
          </a:xfrm>
          <a:prstGeom prst="rect">
            <a:avLst/>
          </a:prstGeom>
        </p:spPr>
      </p:pic>
    </p:spTree>
    <p:extLst>
      <p:ext uri="{BB962C8B-B14F-4D97-AF65-F5344CB8AC3E}">
        <p14:creationId xmlns:p14="http://schemas.microsoft.com/office/powerpoint/2010/main" val="257262790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Let’s look at more memory</a:t>
            </a:r>
            <a:endParaRPr lang="en-US" dirty="0"/>
          </a:p>
        </p:txBody>
      </p:sp>
      <p:pic>
        <p:nvPicPr>
          <p:cNvPr id="4" name="Content Placeholder 3"/>
          <p:cNvPicPr>
            <a:picLocks noGrp="1"/>
          </p:cNvPicPr>
          <p:nvPr>
            <p:ph idx="1"/>
          </p:nvPr>
        </p:nvPicPr>
        <p:blipFill>
          <a:blip r:embed="rId2"/>
          <a:stretch>
            <a:fillRect/>
          </a:stretch>
        </p:blipFill>
        <p:spPr>
          <a:xfrm>
            <a:off x="2124636" y="1788459"/>
            <a:ext cx="7301406" cy="4540624"/>
          </a:xfrm>
          <a:prstGeom prst="rect">
            <a:avLst/>
          </a:prstGeom>
        </p:spPr>
      </p:pic>
    </p:spTree>
    <p:extLst>
      <p:ext uri="{BB962C8B-B14F-4D97-AF65-F5344CB8AC3E}">
        <p14:creationId xmlns:p14="http://schemas.microsoft.com/office/powerpoint/2010/main" val="286343934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Magical RSP Register</a:t>
            </a:r>
            <a:endParaRPr lang="en-US" dirty="0"/>
          </a:p>
        </p:txBody>
      </p:sp>
      <p:sp>
        <p:nvSpPr>
          <p:cNvPr id="3" name="Content Placeholder 2"/>
          <p:cNvSpPr>
            <a:spLocks noGrp="1"/>
          </p:cNvSpPr>
          <p:nvPr>
            <p:ph idx="1"/>
          </p:nvPr>
        </p:nvSpPr>
        <p:spPr>
          <a:xfrm>
            <a:off x="913795" y="2096064"/>
            <a:ext cx="10353762" cy="4331630"/>
          </a:xfrm>
        </p:spPr>
        <p:txBody>
          <a:bodyPr>
            <a:normAutofit lnSpcReduction="10000"/>
          </a:bodyPr>
          <a:lstStyle/>
          <a:p>
            <a:r>
              <a:rPr lang="en-US" dirty="0">
                <a:effectLst/>
              </a:rPr>
              <a:t>But back to the value in RSP we can see that the value at RSP is not the end of our buffer:</a:t>
            </a:r>
          </a:p>
          <a:p>
            <a:endParaRPr lang="en-US" dirty="0" smtClean="0"/>
          </a:p>
          <a:p>
            <a:endParaRPr lang="en-US" dirty="0" smtClean="0"/>
          </a:p>
          <a:p>
            <a:endParaRPr lang="en-US" dirty="0"/>
          </a:p>
          <a:p>
            <a:r>
              <a:rPr lang="en-US" dirty="0">
                <a:effectLst/>
              </a:rPr>
              <a:t>The hex value at RSP, 0x41386941 (in little Endian format!!), is where we will want to insert our desire RIP address but there is further pattern after this value. Our Python pattern.py script can look up the offset for this value but since we’re working with a minimal distro the Python script’s ability to convert back and forth from hex is not working so we will use GDB to display for us the 6 ASCII characters starting at the address for RSP:</a:t>
            </a:r>
          </a:p>
          <a:p>
            <a:endParaRPr lang="en-US" dirty="0"/>
          </a:p>
        </p:txBody>
      </p:sp>
      <p:pic>
        <p:nvPicPr>
          <p:cNvPr id="4" name="Picture 3"/>
          <p:cNvPicPr/>
          <p:nvPr/>
        </p:nvPicPr>
        <p:blipFill>
          <a:blip r:embed="rId2"/>
          <a:stretch>
            <a:fillRect/>
          </a:stretch>
        </p:blipFill>
        <p:spPr>
          <a:xfrm>
            <a:off x="3124200" y="2807634"/>
            <a:ext cx="5943600" cy="1162050"/>
          </a:xfrm>
          <a:prstGeom prst="rect">
            <a:avLst/>
          </a:prstGeom>
        </p:spPr>
      </p:pic>
    </p:spTree>
    <p:extLst>
      <p:ext uri="{BB962C8B-B14F-4D97-AF65-F5344CB8AC3E}">
        <p14:creationId xmlns:p14="http://schemas.microsoft.com/office/powerpoint/2010/main" val="321749010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Little Endian to </a:t>
            </a:r>
            <a:r>
              <a:rPr lang="en-US" dirty="0" err="1" smtClean="0"/>
              <a:t>Humanian</a:t>
            </a:r>
            <a:endParaRPr lang="en-US" dirty="0"/>
          </a:p>
        </p:txBody>
      </p:sp>
      <p:sp>
        <p:nvSpPr>
          <p:cNvPr id="3" name="Content Placeholder 2"/>
          <p:cNvSpPr>
            <a:spLocks noGrp="1"/>
          </p:cNvSpPr>
          <p:nvPr>
            <p:ph idx="1"/>
          </p:nvPr>
        </p:nvSpPr>
        <p:spPr/>
        <p:txBody>
          <a:bodyPr/>
          <a:lstStyle/>
          <a:p>
            <a:r>
              <a:rPr lang="en-US" dirty="0"/>
              <a:t>Our Python pattern.py script can look up the offset for this value but since we’re working with a minimal distro the Python script’s ability to convert back and forth from hex is not working so we will use GDB to display for us the 6 ASCII characters starting at the address for RSP:</a:t>
            </a:r>
          </a:p>
          <a:p>
            <a:endParaRPr lang="en-US" dirty="0" smtClean="0"/>
          </a:p>
          <a:p>
            <a:endParaRPr lang="en-US" dirty="0"/>
          </a:p>
          <a:p>
            <a:r>
              <a:rPr lang="en-US" dirty="0"/>
              <a:t>This has displayed the decimal values for the hex and then the ASCII character. So our six ASCII characters starting at the address held in RSP are: “Ai8Ai9”</a:t>
            </a:r>
          </a:p>
          <a:p>
            <a:endParaRPr lang="en-US" dirty="0"/>
          </a:p>
        </p:txBody>
      </p:sp>
      <p:pic>
        <p:nvPicPr>
          <p:cNvPr id="4" name="Picture 3"/>
          <p:cNvPicPr/>
          <p:nvPr/>
        </p:nvPicPr>
        <p:blipFill>
          <a:blip r:embed="rId2"/>
          <a:stretch>
            <a:fillRect/>
          </a:stretch>
        </p:blipFill>
        <p:spPr>
          <a:xfrm>
            <a:off x="2312894" y="3796833"/>
            <a:ext cx="7142349" cy="613803"/>
          </a:xfrm>
          <a:prstGeom prst="rect">
            <a:avLst/>
          </a:prstGeom>
        </p:spPr>
      </p:pic>
    </p:spTree>
    <p:extLst>
      <p:ext uri="{BB962C8B-B14F-4D97-AF65-F5344CB8AC3E}">
        <p14:creationId xmlns:p14="http://schemas.microsoft.com/office/powerpoint/2010/main" val="124456672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Drop to </a:t>
            </a:r>
            <a:r>
              <a:rPr lang="en-US" dirty="0" err="1" smtClean="0"/>
              <a:t>gdb</a:t>
            </a:r>
            <a:r>
              <a:rPr lang="en-US" dirty="0" smtClean="0"/>
              <a:t> shell</a:t>
            </a:r>
            <a:endParaRPr lang="en-US" dirty="0"/>
          </a:p>
        </p:txBody>
      </p:sp>
      <p:pic>
        <p:nvPicPr>
          <p:cNvPr id="4" name="Content Placeholder 3"/>
          <p:cNvPicPr>
            <a:picLocks noGrp="1"/>
          </p:cNvPicPr>
          <p:nvPr>
            <p:ph idx="1"/>
          </p:nvPr>
        </p:nvPicPr>
        <p:blipFill>
          <a:blip r:embed="rId2"/>
          <a:stretch>
            <a:fillRect/>
          </a:stretch>
        </p:blipFill>
        <p:spPr>
          <a:xfrm>
            <a:off x="1983859" y="2380130"/>
            <a:ext cx="8213631" cy="2773736"/>
          </a:xfrm>
          <a:prstGeom prst="rect">
            <a:avLst/>
          </a:prstGeom>
        </p:spPr>
      </p:pic>
    </p:spTree>
    <p:extLst>
      <p:ext uri="{BB962C8B-B14F-4D97-AF65-F5344CB8AC3E}">
        <p14:creationId xmlns:p14="http://schemas.microsoft.com/office/powerpoint/2010/main" val="182362221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rPr>
              <a:t>Stage 3: Demonstrate control of </a:t>
            </a:r>
            <a:r>
              <a:rPr lang="en-US" dirty="0" smtClean="0">
                <a:effectLst/>
              </a:rPr>
              <a:t>RIP</a:t>
            </a:r>
            <a:endParaRPr lang="en-US" dirty="0"/>
          </a:p>
        </p:txBody>
      </p:sp>
      <p:sp>
        <p:nvSpPr>
          <p:cNvPr id="3" name="Content Placeholder 2"/>
          <p:cNvSpPr>
            <a:spLocks noGrp="1"/>
          </p:cNvSpPr>
          <p:nvPr>
            <p:ph idx="1"/>
          </p:nvPr>
        </p:nvSpPr>
        <p:spPr/>
        <p:txBody>
          <a:bodyPr/>
          <a:lstStyle/>
          <a:p>
            <a:r>
              <a:rPr lang="en-US" dirty="0">
                <a:effectLst/>
              </a:rPr>
              <a:t>We now believe that we can insert 264 bytes of buffer and then we should be able to insert an address of our choice that will get loaded into RIP. Let’s give this a try …. And we will pick 0x7fffffffdef0 which is inside the buffer we control (first I will also ‘clear’ the existing breakpoints in GDB).</a:t>
            </a:r>
          </a:p>
          <a:p>
            <a:endParaRPr lang="en-US" dirty="0"/>
          </a:p>
        </p:txBody>
      </p:sp>
      <p:pic>
        <p:nvPicPr>
          <p:cNvPr id="4" name="Picture 3"/>
          <p:cNvPicPr/>
          <p:nvPr/>
        </p:nvPicPr>
        <p:blipFill>
          <a:blip r:embed="rId2"/>
          <a:stretch>
            <a:fillRect/>
          </a:stretch>
        </p:blipFill>
        <p:spPr>
          <a:xfrm>
            <a:off x="2138083" y="3818965"/>
            <a:ext cx="7712075" cy="2752164"/>
          </a:xfrm>
          <a:prstGeom prst="rect">
            <a:avLst/>
          </a:prstGeom>
        </p:spPr>
      </p:pic>
    </p:spTree>
    <p:extLst>
      <p:ext uri="{BB962C8B-B14F-4D97-AF65-F5344CB8AC3E}">
        <p14:creationId xmlns:p14="http://schemas.microsoft.com/office/powerpoint/2010/main" val="15646395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Look at Registers in GDB</a:t>
            </a:r>
            <a:endParaRPr lang="en-US" dirty="0"/>
          </a:p>
        </p:txBody>
      </p:sp>
      <p:sp>
        <p:nvSpPr>
          <p:cNvPr id="3" name="Content Placeholder 2"/>
          <p:cNvSpPr>
            <a:spLocks noGrp="1"/>
          </p:cNvSpPr>
          <p:nvPr>
            <p:ph idx="1"/>
          </p:nvPr>
        </p:nvSpPr>
        <p:spPr/>
        <p:txBody>
          <a:bodyPr/>
          <a:lstStyle/>
          <a:p>
            <a:r>
              <a:rPr lang="en-US" dirty="0">
                <a:effectLst/>
              </a:rPr>
              <a:t>Interesting! We have a segmentation fault and what is the RIP reported? The one we loaded onto the tail end of our buffer. If we do a manual inspection of the CPU registers:</a:t>
            </a:r>
          </a:p>
        </p:txBody>
      </p:sp>
      <p:pic>
        <p:nvPicPr>
          <p:cNvPr id="4" name="Picture 3"/>
          <p:cNvPicPr/>
          <p:nvPr/>
        </p:nvPicPr>
        <p:blipFill>
          <a:blip r:embed="rId2"/>
          <a:stretch>
            <a:fillRect/>
          </a:stretch>
        </p:blipFill>
        <p:spPr>
          <a:xfrm>
            <a:off x="3752383" y="3044313"/>
            <a:ext cx="4853735" cy="3544746"/>
          </a:xfrm>
          <a:prstGeom prst="rect">
            <a:avLst/>
          </a:prstGeom>
        </p:spPr>
      </p:pic>
    </p:spTree>
    <p:extLst>
      <p:ext uri="{BB962C8B-B14F-4D97-AF65-F5344CB8AC3E}">
        <p14:creationId xmlns:p14="http://schemas.microsoft.com/office/powerpoint/2010/main" val="379933666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effectLst/>
              </a:rPr>
              <a:t>Stage 4: Find and Insert shellcode of our </a:t>
            </a:r>
            <a:r>
              <a:rPr lang="en-US" dirty="0" smtClean="0">
                <a:effectLst/>
              </a:rPr>
              <a:t>choice</a:t>
            </a:r>
            <a:endParaRPr lang="en-US" dirty="0"/>
          </a:p>
        </p:txBody>
      </p:sp>
      <p:sp>
        <p:nvSpPr>
          <p:cNvPr id="3" name="Content Placeholder 2"/>
          <p:cNvSpPr>
            <a:spLocks noGrp="1"/>
          </p:cNvSpPr>
          <p:nvPr>
            <p:ph idx="1"/>
          </p:nvPr>
        </p:nvSpPr>
        <p:spPr/>
        <p:txBody>
          <a:bodyPr>
            <a:normAutofit fontScale="92500"/>
          </a:bodyPr>
          <a:lstStyle/>
          <a:p>
            <a:r>
              <a:rPr lang="en-US" dirty="0">
                <a:effectLst/>
              </a:rPr>
              <a:t>You can write your own shellcode in C or assembly, compile the code, and extract the necessary instructions and leave behind the unneeded machine code. Or you can use shellcode from a (hopefully) trusted source … either way it is a good idea to verify what the shellcode actually does before using it but that is beyond our scope of today. </a:t>
            </a:r>
          </a:p>
          <a:p>
            <a:r>
              <a:rPr lang="en-US" dirty="0">
                <a:effectLst/>
              </a:rPr>
              <a:t> </a:t>
            </a:r>
          </a:p>
          <a:p>
            <a:r>
              <a:rPr lang="en-US" dirty="0">
                <a:effectLst/>
              </a:rPr>
              <a:t>For this lab I have made available shellcode that will display the contents of the /</a:t>
            </a:r>
            <a:r>
              <a:rPr lang="en-US" dirty="0" err="1">
                <a:effectLst/>
              </a:rPr>
              <a:t>etc</a:t>
            </a:r>
            <a:r>
              <a:rPr lang="en-US" dirty="0">
                <a:effectLst/>
              </a:rPr>
              <a:t>/shadow file. Reading this file requires root level privilege and we are running this vulnerable program as root (!) so it should be able to read the file and display the contents back to us. The shellcode to perform this task is 82 bytes in length:</a:t>
            </a:r>
          </a:p>
          <a:p>
            <a:endParaRPr lang="en-US" dirty="0"/>
          </a:p>
        </p:txBody>
      </p:sp>
    </p:spTree>
    <p:extLst>
      <p:ext uri="{BB962C8B-B14F-4D97-AF65-F5344CB8AC3E}">
        <p14:creationId xmlns:p14="http://schemas.microsoft.com/office/powerpoint/2010/main" val="404263776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memory corruption exploitation</a:t>
            </a:r>
            <a:endParaRPr lang="en-US" dirty="0"/>
          </a:p>
        </p:txBody>
      </p:sp>
      <p:sp>
        <p:nvSpPr>
          <p:cNvPr id="3" name="Content Placeholder 2"/>
          <p:cNvSpPr>
            <a:spLocks noGrp="1"/>
          </p:cNvSpPr>
          <p:nvPr>
            <p:ph idx="1"/>
          </p:nvPr>
        </p:nvSpPr>
        <p:spPr/>
        <p:txBody>
          <a:bodyPr/>
          <a:lstStyle/>
          <a:p>
            <a:r>
              <a:rPr lang="en-US" dirty="0" smtClean="0"/>
              <a:t>Stack focused buffer overflows are some of the oldest memory corruption exploits</a:t>
            </a:r>
          </a:p>
          <a:p>
            <a:r>
              <a:rPr lang="en-US" dirty="0" smtClean="0"/>
              <a:t>Lots of examples and walk-throughs on doing a variety of 32-bit buffer overflow stack smashing but fewer on 64-bit … and there are some slight differences</a:t>
            </a:r>
          </a:p>
          <a:p>
            <a:r>
              <a:rPr lang="en-US" dirty="0" smtClean="0"/>
              <a:t>But we’re also interested at gaining some ‘hands on the keyboard’ time with the Linux command line, GDB, and </a:t>
            </a:r>
            <a:r>
              <a:rPr lang="en-US" dirty="0" err="1" smtClean="0"/>
              <a:t>Metasploit’s</a:t>
            </a:r>
            <a:r>
              <a:rPr lang="en-US" dirty="0" smtClean="0"/>
              <a:t> shellcode generating capabilities</a:t>
            </a:r>
            <a:endParaRPr lang="en-US" dirty="0"/>
          </a:p>
        </p:txBody>
      </p:sp>
    </p:spTree>
    <p:extLst>
      <p:ext uri="{BB962C8B-B14F-4D97-AF65-F5344CB8AC3E}">
        <p14:creationId xmlns:p14="http://schemas.microsoft.com/office/powerpoint/2010/main" val="372093533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Cat /</a:t>
            </a:r>
            <a:r>
              <a:rPr lang="en-US" dirty="0" err="1" smtClean="0"/>
              <a:t>etc</a:t>
            </a:r>
            <a:r>
              <a:rPr lang="en-US" dirty="0" smtClean="0"/>
              <a:t>/shadow payload</a:t>
            </a:r>
            <a:endParaRPr lang="en-US" dirty="0"/>
          </a:p>
        </p:txBody>
      </p:sp>
      <p:pic>
        <p:nvPicPr>
          <p:cNvPr id="4" name="Content Placeholder 3"/>
          <p:cNvPicPr>
            <a:picLocks noGrp="1"/>
          </p:cNvPicPr>
          <p:nvPr>
            <p:ph idx="1"/>
          </p:nvPr>
        </p:nvPicPr>
        <p:blipFill>
          <a:blip r:embed="rId2"/>
          <a:stretch>
            <a:fillRect/>
          </a:stretch>
        </p:blipFill>
        <p:spPr>
          <a:xfrm>
            <a:off x="2017059" y="3227294"/>
            <a:ext cx="8624047" cy="1934135"/>
          </a:xfrm>
          <a:prstGeom prst="rect">
            <a:avLst/>
          </a:prstGeom>
        </p:spPr>
      </p:pic>
    </p:spTree>
    <p:extLst>
      <p:ext uri="{BB962C8B-B14F-4D97-AF65-F5344CB8AC3E}">
        <p14:creationId xmlns:p14="http://schemas.microsoft.com/office/powerpoint/2010/main" val="411520657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Put it all in a single python file</a:t>
            </a:r>
            <a:endParaRPr lang="en-US" dirty="0"/>
          </a:p>
        </p:txBody>
      </p:sp>
      <p:pic>
        <p:nvPicPr>
          <p:cNvPr id="4" name="Content Placeholder 3"/>
          <p:cNvPicPr>
            <a:picLocks noGrp="1"/>
          </p:cNvPicPr>
          <p:nvPr>
            <p:ph idx="1"/>
          </p:nvPr>
        </p:nvPicPr>
        <p:blipFill>
          <a:blip r:embed="rId2"/>
          <a:stretch>
            <a:fillRect/>
          </a:stretch>
        </p:blipFill>
        <p:spPr>
          <a:xfrm>
            <a:off x="1748119" y="1935921"/>
            <a:ext cx="8492938" cy="4158503"/>
          </a:xfrm>
          <a:prstGeom prst="rect">
            <a:avLst/>
          </a:prstGeom>
        </p:spPr>
      </p:pic>
    </p:spTree>
    <p:extLst>
      <p:ext uri="{BB962C8B-B14F-4D97-AF65-F5344CB8AC3E}">
        <p14:creationId xmlns:p14="http://schemas.microsoft.com/office/powerpoint/2010/main" val="185941246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Try it out on the </a:t>
            </a:r>
            <a:r>
              <a:rPr lang="en-US" dirty="0" err="1" smtClean="0"/>
              <a:t>commandline</a:t>
            </a:r>
            <a:endParaRPr lang="en-US" dirty="0"/>
          </a:p>
        </p:txBody>
      </p:sp>
      <p:pic>
        <p:nvPicPr>
          <p:cNvPr id="4" name="Content Placeholder 3"/>
          <p:cNvPicPr>
            <a:picLocks noGrp="1"/>
          </p:cNvPicPr>
          <p:nvPr>
            <p:ph idx="1"/>
          </p:nvPr>
        </p:nvPicPr>
        <p:blipFill>
          <a:blip r:embed="rId2"/>
          <a:stretch>
            <a:fillRect/>
          </a:stretch>
        </p:blipFill>
        <p:spPr>
          <a:xfrm>
            <a:off x="1936377" y="1734671"/>
            <a:ext cx="7681073" cy="4715435"/>
          </a:xfrm>
          <a:prstGeom prst="rect">
            <a:avLst/>
          </a:prstGeom>
        </p:spPr>
      </p:pic>
    </p:spTree>
    <p:extLst>
      <p:ext uri="{BB962C8B-B14F-4D97-AF65-F5344CB8AC3E}">
        <p14:creationId xmlns:p14="http://schemas.microsoft.com/office/powerpoint/2010/main" val="127059631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Historic View</a:t>
            </a:r>
            <a:endParaRPr lang="en-US" dirty="0"/>
          </a:p>
        </p:txBody>
      </p:sp>
      <p:sp>
        <p:nvSpPr>
          <p:cNvPr id="3" name="Content Placeholder 2"/>
          <p:cNvSpPr>
            <a:spLocks noGrp="1"/>
          </p:cNvSpPr>
          <p:nvPr>
            <p:ph idx="1"/>
          </p:nvPr>
        </p:nvSpPr>
        <p:spPr/>
        <p:txBody>
          <a:bodyPr>
            <a:normAutofit/>
          </a:bodyPr>
          <a:lstStyle/>
          <a:p>
            <a:r>
              <a:rPr lang="en-US" dirty="0"/>
              <a:t>R</a:t>
            </a:r>
            <a:r>
              <a:rPr lang="en-US" dirty="0" smtClean="0"/>
              <a:t>ead this </a:t>
            </a:r>
            <a:r>
              <a:rPr lang="en-US" dirty="0"/>
              <a:t>classic paper on buffer </a:t>
            </a:r>
            <a:r>
              <a:rPr lang="en-US" dirty="0" smtClean="0"/>
              <a:t>overflows</a:t>
            </a:r>
            <a:r>
              <a:rPr lang="en-US" dirty="0"/>
              <a:t> </a:t>
            </a:r>
            <a:r>
              <a:rPr lang="en-US" dirty="0" smtClean="0"/>
              <a:t>by Aleph </a:t>
            </a:r>
            <a:r>
              <a:rPr lang="en-US" dirty="0"/>
              <a:t>One. His paper on “Smashing the Stack for Fun and Profit” can be found at </a:t>
            </a:r>
            <a:r>
              <a:rPr lang="en-US" dirty="0">
                <a:hlinkClick r:id="rId2"/>
              </a:rPr>
              <a:t>http://phrack.org/issues/49/14.html</a:t>
            </a:r>
            <a:r>
              <a:rPr lang="en-US" dirty="0"/>
              <a:t> </a:t>
            </a:r>
          </a:p>
          <a:p>
            <a:pPr marL="0" indent="0">
              <a:buNone/>
            </a:pPr>
            <a:endParaRPr lang="en-US" dirty="0"/>
          </a:p>
          <a:p>
            <a:r>
              <a:rPr lang="en-US" dirty="0"/>
              <a:t>I also recommend checking our Sam Bowne’s recently posted videos on shellcode and exploits. The specific video on creating 32-bit Linux buffer overflow exploits can be found at </a:t>
            </a:r>
            <a:r>
              <a:rPr lang="en-US" dirty="0">
                <a:hlinkClick r:id="rId3"/>
              </a:rPr>
              <a:t>https://www.youtube.com/watch?v=FIvBAkDzf30</a:t>
            </a:r>
            <a:r>
              <a:rPr lang="en-US" dirty="0"/>
              <a:t> </a:t>
            </a:r>
          </a:p>
          <a:p>
            <a:pPr marL="0" indent="0">
              <a:buNone/>
            </a:pPr>
            <a:endParaRPr lang="en-US" dirty="0"/>
          </a:p>
        </p:txBody>
      </p:sp>
    </p:spTree>
    <p:extLst>
      <p:ext uri="{BB962C8B-B14F-4D97-AF65-F5344CB8AC3E}">
        <p14:creationId xmlns:p14="http://schemas.microsoft.com/office/powerpoint/2010/main" val="106855388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Living at Machine Code Level</a:t>
            </a:r>
            <a:endParaRPr lang="en-US" dirty="0"/>
          </a:p>
        </p:txBody>
      </p:sp>
      <p:pic>
        <p:nvPicPr>
          <p:cNvPr id="1028" name="Picture 4" descr="Related image"/>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59828" y="2030050"/>
            <a:ext cx="4854225" cy="316051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mage result for cpu registers intel 64-bi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87434" y="2030050"/>
            <a:ext cx="4762500" cy="3571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5374463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effectLst/>
              </a:rPr>
              <a:t>Stage 1: Compile source code for the vulnerable program</a:t>
            </a:r>
            <a:br>
              <a:rPr lang="en-US" dirty="0">
                <a:effectLst/>
              </a:rPr>
            </a:b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effectLst/>
              </a:rPr>
              <a:t>Our </a:t>
            </a:r>
            <a:r>
              <a:rPr lang="en-US" dirty="0">
                <a:effectLst/>
              </a:rPr>
              <a:t>sample vulnerable program is a very simple C language program consisting of a 256-byte character array to serve as the variable we will overflow, a couple of </a:t>
            </a:r>
            <a:r>
              <a:rPr lang="en-US" dirty="0" err="1">
                <a:effectLst/>
              </a:rPr>
              <a:t>printf</a:t>
            </a:r>
            <a:r>
              <a:rPr lang="en-US" dirty="0">
                <a:effectLst/>
              </a:rPr>
              <a:t>() statements and the especially problematic </a:t>
            </a:r>
            <a:r>
              <a:rPr lang="en-US" dirty="0" err="1">
                <a:effectLst/>
              </a:rPr>
              <a:t>strcpy</a:t>
            </a:r>
            <a:r>
              <a:rPr lang="en-US" dirty="0">
                <a:effectLst/>
              </a:rPr>
              <a:t>() function call. Compilers will warn you when you use functions such as </a:t>
            </a:r>
            <a:r>
              <a:rPr lang="en-US" dirty="0" err="1">
                <a:effectLst/>
              </a:rPr>
              <a:t>strcpy</a:t>
            </a:r>
            <a:r>
              <a:rPr lang="en-US" dirty="0">
                <a:effectLst/>
              </a:rPr>
              <a:t>() because these functions do not perform any bounds checking when they copy one variable into another. The C programming language places almost all responsibilities on the programmer and the user to make sure any rules are not broken and that all inputs are only as they should be; C is a step above assembly language which has pros but possibly more cons by today’s standards. It results in fast executing code but speed is not as important a factor today as it had been in the 1970s and 80s. Modern languages execute slower than an equivalent in C but these languages bring greater abstraction, error checking, type safety, and memory protections.</a:t>
            </a:r>
          </a:p>
          <a:p>
            <a:endParaRPr lang="en-US" dirty="0"/>
          </a:p>
        </p:txBody>
      </p:sp>
    </p:spTree>
    <p:extLst>
      <p:ext uri="{BB962C8B-B14F-4D97-AF65-F5344CB8AC3E}">
        <p14:creationId xmlns:p14="http://schemas.microsoft.com/office/powerpoint/2010/main" val="326145733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Source Code</a:t>
            </a:r>
            <a:endParaRPr lang="en-US" dirty="0"/>
          </a:p>
        </p:txBody>
      </p:sp>
      <p:pic>
        <p:nvPicPr>
          <p:cNvPr id="4" name="Content Placeholder 3"/>
          <p:cNvPicPr>
            <a:picLocks noGrp="1"/>
          </p:cNvPicPr>
          <p:nvPr>
            <p:ph idx="1"/>
          </p:nvPr>
        </p:nvPicPr>
        <p:blipFill>
          <a:blip r:embed="rId2"/>
          <a:stretch>
            <a:fillRect/>
          </a:stretch>
        </p:blipFill>
        <p:spPr>
          <a:xfrm>
            <a:off x="3012140" y="3092368"/>
            <a:ext cx="5358093" cy="2926591"/>
          </a:xfrm>
          <a:prstGeom prst="rect">
            <a:avLst/>
          </a:prstGeom>
        </p:spPr>
      </p:pic>
    </p:spTree>
    <p:extLst>
      <p:ext uri="{BB962C8B-B14F-4D97-AF65-F5344CB8AC3E}">
        <p14:creationId xmlns:p14="http://schemas.microsoft.com/office/powerpoint/2010/main" val="61540125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effectLst/>
              </a:rPr>
              <a:t>curl https://raw.githubusercontent.com/patrick-usf/CIS3367/master/mybuffer.c &gt; </a:t>
            </a:r>
            <a:r>
              <a:rPr lang="en-US" dirty="0" err="1">
                <a:effectLst/>
              </a:rPr>
              <a:t>mybuffer.c</a:t>
            </a:r>
            <a:endParaRPr lang="en-US" dirty="0">
              <a:effectLst/>
            </a:endParaRPr>
          </a:p>
          <a:p>
            <a:endParaRPr lang="en-US" dirty="0"/>
          </a:p>
        </p:txBody>
      </p:sp>
    </p:spTree>
    <p:extLst>
      <p:ext uri="{BB962C8B-B14F-4D97-AF65-F5344CB8AC3E}">
        <p14:creationId xmlns:p14="http://schemas.microsoft.com/office/powerpoint/2010/main" val="383425592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Compile Options</a:t>
            </a:r>
            <a:endParaRPr lang="en-US" dirty="0"/>
          </a:p>
        </p:txBody>
      </p:sp>
      <p:sp>
        <p:nvSpPr>
          <p:cNvPr id="3" name="Content Placeholder 2"/>
          <p:cNvSpPr>
            <a:spLocks noGrp="1"/>
          </p:cNvSpPr>
          <p:nvPr>
            <p:ph idx="1"/>
          </p:nvPr>
        </p:nvSpPr>
        <p:spPr/>
        <p:txBody>
          <a:bodyPr>
            <a:normAutofit fontScale="77500" lnSpcReduction="20000"/>
          </a:bodyPr>
          <a:lstStyle/>
          <a:p>
            <a:r>
              <a:rPr lang="en-US" dirty="0">
                <a:effectLst/>
              </a:rPr>
              <a:t>With the source code on your CentOS virtual machine, compile the source into an executable program with </a:t>
            </a:r>
            <a:r>
              <a:rPr lang="en-US" dirty="0" err="1">
                <a:effectLst/>
              </a:rPr>
              <a:t>gcc</a:t>
            </a:r>
            <a:r>
              <a:rPr lang="en-US" dirty="0">
                <a:effectLst/>
              </a:rPr>
              <a:t> and be sure to use these additional flags. What are these options?</a:t>
            </a:r>
          </a:p>
          <a:p>
            <a:pPr lvl="0"/>
            <a:r>
              <a:rPr lang="en-US" b="1" dirty="0">
                <a:effectLst/>
              </a:rPr>
              <a:t>‘-g’</a:t>
            </a:r>
            <a:r>
              <a:rPr lang="en-US" dirty="0">
                <a:effectLst/>
              </a:rPr>
              <a:t> flag will make it possible for us to refer back to the C source code from within GDB</a:t>
            </a:r>
          </a:p>
          <a:p>
            <a:pPr lvl="0"/>
            <a:r>
              <a:rPr lang="en-US" b="1" dirty="0">
                <a:effectLst/>
              </a:rPr>
              <a:t>‘-z </a:t>
            </a:r>
            <a:r>
              <a:rPr lang="en-US" b="1" dirty="0" err="1">
                <a:effectLst/>
              </a:rPr>
              <a:t>execstack</a:t>
            </a:r>
            <a:r>
              <a:rPr lang="en-US" b="1" dirty="0">
                <a:effectLst/>
              </a:rPr>
              <a:t>’</a:t>
            </a:r>
            <a:r>
              <a:rPr lang="en-US" dirty="0">
                <a:effectLst/>
              </a:rPr>
              <a:t> will override a security feature built into compilers to help prevent stack buffer overflow exploits by marking the memory pages used by the stack and the heap as being READ ONLY; since we will want to execute code directly from the stack we need to make sure the memory pages are marked READ &amp; EXECUTE</a:t>
            </a:r>
          </a:p>
          <a:p>
            <a:r>
              <a:rPr lang="en-US" b="1" dirty="0">
                <a:effectLst/>
              </a:rPr>
              <a:t>‘-</a:t>
            </a:r>
            <a:r>
              <a:rPr lang="en-US" b="1" dirty="0" err="1">
                <a:effectLst/>
              </a:rPr>
              <a:t>fno</a:t>
            </a:r>
            <a:r>
              <a:rPr lang="en-US" b="1" dirty="0">
                <a:effectLst/>
              </a:rPr>
              <a:t>-stack-protector’</a:t>
            </a:r>
            <a:r>
              <a:rPr lang="en-US" dirty="0">
                <a:effectLst/>
              </a:rPr>
              <a:t> overrides yet another security feature built into compilers to help prevent stack overflow exploitation by including ‘stack canaries’ (also called ‘stack cookies’) that the system will confirm are still intact as it unwinds the stack as function calls return. If the canary value is not as expected then an exception is raised and the exploit shellcode does not have the chance to execute. There are exploitation techniques to overcome this security feature but we could do an entire semester on exploitation techniques, countermeasures, and exploit countermeasures to the defensive countermeasures.</a:t>
            </a:r>
            <a:endParaRPr lang="en-US" dirty="0"/>
          </a:p>
        </p:txBody>
      </p:sp>
    </p:spTree>
    <p:extLst>
      <p:ext uri="{BB962C8B-B14F-4D97-AF65-F5344CB8AC3E}">
        <p14:creationId xmlns:p14="http://schemas.microsoft.com/office/powerpoint/2010/main" val="36639490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6D8C60"/>
      </a:dk2>
      <a:lt2>
        <a:srgbClr val="B1D7A1"/>
      </a:lt2>
      <a:accent1>
        <a:srgbClr val="81B992"/>
      </a:accent1>
      <a:accent2>
        <a:srgbClr val="9ABC65"/>
      </a:accent2>
      <a:accent3>
        <a:srgbClr val="BDB564"/>
      </a:accent3>
      <a:accent4>
        <a:srgbClr val="BD8964"/>
      </a:accent4>
      <a:accent5>
        <a:srgbClr val="BD6466"/>
      </a:accent5>
      <a:accent6>
        <a:srgbClr val="64A4BD"/>
      </a:accent6>
      <a:hlink>
        <a:srgbClr val="8CCC71"/>
      </a:hlink>
      <a:folHlink>
        <a:srgbClr val="A4C795"/>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4539428D-6454-4FE6-B992-2D59F0AC2F89}"/>
    </a:ext>
  </a:extLst>
</a:theme>
</file>

<file path=docProps/app.xml><?xml version="1.0" encoding="utf-8"?>
<Properties xmlns="http://schemas.openxmlformats.org/officeDocument/2006/extended-properties" xmlns:vt="http://schemas.openxmlformats.org/officeDocument/2006/docPropsVTypes">
  <Template>TM04033921[[fn=Damask]]</Template>
  <TotalTime>156</TotalTime>
  <Words>1310</Words>
  <Application>Microsoft Office PowerPoint</Application>
  <PresentationFormat>Widescreen</PresentationFormat>
  <Paragraphs>61</Paragraphs>
  <Slides>32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32</vt:i4>
      </vt:variant>
    </vt:vector>
  </HeadingPairs>
  <TitlesOfParts>
    <vt:vector size="36" baseType="lpstr">
      <vt:lpstr>Arial</vt:lpstr>
      <vt:lpstr>Bookman Old Style</vt:lpstr>
      <vt:lpstr>Rockwell</vt:lpstr>
      <vt:lpstr>Damask</vt:lpstr>
      <vt:lpstr>Smashing the (64-bit) Stack</vt:lpstr>
      <vt:lpstr>ssh</vt:lpstr>
      <vt:lpstr>Basic memory corruption exploitation</vt:lpstr>
      <vt:lpstr>Historic View</vt:lpstr>
      <vt:lpstr>Living at Machine Code Level</vt:lpstr>
      <vt:lpstr>Stage 1: Compile source code for the vulnerable program </vt:lpstr>
      <vt:lpstr>C Source Code</vt:lpstr>
      <vt:lpstr>PowerPoint Presentation</vt:lpstr>
      <vt:lpstr>Compile Options</vt:lpstr>
      <vt:lpstr>PowerPoint Presentation</vt:lpstr>
      <vt:lpstr>PowerPoint Presentation</vt:lpstr>
      <vt:lpstr>Disable ASLR and Retry</vt:lpstr>
      <vt:lpstr>Stage 2: Find the point where we can induce an overflow and crash</vt:lpstr>
      <vt:lpstr>Commandline Scripting</vt:lpstr>
      <vt:lpstr>Linux debugger: gdb</vt:lpstr>
      <vt:lpstr>‘list’ command</vt:lpstr>
      <vt:lpstr>‘disassemble’</vt:lpstr>
      <vt:lpstr>‘run’ and pass arguments</vt:lpstr>
      <vt:lpstr>BOOM! … or let’s look at registers</vt:lpstr>
      <vt:lpstr>What am I looking at ??</vt:lpstr>
      <vt:lpstr>Cute but so what? A bunch of ‘A’s?</vt:lpstr>
      <vt:lpstr>Round 2: Using a pattern</vt:lpstr>
      <vt:lpstr>Let’s look at more memory</vt:lpstr>
      <vt:lpstr>The Magical RSP Register</vt:lpstr>
      <vt:lpstr>Little Endian to Humanian</vt:lpstr>
      <vt:lpstr>Drop to gdb shell</vt:lpstr>
      <vt:lpstr>Stage 3: Demonstrate control of RIP</vt:lpstr>
      <vt:lpstr>Look at Registers in GDB</vt:lpstr>
      <vt:lpstr>Stage 4: Find and Insert shellcode of our choice</vt:lpstr>
      <vt:lpstr>Cat /etc/shadow payload</vt:lpstr>
      <vt:lpstr>Put it all in a single python file</vt:lpstr>
      <vt:lpstr>Try it out on the commandline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Smashing the (64-bit) Stack</dc:title>
  <dc:creator>Traveling State</dc:creator>
  <cp:lastModifiedBy>Traveling State</cp:lastModifiedBy>
  <cp:revision>7</cp:revision>
  <dcterms:created xsi:type="dcterms:W3CDTF">2018-03-08T22:29:11Z</dcterms:created>
  <dcterms:modified xsi:type="dcterms:W3CDTF">2018-03-09T01:05:49Z</dcterms:modified>
</cp:coreProperties>
</file>