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59" r:id="rId9"/>
    <p:sldId id="260"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1741" autoAdjust="0"/>
  </p:normalViewPr>
  <p:slideViewPr>
    <p:cSldViewPr>
      <p:cViewPr>
        <p:scale>
          <a:sx n="70" d="100"/>
          <a:sy n="70" d="100"/>
        </p:scale>
        <p:origin x="-1512"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99D6D3-1F09-44F7-862C-548397E93A51}" type="datetimeFigureOut">
              <a:rPr lang="en-ZW" smtClean="0"/>
              <a:t>11/3/2021</a:t>
            </a:fld>
            <a:endParaRPr lang="en-ZW"/>
          </a:p>
        </p:txBody>
      </p:sp>
      <p:sp>
        <p:nvSpPr>
          <p:cNvPr id="5" name="Footer Placeholder 4"/>
          <p:cNvSpPr>
            <a:spLocks noGrp="1"/>
          </p:cNvSpPr>
          <p:nvPr>
            <p:ph type="ftr" sz="quarter" idx="11"/>
          </p:nvPr>
        </p:nvSpPr>
        <p:spPr/>
        <p:txBody>
          <a:bodyPr/>
          <a:lstStyle/>
          <a:p>
            <a:endParaRPr lang="en-ZW"/>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8275B19-57B1-4F96-A410-C526BA286012}" type="slidenum">
              <a:rPr lang="en-ZW" smtClean="0"/>
              <a:t>‹#›</a:t>
            </a:fld>
            <a:endParaRPr lang="en-Z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99D6D3-1F09-44F7-862C-548397E93A51}" type="datetimeFigureOut">
              <a:rPr lang="en-ZW" smtClean="0"/>
              <a:t>11/3/2021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78275B19-57B1-4F96-A410-C526BA286012}" type="slidenum">
              <a:rPr lang="en-ZW" smtClean="0"/>
              <a:t>‹#›</a:t>
            </a:fld>
            <a:endParaRPr lang="en-Z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99D6D3-1F09-44F7-862C-548397E93A51}" type="datetimeFigureOut">
              <a:rPr lang="en-ZW" smtClean="0"/>
              <a:t>11/3/2021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78275B19-57B1-4F96-A410-C526BA286012}" type="slidenum">
              <a:rPr lang="en-ZW" smtClean="0"/>
              <a:t>‹#›</a:t>
            </a:fld>
            <a:endParaRPr lang="en-Z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99D6D3-1F09-44F7-862C-548397E93A51}" type="datetimeFigureOut">
              <a:rPr lang="en-ZW" smtClean="0"/>
              <a:t>11/3/2021</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78275B19-57B1-4F96-A410-C526BA286012}" type="slidenum">
              <a:rPr lang="en-ZW" smtClean="0"/>
              <a:t>‹#›</a:t>
            </a:fld>
            <a:endParaRPr lang="en-Z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E99D6D3-1F09-44F7-862C-548397E93A51}" type="datetimeFigureOut">
              <a:rPr lang="en-ZW" smtClean="0"/>
              <a:t>11/3/2021</a:t>
            </a:fld>
            <a:endParaRPr lang="en-ZW"/>
          </a:p>
        </p:txBody>
      </p:sp>
      <p:sp>
        <p:nvSpPr>
          <p:cNvPr id="8" name="Slide Number Placeholder 7"/>
          <p:cNvSpPr>
            <a:spLocks noGrp="1"/>
          </p:cNvSpPr>
          <p:nvPr>
            <p:ph type="sldNum" sz="quarter" idx="11"/>
          </p:nvPr>
        </p:nvSpPr>
        <p:spPr/>
        <p:txBody>
          <a:bodyPr/>
          <a:lstStyle/>
          <a:p>
            <a:fld id="{78275B19-57B1-4F96-A410-C526BA286012}" type="slidenum">
              <a:rPr lang="en-ZW" smtClean="0"/>
              <a:t>‹#›</a:t>
            </a:fld>
            <a:endParaRPr lang="en-ZW"/>
          </a:p>
        </p:txBody>
      </p:sp>
      <p:sp>
        <p:nvSpPr>
          <p:cNvPr id="9" name="Footer Placeholder 8"/>
          <p:cNvSpPr>
            <a:spLocks noGrp="1"/>
          </p:cNvSpPr>
          <p:nvPr>
            <p:ph type="ftr" sz="quarter" idx="12"/>
          </p:nvPr>
        </p:nvSpPr>
        <p:spPr/>
        <p:txBody>
          <a:bodyPr/>
          <a:lstStyle/>
          <a:p>
            <a:endParaRPr lang="en-Z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99D6D3-1F09-44F7-862C-548397E93A51}" type="datetimeFigureOut">
              <a:rPr lang="en-ZW" smtClean="0"/>
              <a:t>11/3/2021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78275B19-57B1-4F96-A410-C526BA286012}" type="slidenum">
              <a:rPr lang="en-ZW" smtClean="0"/>
              <a:t>‹#›</a:t>
            </a:fld>
            <a:endParaRPr lang="en-Z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99D6D3-1F09-44F7-862C-548397E93A51}" type="datetimeFigureOut">
              <a:rPr lang="en-ZW" smtClean="0"/>
              <a:t>11/3/2021</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78275B19-57B1-4F96-A410-C526BA286012}" type="slidenum">
              <a:rPr lang="en-ZW" smtClean="0"/>
              <a:t>‹#›</a:t>
            </a:fld>
            <a:endParaRPr lang="en-Z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99D6D3-1F09-44F7-862C-548397E93A51}" type="datetimeFigureOut">
              <a:rPr lang="en-ZW" smtClean="0"/>
              <a:t>11/3/2021</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78275B19-57B1-4F96-A410-C526BA286012}" type="slidenum">
              <a:rPr lang="en-ZW" smtClean="0"/>
              <a:t>‹#›</a:t>
            </a:fld>
            <a:endParaRPr lang="en-Z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9D6D3-1F09-44F7-862C-548397E93A51}" type="datetimeFigureOut">
              <a:rPr lang="en-ZW" smtClean="0"/>
              <a:t>11/3/2021</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78275B19-57B1-4F96-A410-C526BA286012}" type="slidenum">
              <a:rPr lang="en-ZW" smtClean="0"/>
              <a:t>‹#›</a:t>
            </a:fld>
            <a:endParaRPr lang="en-Z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9D6D3-1F09-44F7-862C-548397E93A51}" type="datetimeFigureOut">
              <a:rPr lang="en-ZW" smtClean="0"/>
              <a:t>11/3/2021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78275B19-57B1-4F96-A410-C526BA286012}" type="slidenum">
              <a:rPr lang="en-ZW" smtClean="0"/>
              <a:t>‹#›</a:t>
            </a:fld>
            <a:endParaRPr lang="en-ZW"/>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99D6D3-1F09-44F7-862C-548397E93A51}" type="datetimeFigureOut">
              <a:rPr lang="en-ZW" smtClean="0"/>
              <a:t>11/3/2021</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8275B19-57B1-4F96-A410-C526BA286012}" type="slidenum">
              <a:rPr lang="en-ZW" smtClean="0"/>
              <a:t>‹#›</a:t>
            </a:fld>
            <a:endParaRPr lang="en-ZW"/>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E99D6D3-1F09-44F7-862C-548397E93A51}" type="datetimeFigureOut">
              <a:rPr lang="en-ZW" smtClean="0"/>
              <a:t>11/3/2021</a:t>
            </a:fld>
            <a:endParaRPr lang="en-ZW"/>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ZW"/>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8275B19-57B1-4F96-A410-C526BA286012}" type="slidenum">
              <a:rPr lang="en-ZW" smtClean="0"/>
              <a:t>‹#›</a:t>
            </a:fld>
            <a:endParaRPr lang="en-ZW"/>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772400" cy="1224137"/>
          </a:xfrm>
        </p:spPr>
        <p:txBody>
          <a:bodyPr/>
          <a:lstStyle/>
          <a:p>
            <a:r>
              <a:rPr lang="en-US" sz="2000" dirty="0" smtClean="0"/>
              <a:t>Residential stands Zimbabwe Business </a:t>
            </a:r>
            <a:r>
              <a:rPr lang="en-US" sz="2000" dirty="0"/>
              <a:t>model</a:t>
            </a:r>
            <a:r>
              <a:rPr lang="en-ZW" sz="6600" dirty="0"/>
              <a:t/>
            </a:r>
            <a:br>
              <a:rPr lang="en-ZW" sz="6600" dirty="0"/>
            </a:br>
            <a:endParaRPr lang="en-ZW" sz="1000" dirty="0"/>
          </a:p>
        </p:txBody>
      </p:sp>
    </p:spTree>
    <p:extLst>
      <p:ext uri="{BB962C8B-B14F-4D97-AF65-F5344CB8AC3E}">
        <p14:creationId xmlns:p14="http://schemas.microsoft.com/office/powerpoint/2010/main" val="215998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147248" cy="6048672"/>
          </a:xfrm>
        </p:spPr>
        <p:txBody>
          <a:bodyPr/>
          <a:lstStyle/>
          <a:p>
            <a:r>
              <a:rPr lang="en-US" dirty="0" smtClean="0"/>
              <a:t>Primary Activities</a:t>
            </a:r>
          </a:p>
          <a:p>
            <a:r>
              <a:rPr lang="en-US" sz="1800" dirty="0" smtClean="0">
                <a:latin typeface="Times New Roman" pitchFamily="18" charset="0"/>
                <a:cs typeface="Times New Roman" pitchFamily="18" charset="0"/>
              </a:rPr>
              <a:t>Inbound logistics</a:t>
            </a:r>
          </a:p>
          <a:p>
            <a:pPr marL="285750" indent="-285750" algn="just">
              <a:buFont typeface="Arial" pitchFamily="34" charset="0"/>
              <a:buChar char="•"/>
            </a:pPr>
            <a:r>
              <a:rPr lang="en-US" sz="1800" b="0" dirty="0" smtClean="0">
                <a:latin typeface="Times New Roman" pitchFamily="18" charset="0"/>
                <a:cs typeface="Times New Roman" pitchFamily="18" charset="0"/>
              </a:rPr>
              <a:t>Here the business receives the available stands certified for sale by the state from the ministry of lands and city council.</a:t>
            </a:r>
          </a:p>
          <a:p>
            <a:pPr algn="just"/>
            <a:r>
              <a:rPr lang="en-US" sz="1800" dirty="0" smtClean="0">
                <a:latin typeface="Times New Roman" pitchFamily="18" charset="0"/>
                <a:cs typeface="Times New Roman" pitchFamily="18" charset="0"/>
              </a:rPr>
              <a:t>Operations</a:t>
            </a:r>
          </a:p>
          <a:p>
            <a:pPr marL="285750" indent="-285750" algn="just">
              <a:buFont typeface="Arial" pitchFamily="34" charset="0"/>
              <a:buChar char="•"/>
            </a:pPr>
            <a:r>
              <a:rPr lang="en-US" sz="1800" b="0" dirty="0" smtClean="0">
                <a:latin typeface="Times New Roman" pitchFamily="18" charset="0"/>
                <a:cs typeface="Times New Roman" pitchFamily="18" charset="0"/>
              </a:rPr>
              <a:t>Here is where the business take producers to convert the input to output, thus labeling, branding, and packaging lands of the same location for the data to be in order and well presentable.</a:t>
            </a:r>
          </a:p>
          <a:p>
            <a:pPr algn="just"/>
            <a:r>
              <a:rPr lang="en-US" sz="1800" dirty="0" smtClean="0">
                <a:latin typeface="Times New Roman" pitchFamily="18" charset="0"/>
                <a:cs typeface="Times New Roman" pitchFamily="18" charset="0"/>
              </a:rPr>
              <a:t>Outbound logistics</a:t>
            </a:r>
          </a:p>
          <a:p>
            <a:pPr marL="285750" indent="-285750" algn="just">
              <a:buFont typeface="Arial" pitchFamily="34" charset="0"/>
              <a:buChar char="•"/>
            </a:pPr>
            <a:r>
              <a:rPr lang="en-US" sz="1800" b="0" dirty="0" smtClean="0">
                <a:latin typeface="Times New Roman" pitchFamily="18" charset="0"/>
                <a:cs typeface="Times New Roman" pitchFamily="18" charset="0"/>
              </a:rPr>
              <a:t>Now the business is delivering the service to the general public, thus posting the available stands on the website.</a:t>
            </a:r>
          </a:p>
          <a:p>
            <a:pPr algn="just"/>
            <a:r>
              <a:rPr lang="en-ZW" sz="1800" dirty="0">
                <a:latin typeface="Times New Roman" pitchFamily="18" charset="0"/>
                <a:cs typeface="Times New Roman" pitchFamily="18" charset="0"/>
              </a:rPr>
              <a:t>Marketing and Sales</a:t>
            </a:r>
          </a:p>
          <a:p>
            <a:pPr marL="285750" indent="-285750" algn="just">
              <a:buFont typeface="Arial" pitchFamily="34" charset="0"/>
              <a:buChar char="•"/>
            </a:pPr>
            <a:r>
              <a:rPr lang="en-US" sz="1800" b="0" dirty="0" smtClean="0">
                <a:latin typeface="Times New Roman" pitchFamily="18" charset="0"/>
                <a:cs typeface="Times New Roman" pitchFamily="18" charset="0"/>
              </a:rPr>
              <a:t>Now the business starts to advertise the available on social media, to address to many people who get information through sourcing social media platforms, like </a:t>
            </a:r>
            <a:r>
              <a:rPr lang="en-US" sz="1800" b="0" dirty="0">
                <a:latin typeface="Times New Roman" pitchFamily="18" charset="0"/>
                <a:cs typeface="Times New Roman" pitchFamily="18" charset="0"/>
              </a:rPr>
              <a:t>run ads on Instagram or build an email list for email </a:t>
            </a:r>
            <a:r>
              <a:rPr lang="en-US" sz="1800" b="0" dirty="0" smtClean="0">
                <a:latin typeface="Times New Roman" pitchFamily="18" charset="0"/>
                <a:cs typeface="Times New Roman" pitchFamily="18" charset="0"/>
              </a:rPr>
              <a:t>marketing.</a:t>
            </a:r>
          </a:p>
          <a:p>
            <a:pPr algn="just"/>
            <a:endParaRPr lang="en-US" sz="1800" b="0" dirty="0" smtClean="0">
              <a:latin typeface="Times New Roman" pitchFamily="18" charset="0"/>
              <a:cs typeface="Times New Roman" pitchFamily="18" charset="0"/>
            </a:endParaRPr>
          </a:p>
          <a:p>
            <a:pPr algn="just"/>
            <a:endParaRPr lang="en-US" sz="1800" b="0" dirty="0">
              <a:latin typeface="Times New Roman" pitchFamily="18" charset="0"/>
              <a:cs typeface="Times New Roman" pitchFamily="18" charset="0"/>
            </a:endParaRPr>
          </a:p>
        </p:txBody>
      </p:sp>
    </p:spTree>
    <p:extLst>
      <p:ext uri="{BB962C8B-B14F-4D97-AF65-F5344CB8AC3E}">
        <p14:creationId xmlns:p14="http://schemas.microsoft.com/office/powerpoint/2010/main" val="275880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19256" cy="6048672"/>
          </a:xfrm>
        </p:spPr>
        <p:txBody>
          <a:bodyPr/>
          <a:lstStyle/>
          <a:p>
            <a:r>
              <a:rPr lang="en-US" dirty="0" smtClean="0"/>
              <a:t>Secondary /Support Activities</a:t>
            </a:r>
          </a:p>
          <a:p>
            <a:r>
              <a:rPr lang="en-US" sz="1800" dirty="0" smtClean="0">
                <a:latin typeface="Times New Roman" pitchFamily="18" charset="0"/>
                <a:cs typeface="Times New Roman" pitchFamily="18" charset="0"/>
              </a:rPr>
              <a:t>Procurement</a:t>
            </a:r>
          </a:p>
          <a:p>
            <a:pPr marL="285750" indent="-285750">
              <a:buFont typeface="Arial" pitchFamily="34" charset="0"/>
              <a:buChar char="•"/>
            </a:pPr>
            <a:r>
              <a:rPr lang="en-US" sz="1800" b="0" dirty="0" smtClean="0">
                <a:latin typeface="Times New Roman" pitchFamily="18" charset="0"/>
                <a:cs typeface="Times New Roman" pitchFamily="18" charset="0"/>
              </a:rPr>
              <a:t>Here our business do the acquisition of the inputs, thus the stands, from the city council. Works hand – in – hand with the </a:t>
            </a:r>
            <a:r>
              <a:rPr lang="en-US" sz="1800" dirty="0" smtClean="0">
                <a:latin typeface="Times New Roman" pitchFamily="18" charset="0"/>
                <a:cs typeface="Times New Roman" pitchFamily="18" charset="0"/>
              </a:rPr>
              <a:t>Inbound logistics.</a:t>
            </a:r>
          </a:p>
          <a:p>
            <a:r>
              <a:rPr lang="en-ZW" sz="1800" dirty="0">
                <a:latin typeface="Times New Roman" pitchFamily="18" charset="0"/>
                <a:cs typeface="Times New Roman" pitchFamily="18" charset="0"/>
              </a:rPr>
              <a:t>Technological </a:t>
            </a:r>
            <a:r>
              <a:rPr lang="en-ZW" sz="1800" dirty="0" smtClean="0">
                <a:latin typeface="Times New Roman" pitchFamily="18" charset="0"/>
                <a:cs typeface="Times New Roman" pitchFamily="18" charset="0"/>
              </a:rPr>
              <a:t>Development</a:t>
            </a:r>
          </a:p>
          <a:p>
            <a:pPr marL="285750" indent="-285750">
              <a:buFont typeface="Arial" pitchFamily="34" charset="0"/>
              <a:buChar char="•"/>
            </a:pPr>
            <a:r>
              <a:rPr lang="en-US" sz="1800" b="0" dirty="0">
                <a:latin typeface="Times New Roman" pitchFamily="18" charset="0"/>
                <a:cs typeface="Times New Roman" pitchFamily="18" charset="0"/>
              </a:rPr>
              <a:t>This includes equipment, hardware, software, procedures, and technical </a:t>
            </a:r>
            <a:r>
              <a:rPr lang="en-US" sz="1800" b="0" dirty="0" smtClean="0">
                <a:latin typeface="Times New Roman" pitchFamily="18" charset="0"/>
                <a:cs typeface="Times New Roman" pitchFamily="18" charset="0"/>
              </a:rPr>
              <a:t>knowledge; being used by the business</a:t>
            </a:r>
            <a:endParaRPr lang="en-ZW" sz="1800" b="0" dirty="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ZW" dirty="0"/>
          </a:p>
        </p:txBody>
      </p:sp>
    </p:spTree>
    <p:extLst>
      <p:ext uri="{BB962C8B-B14F-4D97-AF65-F5344CB8AC3E}">
        <p14:creationId xmlns:p14="http://schemas.microsoft.com/office/powerpoint/2010/main" val="116462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003232" cy="683994"/>
          </a:xfrm>
        </p:spPr>
        <p:txBody>
          <a:bodyPr/>
          <a:lstStyle/>
          <a:p>
            <a:r>
              <a:rPr lang="en-US" dirty="0" smtClean="0"/>
              <a:t>BUSINESS MODEL</a:t>
            </a:r>
            <a:endParaRPr lang="en-ZW"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2063"/>
          <a:stretch/>
        </p:blipFill>
        <p:spPr>
          <a:xfrm>
            <a:off x="6372200" y="4581129"/>
            <a:ext cx="2564671" cy="1819672"/>
          </a:xfrm>
        </p:spPr>
      </p:pic>
      <p:sp>
        <p:nvSpPr>
          <p:cNvPr id="6" name="TextBox 5"/>
          <p:cNvSpPr txBox="1"/>
          <p:nvPr/>
        </p:nvSpPr>
        <p:spPr>
          <a:xfrm>
            <a:off x="683568" y="2132856"/>
            <a:ext cx="6408712" cy="1200329"/>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This is a </a:t>
            </a:r>
            <a:r>
              <a:rPr lang="en-US" dirty="0">
                <a:latin typeface="Times New Roman" pitchFamily="18" charset="0"/>
                <a:cs typeface="Times New Roman" pitchFamily="18" charset="0"/>
              </a:rPr>
              <a:t>description of how </a:t>
            </a:r>
            <a:r>
              <a:rPr lang="en-US" dirty="0" smtClean="0">
                <a:latin typeface="Times New Roman" pitchFamily="18" charset="0"/>
                <a:cs typeface="Times New Roman" pitchFamily="18" charset="0"/>
              </a:rPr>
              <a:t>our </a:t>
            </a:r>
            <a:r>
              <a:rPr lang="en-US" dirty="0">
                <a:latin typeface="Times New Roman" pitchFamily="18" charset="0"/>
                <a:cs typeface="Times New Roman" pitchFamily="18" charset="0"/>
              </a:rPr>
              <a:t>business makes money, through the explanation of “how you deliver value to your customers at an appropriate cost.”</a:t>
            </a:r>
            <a:endParaRPr lang="en-ZW" dirty="0">
              <a:latin typeface="Times New Roman" pitchFamily="18" charset="0"/>
              <a:cs typeface="Times New Roman" pitchFamily="18" charset="0"/>
            </a:endParaRPr>
          </a:p>
          <a:p>
            <a:endParaRPr lang="en-ZW" dirty="0"/>
          </a:p>
        </p:txBody>
      </p:sp>
      <p:sp>
        <p:nvSpPr>
          <p:cNvPr id="7" name="TextBox 6"/>
          <p:cNvSpPr txBox="1"/>
          <p:nvPr/>
        </p:nvSpPr>
        <p:spPr>
          <a:xfrm>
            <a:off x="683568" y="3645024"/>
            <a:ext cx="5688632" cy="1754326"/>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It consists of three major aspects which are important for the business, namely; </a:t>
            </a:r>
          </a:p>
          <a:p>
            <a:pPr marL="285750" indent="-285750">
              <a:buFont typeface="Arial" pitchFamily="34" charset="0"/>
              <a:buChar char="•"/>
            </a:pPr>
            <a:r>
              <a:rPr lang="en-US" dirty="0" smtClean="0">
                <a:latin typeface="Times New Roman" pitchFamily="18" charset="0"/>
                <a:cs typeface="Times New Roman" pitchFamily="18" charset="0"/>
              </a:rPr>
              <a:t>Value proposition </a:t>
            </a:r>
          </a:p>
          <a:p>
            <a:pPr marL="285750" indent="-285750">
              <a:buFont typeface="Arial" pitchFamily="34" charset="0"/>
              <a:buChar char="•"/>
            </a:pPr>
            <a:r>
              <a:rPr lang="en-US" dirty="0" smtClean="0">
                <a:latin typeface="Times New Roman" pitchFamily="18" charset="0"/>
                <a:cs typeface="Times New Roman" pitchFamily="18" charset="0"/>
              </a:rPr>
              <a:t>Revenue model</a:t>
            </a:r>
          </a:p>
          <a:p>
            <a:pPr marL="285750" indent="-285750">
              <a:buFont typeface="Arial" pitchFamily="34" charset="0"/>
              <a:buChar char="•"/>
            </a:pPr>
            <a:r>
              <a:rPr lang="en-US" dirty="0" smtClean="0">
                <a:latin typeface="Times New Roman" pitchFamily="18" charset="0"/>
                <a:cs typeface="Times New Roman" pitchFamily="18" charset="0"/>
              </a:rPr>
              <a:t>Value chain</a:t>
            </a:r>
          </a:p>
          <a:p>
            <a:r>
              <a:rPr lang="en-US" dirty="0" smtClean="0">
                <a:latin typeface="Times New Roman" pitchFamily="18" charset="0"/>
                <a:cs typeface="Times New Roman" pitchFamily="18" charset="0"/>
              </a:rPr>
              <a:t> </a:t>
            </a:r>
            <a:endParaRPr lang="en-ZW" dirty="0">
              <a:latin typeface="Times New Roman" pitchFamily="18" charset="0"/>
              <a:cs typeface="Times New Roman" pitchFamily="18" charset="0"/>
            </a:endParaRPr>
          </a:p>
        </p:txBody>
      </p:sp>
    </p:spTree>
    <p:extLst>
      <p:ext uri="{BB962C8B-B14F-4D97-AF65-F5344CB8AC3E}">
        <p14:creationId xmlns:p14="http://schemas.microsoft.com/office/powerpoint/2010/main" val="224108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proposition</a:t>
            </a:r>
            <a:endParaRPr lang="en-ZW"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796136" y="4797152"/>
            <a:ext cx="3048000" cy="1716024"/>
          </a:xfrm>
        </p:spPr>
      </p:pic>
      <p:sp>
        <p:nvSpPr>
          <p:cNvPr id="6" name="TextBox 5"/>
          <p:cNvSpPr txBox="1"/>
          <p:nvPr/>
        </p:nvSpPr>
        <p:spPr>
          <a:xfrm>
            <a:off x="611560" y="2020198"/>
            <a:ext cx="7416824" cy="646331"/>
          </a:xfrm>
          <a:prstGeom prst="rect">
            <a:avLst/>
          </a:prstGeom>
          <a:noFill/>
        </p:spPr>
        <p:txBody>
          <a:bodyPr wrap="square" rtlCol="0">
            <a:spAutoFit/>
          </a:bodyPr>
          <a:lstStyle/>
          <a:p>
            <a:r>
              <a:rPr lang="en-US" dirty="0" smtClean="0">
                <a:latin typeface="Times New Roman" pitchFamily="18" charset="0"/>
                <a:cs typeface="Times New Roman" pitchFamily="18" charset="0"/>
              </a:rPr>
              <a:t>This is a marketing statement which we used to summarize why a consumer should use our services. It consists of the following;</a:t>
            </a:r>
            <a:endParaRPr lang="en-ZW" dirty="0">
              <a:latin typeface="Times New Roman" pitchFamily="18" charset="0"/>
              <a:cs typeface="Times New Roman" pitchFamily="18" charset="0"/>
            </a:endParaRPr>
          </a:p>
        </p:txBody>
      </p:sp>
      <p:sp>
        <p:nvSpPr>
          <p:cNvPr id="8" name="TextBox 7"/>
          <p:cNvSpPr txBox="1"/>
          <p:nvPr/>
        </p:nvSpPr>
        <p:spPr>
          <a:xfrm>
            <a:off x="611560" y="2666172"/>
            <a:ext cx="4752528" cy="1200329"/>
          </a:xfrm>
          <a:prstGeom prst="rect">
            <a:avLst/>
          </a:prstGeom>
          <a:noFill/>
        </p:spPr>
        <p:txBody>
          <a:bodyPr wrap="squar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the benefits of our services</a:t>
            </a:r>
          </a:p>
          <a:p>
            <a:pPr marL="285750" indent="-285750">
              <a:buFont typeface="Arial" pitchFamily="34" charset="0"/>
              <a:buChar char="•"/>
            </a:pPr>
            <a:r>
              <a:rPr lang="en-US" dirty="0" smtClean="0">
                <a:latin typeface="Times New Roman" pitchFamily="18" charset="0"/>
                <a:cs typeface="Times New Roman" pitchFamily="18" charset="0"/>
              </a:rPr>
              <a:t>what makes them valuable</a:t>
            </a:r>
          </a:p>
          <a:p>
            <a:pPr marL="285750" indent="-285750">
              <a:buFont typeface="Arial" pitchFamily="34" charset="0"/>
              <a:buChar char="•"/>
            </a:pPr>
            <a:r>
              <a:rPr lang="en-US" dirty="0" smtClean="0">
                <a:latin typeface="Times New Roman" pitchFamily="18" charset="0"/>
                <a:cs typeface="Times New Roman" pitchFamily="18" charset="0"/>
              </a:rPr>
              <a:t>our intended customer’s main problem</a:t>
            </a:r>
          </a:p>
          <a:p>
            <a:pPr marL="285750" indent="-285750">
              <a:buFont typeface="Arial" pitchFamily="34" charset="0"/>
              <a:buChar char="•"/>
            </a:pPr>
            <a:r>
              <a:rPr lang="en-US" dirty="0" smtClean="0">
                <a:latin typeface="Times New Roman" pitchFamily="18" charset="0"/>
                <a:cs typeface="Times New Roman" pitchFamily="18" charset="0"/>
              </a:rPr>
              <a:t>current service providers</a:t>
            </a:r>
            <a:endParaRPr lang="en-ZW" dirty="0">
              <a:latin typeface="Times New Roman" pitchFamily="18" charset="0"/>
              <a:cs typeface="Times New Roman" pitchFamily="18" charset="0"/>
            </a:endParaRPr>
          </a:p>
        </p:txBody>
      </p:sp>
    </p:spTree>
    <p:extLst>
      <p:ext uri="{BB962C8B-B14F-4D97-AF65-F5344CB8AC3E}">
        <p14:creationId xmlns:p14="http://schemas.microsoft.com/office/powerpoint/2010/main" val="28695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283152" cy="5904656"/>
          </a:xfrm>
        </p:spPr>
        <p:txBody>
          <a:bodyPr/>
          <a:lstStyle/>
          <a:p>
            <a:r>
              <a:rPr lang="en-US" dirty="0" smtClean="0"/>
              <a:t>The benefits of our service</a:t>
            </a:r>
          </a:p>
          <a:p>
            <a:pPr marL="285750" indent="-285750" algn="just">
              <a:buFont typeface="Arial" pitchFamily="34" charset="0"/>
              <a:buChar char="•"/>
            </a:pPr>
            <a:r>
              <a:rPr lang="en-US" sz="1800" b="0" dirty="0" smtClean="0">
                <a:latin typeface="Times New Roman" pitchFamily="18" charset="0"/>
                <a:cs typeface="Times New Roman" pitchFamily="18" charset="0"/>
              </a:rPr>
              <a:t>The stands being offered already have been approved by the city council, and their documents are available as proof of genuine stands on sale.</a:t>
            </a:r>
          </a:p>
          <a:p>
            <a:pPr marL="285750" indent="-285750" algn="just">
              <a:buFont typeface="Arial" pitchFamily="34" charset="0"/>
              <a:buChar char="•"/>
            </a:pPr>
            <a:r>
              <a:rPr lang="en-US" sz="1800" b="0" dirty="0" smtClean="0">
                <a:latin typeface="Times New Roman" pitchFamily="18" charset="0"/>
                <a:cs typeface="Times New Roman" pitchFamily="18" charset="0"/>
              </a:rPr>
              <a:t>Important information and presentation for the stands is also made visible, which includes:</a:t>
            </a:r>
          </a:p>
          <a:p>
            <a:pPr marL="285750" indent="-285750" algn="just">
              <a:buFont typeface="Wingdings" pitchFamily="2" charset="2"/>
              <a:buChar char="Ø"/>
            </a:pPr>
            <a:r>
              <a:rPr lang="en-US" sz="1800" b="0" dirty="0" smtClean="0">
                <a:latin typeface="Times New Roman" pitchFamily="18" charset="0"/>
                <a:cs typeface="Times New Roman" pitchFamily="18" charset="0"/>
              </a:rPr>
              <a:t>Prices</a:t>
            </a:r>
          </a:p>
          <a:p>
            <a:pPr marL="285750" indent="-285750" algn="just">
              <a:buFont typeface="Wingdings" pitchFamily="2" charset="2"/>
              <a:buChar char="Ø"/>
            </a:pPr>
            <a:r>
              <a:rPr lang="en-US" sz="1800" b="0" dirty="0" smtClean="0">
                <a:latin typeface="Times New Roman" pitchFamily="18" charset="0"/>
                <a:cs typeface="Times New Roman" pitchFamily="18" charset="0"/>
              </a:rPr>
              <a:t>Location</a:t>
            </a:r>
          </a:p>
          <a:p>
            <a:pPr marL="285750" indent="-285750" algn="just">
              <a:buFont typeface="Wingdings" pitchFamily="2" charset="2"/>
              <a:buChar char="Ø"/>
            </a:pPr>
            <a:r>
              <a:rPr lang="en-US" sz="1800" b="0" dirty="0" smtClean="0">
                <a:latin typeface="Times New Roman" pitchFamily="18" charset="0"/>
                <a:cs typeface="Times New Roman" pitchFamily="18" charset="0"/>
              </a:rPr>
              <a:t>Pictorial location</a:t>
            </a:r>
          </a:p>
          <a:p>
            <a:pPr marL="285750" indent="-285750" algn="just">
              <a:buFont typeface="Wingdings" pitchFamily="2" charset="2"/>
              <a:buChar char="Ø"/>
            </a:pPr>
            <a:r>
              <a:rPr lang="en-US" sz="1800" b="0" dirty="0" smtClean="0">
                <a:latin typeface="Times New Roman" pitchFamily="18" charset="0"/>
                <a:cs typeface="Times New Roman" pitchFamily="18" charset="0"/>
              </a:rPr>
              <a:t>Most likely suitable type of a house</a:t>
            </a:r>
          </a:p>
          <a:p>
            <a:pPr marL="285750" indent="-285750" algn="just">
              <a:buFont typeface="Wingdings" pitchFamily="2" charset="2"/>
              <a:buChar char="Ø"/>
            </a:pPr>
            <a:r>
              <a:rPr lang="en-US" sz="1800" b="0" dirty="0" smtClean="0">
                <a:latin typeface="Times New Roman" pitchFamily="18" charset="0"/>
                <a:cs typeface="Times New Roman" pitchFamily="18" charset="0"/>
              </a:rPr>
              <a:t>Current residential development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4509120"/>
            <a:ext cx="4176464" cy="2076837"/>
          </a:xfrm>
          <a:prstGeom prst="rect">
            <a:avLst/>
          </a:prstGeom>
        </p:spPr>
      </p:pic>
    </p:spTree>
    <p:extLst>
      <p:ext uri="{BB962C8B-B14F-4D97-AF65-F5344CB8AC3E}">
        <p14:creationId xmlns:p14="http://schemas.microsoft.com/office/powerpoint/2010/main" val="214619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36712"/>
            <a:ext cx="8075240" cy="3973258"/>
          </a:xfrm>
        </p:spPr>
        <p:txBody>
          <a:bodyPr/>
          <a:lstStyle/>
          <a:p>
            <a:r>
              <a:rPr lang="en-US" dirty="0" smtClean="0"/>
              <a:t>What makes our benefits valuable?</a:t>
            </a:r>
          </a:p>
          <a:p>
            <a:endParaRPr lang="en-US" dirty="0" smtClean="0"/>
          </a:p>
          <a:p>
            <a:pPr marL="285750" indent="-285750">
              <a:buFont typeface="Arial" pitchFamily="34" charset="0"/>
              <a:buChar char="•"/>
            </a:pPr>
            <a:r>
              <a:rPr lang="en-US" sz="1600" b="0" dirty="0">
                <a:latin typeface="Times New Roman" pitchFamily="18" charset="0"/>
                <a:cs typeface="Times New Roman" pitchFamily="18" charset="0"/>
              </a:rPr>
              <a:t>Boost Customer Loyalty. </a:t>
            </a:r>
            <a:endParaRPr lang="en-US" sz="1600" b="0" dirty="0" smtClean="0">
              <a:latin typeface="Times New Roman" pitchFamily="18" charset="0"/>
              <a:cs typeface="Times New Roman" pitchFamily="18" charset="0"/>
            </a:endParaRPr>
          </a:p>
          <a:p>
            <a:pPr marL="285750" indent="-285750">
              <a:buFont typeface="Arial" pitchFamily="34" charset="0"/>
              <a:buChar char="•"/>
            </a:pPr>
            <a:r>
              <a:rPr lang="en-US" sz="1600" b="0" dirty="0" smtClean="0">
                <a:latin typeface="Times New Roman" pitchFamily="18" charset="0"/>
                <a:cs typeface="Times New Roman" pitchFamily="18" charset="0"/>
              </a:rPr>
              <a:t>Bolster </a:t>
            </a:r>
            <a:r>
              <a:rPr lang="en-US" sz="1600" b="0" dirty="0">
                <a:latin typeface="Times New Roman" pitchFamily="18" charset="0"/>
                <a:cs typeface="Times New Roman" pitchFamily="18" charset="0"/>
              </a:rPr>
              <a:t>b</a:t>
            </a:r>
            <a:r>
              <a:rPr lang="en-US" sz="1600" b="0" dirty="0" smtClean="0">
                <a:latin typeface="Times New Roman" pitchFamily="18" charset="0"/>
                <a:cs typeface="Times New Roman" pitchFamily="18" charset="0"/>
              </a:rPr>
              <a:t>usiness </a:t>
            </a:r>
            <a:r>
              <a:rPr lang="en-US" sz="1600" b="0" dirty="0">
                <a:latin typeface="Times New Roman" pitchFamily="18" charset="0"/>
                <a:cs typeface="Times New Roman" pitchFamily="18" charset="0"/>
              </a:rPr>
              <a:t>g</a:t>
            </a:r>
            <a:r>
              <a:rPr lang="en-US" sz="1600" b="0" dirty="0" smtClean="0">
                <a:latin typeface="Times New Roman" pitchFamily="18" charset="0"/>
                <a:cs typeface="Times New Roman" pitchFamily="18" charset="0"/>
              </a:rPr>
              <a:t>rowth.</a:t>
            </a:r>
          </a:p>
          <a:p>
            <a:pPr marL="285750" indent="-285750">
              <a:buFont typeface="Arial" pitchFamily="34" charset="0"/>
              <a:buChar char="•"/>
            </a:pPr>
            <a:r>
              <a:rPr lang="en-US" sz="1600" b="0" dirty="0" smtClean="0">
                <a:latin typeface="Times New Roman" pitchFamily="18" charset="0"/>
                <a:cs typeface="Times New Roman" pitchFamily="18" charset="0"/>
              </a:rPr>
              <a:t> Enhance business </a:t>
            </a:r>
            <a:r>
              <a:rPr lang="en-US" sz="1600" b="0" dirty="0">
                <a:latin typeface="Times New Roman" pitchFamily="18" charset="0"/>
                <a:cs typeface="Times New Roman" pitchFamily="18" charset="0"/>
              </a:rPr>
              <a:t>r</a:t>
            </a:r>
            <a:r>
              <a:rPr lang="en-US" sz="1600" b="0" dirty="0" smtClean="0">
                <a:latin typeface="Times New Roman" pitchFamily="18" charset="0"/>
                <a:cs typeface="Times New Roman" pitchFamily="18" charset="0"/>
              </a:rPr>
              <a:t>eputation.</a:t>
            </a:r>
            <a:endParaRPr lang="en-US" sz="1600" b="0" dirty="0">
              <a:latin typeface="Times New Roman" pitchFamily="18" charset="0"/>
              <a:cs typeface="Times New Roman" pitchFamily="18" charset="0"/>
            </a:endParaRPr>
          </a:p>
          <a:p>
            <a:pPr marL="285750" indent="-285750">
              <a:buFont typeface="Arial" pitchFamily="34" charset="0"/>
              <a:buChar char="•"/>
            </a:pPr>
            <a:r>
              <a:rPr lang="en-US" sz="1600" b="0" dirty="0" smtClean="0">
                <a:latin typeface="Times New Roman" pitchFamily="18" charset="0"/>
                <a:cs typeface="Times New Roman" pitchFamily="18" charset="0"/>
              </a:rPr>
              <a:t>Identify </a:t>
            </a:r>
            <a:r>
              <a:rPr lang="en-US" sz="1600" b="0" dirty="0">
                <a:latin typeface="Times New Roman" pitchFamily="18" charset="0"/>
                <a:cs typeface="Times New Roman" pitchFamily="18" charset="0"/>
              </a:rPr>
              <a:t>c</a:t>
            </a:r>
            <a:r>
              <a:rPr lang="en-US" sz="1600" b="0" dirty="0" smtClean="0">
                <a:latin typeface="Times New Roman" pitchFamily="18" charset="0"/>
                <a:cs typeface="Times New Roman" pitchFamily="18" charset="0"/>
              </a:rPr>
              <a:t>ommunication bottlenecks and lack of clarity information about the stands.</a:t>
            </a:r>
          </a:p>
          <a:p>
            <a:pPr marL="285750" indent="-285750">
              <a:buFont typeface="Arial" pitchFamily="34" charset="0"/>
              <a:buChar char="•"/>
            </a:pPr>
            <a:r>
              <a:rPr lang="en-US" sz="1600" b="0" dirty="0">
                <a:latin typeface="Times New Roman" pitchFamily="18" charset="0"/>
                <a:cs typeface="Times New Roman" pitchFamily="18" charset="0"/>
              </a:rPr>
              <a:t>Happy customers will help you attract new </a:t>
            </a:r>
            <a:r>
              <a:rPr lang="en-US" sz="1600" b="0" dirty="0" smtClean="0">
                <a:latin typeface="Times New Roman" pitchFamily="18" charset="0"/>
                <a:cs typeface="Times New Roman" pitchFamily="18" charset="0"/>
              </a:rPr>
              <a:t>business</a:t>
            </a:r>
          </a:p>
          <a:p>
            <a:pPr marL="285750" indent="-285750">
              <a:buFont typeface="Arial" pitchFamily="34" charset="0"/>
              <a:buChar char="•"/>
            </a:pPr>
            <a:r>
              <a:rPr lang="en-US" sz="1600" b="0" dirty="0">
                <a:latin typeface="Times New Roman" pitchFamily="18" charset="0"/>
                <a:cs typeface="Times New Roman" pitchFamily="18" charset="0"/>
              </a:rPr>
              <a:t>Great customer service opens doors for new partnerships and other opportunities</a:t>
            </a:r>
          </a:p>
          <a:p>
            <a:pPr marL="285750" indent="-285750">
              <a:buFont typeface="Arial" pitchFamily="34" charset="0"/>
              <a:buChar char="•"/>
            </a:pPr>
            <a:endParaRPr lang="en-US" sz="1600" b="0" dirty="0">
              <a:latin typeface="Times New Roman" pitchFamily="18" charset="0"/>
              <a:cs typeface="Times New Roman" pitchFamily="18" charset="0"/>
            </a:endParaRPr>
          </a:p>
          <a:p>
            <a:pPr marL="285750" indent="-285750">
              <a:buFont typeface="Arial" pitchFamily="34" charset="0"/>
              <a:buChar char="•"/>
            </a:pPr>
            <a:endParaRPr lang="en-US" sz="1600" b="0" dirty="0">
              <a:latin typeface="Times New Roman" pitchFamily="18" charset="0"/>
              <a:cs typeface="Times New Roman" pitchFamily="18" charset="0"/>
            </a:endParaRPr>
          </a:p>
          <a:p>
            <a:pPr marL="342900" indent="-342900">
              <a:buFont typeface="Arial" pitchFamily="34" charset="0"/>
              <a:buChar char="•"/>
            </a:pPr>
            <a:endParaRPr lang="en-ZW"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7714" y="4233906"/>
            <a:ext cx="3355851" cy="2295525"/>
          </a:xfrm>
          <a:prstGeom prst="rect">
            <a:avLst/>
          </a:prstGeom>
        </p:spPr>
      </p:pic>
    </p:spTree>
    <p:extLst>
      <p:ext uri="{BB962C8B-B14F-4D97-AF65-F5344CB8AC3E}">
        <p14:creationId xmlns:p14="http://schemas.microsoft.com/office/powerpoint/2010/main" val="188061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37320"/>
            <a:ext cx="8147248" cy="3915816"/>
          </a:xfrm>
        </p:spPr>
        <p:txBody>
          <a:bodyPr/>
          <a:lstStyle/>
          <a:p>
            <a:r>
              <a:rPr lang="en-US" dirty="0" smtClean="0"/>
              <a:t>Our intended customers’ main problem</a:t>
            </a:r>
          </a:p>
          <a:p>
            <a:pPr marL="285750" indent="-285750">
              <a:buFont typeface="Arial" pitchFamily="34" charset="0"/>
              <a:buChar char="•"/>
            </a:pPr>
            <a:r>
              <a:rPr lang="en-US" sz="1800" b="0" dirty="0" smtClean="0">
                <a:latin typeface="Times New Roman" pitchFamily="18" charset="0"/>
                <a:cs typeface="Times New Roman" pitchFamily="18" charset="0"/>
              </a:rPr>
              <a:t>Here in Zimbabwe, some stand owners, and those who are looking for stands; they are facing a problem on possessing illegal stands for the some of the stand owners, leading to demolition of their infrastructures</a:t>
            </a:r>
          </a:p>
          <a:p>
            <a:pPr marL="285750" indent="-285750">
              <a:buFont typeface="Arial" pitchFamily="34" charset="0"/>
              <a:buChar char="•"/>
            </a:pPr>
            <a:r>
              <a:rPr lang="en-US" sz="1800" b="0" dirty="0" smtClean="0">
                <a:latin typeface="Times New Roman" pitchFamily="18" charset="0"/>
                <a:cs typeface="Times New Roman" pitchFamily="18" charset="0"/>
              </a:rPr>
              <a:t>For those who are still looking for stands, due to the rapid growth of urbanization, some of these people turn to fall into trap of illegal stands being offered, which have no adequate documentation and payment for the stand.</a:t>
            </a:r>
          </a:p>
          <a:p>
            <a:pPr marL="285750" indent="-285750">
              <a:buFont typeface="Arial" pitchFamily="34" charset="0"/>
              <a:buChar char="•"/>
            </a:pPr>
            <a:r>
              <a:rPr lang="en-US" sz="1800" b="0" dirty="0" smtClean="0">
                <a:latin typeface="Times New Roman" pitchFamily="18" charset="0"/>
                <a:cs typeface="Times New Roman" pitchFamily="18" charset="0"/>
              </a:rPr>
              <a:t>This leads to great loss of resources, which have been used in the building of the infrastructure. </a:t>
            </a:r>
          </a:p>
          <a:p>
            <a:endParaRPr lang="en-ZW"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4653136"/>
            <a:ext cx="3265934" cy="1905000"/>
          </a:xfrm>
          <a:prstGeom prst="rect">
            <a:avLst/>
          </a:prstGeom>
        </p:spPr>
      </p:pic>
    </p:spTree>
    <p:extLst>
      <p:ext uri="{BB962C8B-B14F-4D97-AF65-F5344CB8AC3E}">
        <p14:creationId xmlns:p14="http://schemas.microsoft.com/office/powerpoint/2010/main" val="400601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147248" cy="4032448"/>
          </a:xfrm>
        </p:spPr>
        <p:txBody>
          <a:bodyPr/>
          <a:lstStyle/>
          <a:p>
            <a:r>
              <a:rPr lang="en-US" dirty="0" smtClean="0"/>
              <a:t>Current services providers</a:t>
            </a:r>
          </a:p>
          <a:p>
            <a:pPr marL="342900" indent="-342900">
              <a:buFont typeface="Arial" pitchFamily="34" charset="0"/>
              <a:buChar char="•"/>
            </a:pPr>
            <a:r>
              <a:rPr lang="en-US" sz="1800" dirty="0">
                <a:latin typeface="Times New Roman" pitchFamily="18" charset="0"/>
                <a:cs typeface="Times New Roman" pitchFamily="18" charset="0"/>
              </a:rPr>
              <a:t>T</a:t>
            </a:r>
            <a:r>
              <a:rPr lang="en-US" sz="1800" dirty="0" smtClean="0">
                <a:latin typeface="Times New Roman" pitchFamily="18" charset="0"/>
                <a:cs typeface="Times New Roman" pitchFamily="18" charset="0"/>
              </a:rPr>
              <a:t>he city council </a:t>
            </a:r>
          </a:p>
          <a:p>
            <a:pPr marL="285750" indent="-285750">
              <a:buFont typeface="Wingdings" pitchFamily="2" charset="2"/>
              <a:buChar char="Ø"/>
            </a:pPr>
            <a:r>
              <a:rPr lang="en-US" sz="1800" b="0" dirty="0" smtClean="0">
                <a:latin typeface="Times New Roman" pitchFamily="18" charset="0"/>
                <a:cs typeface="Times New Roman" pitchFamily="18" charset="0"/>
              </a:rPr>
              <a:t>They provide legal stands, since its their department which works hand-in-hand with the Ministry of Lands.</a:t>
            </a:r>
          </a:p>
          <a:p>
            <a:pPr marL="285750" indent="-285750">
              <a:buFont typeface="Wingdings" pitchFamily="2" charset="2"/>
              <a:buChar char="Ø"/>
            </a:pPr>
            <a:r>
              <a:rPr lang="en-US" sz="1800" b="0" dirty="0" smtClean="0">
                <a:latin typeface="Times New Roman" pitchFamily="18" charset="0"/>
                <a:cs typeface="Times New Roman" pitchFamily="18" charset="0"/>
              </a:rPr>
              <a:t>Their stands have legal documents.</a:t>
            </a:r>
          </a:p>
          <a:p>
            <a:pPr marL="285750" indent="-285750">
              <a:buFont typeface="Wingdings" pitchFamily="2" charset="2"/>
              <a:buChar char="Ø"/>
            </a:pPr>
            <a:endParaRPr lang="en-US" sz="1800" b="0" dirty="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Land barons</a:t>
            </a:r>
          </a:p>
          <a:p>
            <a:pPr marL="285750" indent="-285750">
              <a:buFont typeface="Wingdings" pitchFamily="2" charset="2"/>
              <a:buChar char="Ø"/>
            </a:pPr>
            <a:r>
              <a:rPr lang="en-US" sz="1800" b="0" dirty="0" smtClean="0">
                <a:latin typeface="Times New Roman" pitchFamily="18" charset="0"/>
                <a:cs typeface="Times New Roman" pitchFamily="18" charset="0"/>
              </a:rPr>
              <a:t>They also provide stands, hence their stands are illegal, not proven by the state, thus no state proven documents of the existence of the stands.</a:t>
            </a:r>
          </a:p>
          <a:p>
            <a:endParaRPr lang="en-ZW"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4509120"/>
            <a:ext cx="3995936" cy="2111896"/>
          </a:xfrm>
          <a:prstGeom prst="rect">
            <a:avLst/>
          </a:prstGeom>
        </p:spPr>
      </p:pic>
    </p:spTree>
    <p:extLst>
      <p:ext uri="{BB962C8B-B14F-4D97-AF65-F5344CB8AC3E}">
        <p14:creationId xmlns:p14="http://schemas.microsoft.com/office/powerpoint/2010/main" val="15548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7992888" cy="759614"/>
          </a:xfrm>
        </p:spPr>
        <p:txBody>
          <a:bodyPr/>
          <a:lstStyle/>
          <a:p>
            <a:r>
              <a:rPr lang="en-US" dirty="0" smtClean="0"/>
              <a:t>Revenue model</a:t>
            </a:r>
            <a:endParaRPr lang="en-ZW"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2120" y="5085184"/>
            <a:ext cx="3228975" cy="1419225"/>
          </a:xfrm>
        </p:spPr>
      </p:pic>
      <p:sp>
        <p:nvSpPr>
          <p:cNvPr id="5" name="TextBox 4"/>
          <p:cNvSpPr txBox="1"/>
          <p:nvPr/>
        </p:nvSpPr>
        <p:spPr>
          <a:xfrm>
            <a:off x="611560" y="1833552"/>
            <a:ext cx="7560840" cy="923330"/>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 is </a:t>
            </a:r>
            <a:r>
              <a:rPr lang="en-US" dirty="0" smtClean="0">
                <a:latin typeface="Times New Roman" pitchFamily="18" charset="0"/>
                <a:cs typeface="Times New Roman" pitchFamily="18" charset="0"/>
              </a:rPr>
              <a:t>our </a:t>
            </a:r>
            <a:r>
              <a:rPr lang="en-US" dirty="0">
                <a:latin typeface="Times New Roman" pitchFamily="18" charset="0"/>
                <a:cs typeface="Times New Roman" pitchFamily="18" charset="0"/>
              </a:rPr>
              <a:t>framework for generating financial income. A revenue model is a conceptual structure that states and explains the revenue earning strategy of the business</a:t>
            </a:r>
            <a:r>
              <a:rPr lang="en-US" dirty="0" smtClean="0">
                <a:latin typeface="Times New Roman" pitchFamily="18" charset="0"/>
                <a:cs typeface="Times New Roman" pitchFamily="18" charset="0"/>
              </a:rPr>
              <a:t>. However our business is a non profit, hence no revenue is being made.</a:t>
            </a:r>
            <a:endParaRPr lang="en-ZW" dirty="0">
              <a:latin typeface="Times New Roman" pitchFamily="18" charset="0"/>
              <a:cs typeface="Times New Roman" pitchFamily="18" charset="0"/>
            </a:endParaRPr>
          </a:p>
        </p:txBody>
      </p:sp>
    </p:spTree>
    <p:extLst>
      <p:ext uri="{BB962C8B-B14F-4D97-AF65-F5344CB8AC3E}">
        <p14:creationId xmlns:p14="http://schemas.microsoft.com/office/powerpoint/2010/main" val="133664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5791200" cy="648072"/>
          </a:xfrm>
        </p:spPr>
        <p:txBody>
          <a:bodyPr/>
          <a:lstStyle/>
          <a:p>
            <a:r>
              <a:rPr lang="en-US" dirty="0" smtClean="0"/>
              <a:t>Value chain</a:t>
            </a:r>
            <a:endParaRPr lang="en-ZW" dirty="0"/>
          </a:p>
        </p:txBody>
      </p:sp>
      <p:sp>
        <p:nvSpPr>
          <p:cNvPr id="3" name="Content Placeholder 2"/>
          <p:cNvSpPr>
            <a:spLocks noGrp="1"/>
          </p:cNvSpPr>
          <p:nvPr>
            <p:ph idx="1"/>
          </p:nvPr>
        </p:nvSpPr>
        <p:spPr>
          <a:xfrm>
            <a:off x="457200" y="1752600"/>
            <a:ext cx="7620000" cy="4052663"/>
          </a:xfrm>
        </p:spPr>
        <p:txBody>
          <a:bodyPr>
            <a:normAutofit/>
          </a:bodyPr>
          <a:lstStyle/>
          <a:p>
            <a:r>
              <a:rPr lang="en-US" sz="1800" b="0" dirty="0" smtClean="0">
                <a:latin typeface="Times New Roman" pitchFamily="18" charset="0"/>
                <a:cs typeface="Times New Roman" pitchFamily="18" charset="0"/>
              </a:rPr>
              <a:t>This is </a:t>
            </a:r>
            <a:r>
              <a:rPr lang="en-US" sz="1800" b="0" dirty="0">
                <a:latin typeface="Times New Roman" pitchFamily="18" charset="0"/>
                <a:cs typeface="Times New Roman" pitchFamily="18" charset="0"/>
              </a:rPr>
              <a:t>a set of activities that a firm operating in a specific industry performs in order to deliver a valuable product for the </a:t>
            </a:r>
            <a:r>
              <a:rPr lang="en-US" sz="1800" b="0" dirty="0" smtClean="0">
                <a:latin typeface="Times New Roman" pitchFamily="18" charset="0"/>
                <a:cs typeface="Times New Roman" pitchFamily="18" charset="0"/>
              </a:rPr>
              <a:t>market. For our business we don’t look at the support activities, which are linked with the firm infrastructure, human resource management</a:t>
            </a:r>
            <a:endParaRPr lang="en-ZW" sz="18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0192" y="4869160"/>
            <a:ext cx="2520280" cy="1717559"/>
          </a:xfrm>
          <a:prstGeom prst="rect">
            <a:avLst/>
          </a:prstGeom>
        </p:spPr>
      </p:pic>
    </p:spTree>
    <p:extLst>
      <p:ext uri="{BB962C8B-B14F-4D97-AF65-F5344CB8AC3E}">
        <p14:creationId xmlns:p14="http://schemas.microsoft.com/office/powerpoint/2010/main" val="20183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256</TotalTime>
  <Words>574</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Essential</vt:lpstr>
      <vt:lpstr>Residential stands Zimbabwe Business model </vt:lpstr>
      <vt:lpstr>BUSINESS MODEL</vt:lpstr>
      <vt:lpstr>Value proposition</vt:lpstr>
      <vt:lpstr>PowerPoint Presentation</vt:lpstr>
      <vt:lpstr>PowerPoint Presentation</vt:lpstr>
      <vt:lpstr>PowerPoint Presentation</vt:lpstr>
      <vt:lpstr>PowerPoint Presentation</vt:lpstr>
      <vt:lpstr>Revenue model</vt:lpstr>
      <vt:lpstr>Value chain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dc:title>
  <dc:creator>Vykrie</dc:creator>
  <cp:lastModifiedBy>Vykrie</cp:lastModifiedBy>
  <cp:revision>52</cp:revision>
  <dcterms:created xsi:type="dcterms:W3CDTF">2021-03-10T18:57:36Z</dcterms:created>
  <dcterms:modified xsi:type="dcterms:W3CDTF">2021-03-11T16:32:59Z</dcterms:modified>
</cp:coreProperties>
</file>