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58" r:id="rId3"/>
    <p:sldId id="319" r:id="rId4"/>
    <p:sldId id="321" r:id="rId5"/>
    <p:sldId id="339" r:id="rId6"/>
    <p:sldId id="364" r:id="rId7"/>
    <p:sldId id="341" r:id="rId8"/>
    <p:sldId id="345" r:id="rId9"/>
    <p:sldId id="365" r:id="rId10"/>
    <p:sldId id="374" r:id="rId11"/>
    <p:sldId id="375" r:id="rId12"/>
    <p:sldId id="376" r:id="rId13"/>
    <p:sldId id="377" r:id="rId14"/>
    <p:sldId id="372" r:id="rId15"/>
    <p:sldId id="381" r:id="rId16"/>
    <p:sldId id="382" r:id="rId17"/>
    <p:sldId id="352" r:id="rId18"/>
    <p:sldId id="370" r:id="rId19"/>
    <p:sldId id="384" r:id="rId20"/>
    <p:sldId id="355" r:id="rId21"/>
    <p:sldId id="38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t/ae53e3f2d84b45acb2f1ec95e5b0fce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orvanzhou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Lab1</a:t>
            </a:r>
            <a:br>
              <a:rPr lang="en-US" altLang="zh-TW" dirty="0"/>
            </a:br>
            <a:r>
              <a:rPr lang="en-US" altLang="zh-TW" b="1" dirty="0"/>
              <a:t>back propagation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6"/>
    </mc:Choice>
    <mc:Fallback xmlns="">
      <p:transition spd="slow" advTm="101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E19432-F869-4590-82AF-49E8FEF51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44"/>
          <a:stretch/>
        </p:blipFill>
        <p:spPr>
          <a:xfrm>
            <a:off x="1256010" y="1210033"/>
            <a:ext cx="8761525" cy="49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07"/>
    </mc:Choice>
    <mc:Fallback xmlns="">
      <p:transition spd="slow" advTm="35207"/>
    </mc:Fallback>
  </mc:AlternateContent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864475"/>
            <a:ext cx="10639425" cy="31623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449782" y="5453638"/>
            <a:ext cx="5134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Make sure your prediction type is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not </a:t>
            </a:r>
            <a:r>
              <a:rPr lang="en-US" altLang="zh-TW" sz="2000" dirty="0">
                <a:solidFill>
                  <a:srgbClr val="FF0000"/>
                </a:solidFill>
              </a:rPr>
              <a:t>float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67"/>
    </mc:Choice>
    <mc:Fallback xmlns="">
      <p:transition spd="slow" advTm="23467"/>
    </mc:Fallback>
  </mc:AlternateContent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network.py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19FF58-6F5A-429C-9F46-82DA031D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43" y="1065068"/>
            <a:ext cx="8507478" cy="55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76"/>
    </mc:Choice>
    <mc:Fallback xmlns="">
      <p:transition spd="slow" advTm="42776"/>
    </mc:Fallback>
  </mc:AlternateContent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layer.py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67" y="1120408"/>
            <a:ext cx="4139824" cy="53716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27" y="38100"/>
            <a:ext cx="36480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70"/>
    </mc:Choice>
    <mc:Fallback xmlns="">
      <p:transition spd="slow" advTm="41470"/>
    </mc:Fallback>
  </mc:AlternateContent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Competition URL:</a:t>
            </a:r>
          </a:p>
          <a:p>
            <a:pPr lvl="1"/>
            <a:r>
              <a:rPr lang="en-US" altLang="zh-TW" u="sng" dirty="0">
                <a:hlinkClick r:id="rId2"/>
              </a:rPr>
              <a:t>https://www.kaggle.com/t/ae53e3f2d84b45acb2f1ec95e5b0fcee</a:t>
            </a:r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Upload your test prediction </a:t>
            </a:r>
          </a:p>
          <a:p>
            <a:pPr lvl="0"/>
            <a:r>
              <a:rPr lang="en-US" altLang="zh-TW" dirty="0">
                <a:solidFill>
                  <a:srgbClr val="FF0000"/>
                </a:solidFill>
              </a:rPr>
              <a:t>Check your team name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F32095-165C-4EF9-867C-07E55E65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05" y="2145166"/>
            <a:ext cx="8698177" cy="24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50"/>
    </mc:Choice>
    <mc:Fallback xmlns="">
      <p:transition spd="slow" advTm="14950"/>
    </mc:Fallback>
  </mc:AlternateContent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loss 40% of score in this lab directly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7031A9-B2B0-4B66-AD3B-DFC6B092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1" y="2064009"/>
            <a:ext cx="8214826" cy="454907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406E774-E06C-451E-B048-D764ADD27450}"/>
              </a:ext>
            </a:extLst>
          </p:cNvPr>
          <p:cNvSpPr/>
          <p:nvPr/>
        </p:nvSpPr>
        <p:spPr>
          <a:xfrm>
            <a:off x="5626359" y="3703671"/>
            <a:ext cx="559838" cy="48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B9B99B-387D-44FC-BE08-DDEE89F8D221}"/>
              </a:ext>
            </a:extLst>
          </p:cNvPr>
          <p:cNvSpPr/>
          <p:nvPr/>
        </p:nvSpPr>
        <p:spPr>
          <a:xfrm>
            <a:off x="973493" y="5640389"/>
            <a:ext cx="1962540" cy="7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3"/>
    </mc:Choice>
    <mc:Fallback xmlns="">
      <p:transition spd="slow" advTm="12203"/>
    </mc:Fallback>
  </mc:AlternateContent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Assignment Regulation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 err="1"/>
              <a:t>jupyter</a:t>
            </a:r>
            <a:r>
              <a:rPr lang="en-US" altLang="zh-TW" dirty="0"/>
              <a:t> notebook to finish this lab (.</a:t>
            </a:r>
            <a:r>
              <a:rPr lang="en-US" altLang="zh-TW" dirty="0" err="1"/>
              <a:t>ipynb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Only Python3.6 available</a:t>
            </a:r>
          </a:p>
          <a:p>
            <a:r>
              <a:rPr lang="en-US" altLang="zh-TW" dirty="0"/>
              <a:t>You don’t need to use GPU in this lab</a:t>
            </a:r>
          </a:p>
          <a:p>
            <a:r>
              <a:rPr lang="en-US" altLang="zh-TW" dirty="0"/>
              <a:t>Package available</a:t>
            </a:r>
          </a:p>
          <a:p>
            <a:pPr lvl="1"/>
            <a:r>
              <a:rPr lang="en-US" altLang="zh-TW" dirty="0" err="1"/>
              <a:t>numpy</a:t>
            </a:r>
            <a:endParaRPr lang="en-US" altLang="zh-TW" dirty="0"/>
          </a:p>
          <a:p>
            <a:pPr lvl="1"/>
            <a:r>
              <a:rPr lang="en-US" altLang="zh-TW" dirty="0"/>
              <a:t>pandas</a:t>
            </a:r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Scikit</a:t>
            </a:r>
            <a:r>
              <a:rPr lang="en-US" altLang="zh-TW" strike="sngStrike" dirty="0">
                <a:solidFill>
                  <a:srgbClr val="FF0000"/>
                </a:solidFill>
              </a:rPr>
              <a:t>-learn</a:t>
            </a:r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Pytorch</a:t>
            </a:r>
            <a:r>
              <a:rPr lang="en-US" altLang="zh-TW" strike="sngStrike" dirty="0">
                <a:solidFill>
                  <a:srgbClr val="FF0000"/>
                </a:solidFill>
              </a:rPr>
              <a:t>  ,</a:t>
            </a:r>
            <a:r>
              <a:rPr lang="en-US" altLang="zh-TW" strike="sngStrike" dirty="0" err="1">
                <a:solidFill>
                  <a:srgbClr val="FF0000"/>
                </a:solidFill>
              </a:rPr>
              <a:t>tensorflow</a:t>
            </a:r>
            <a:r>
              <a:rPr lang="en-US" altLang="zh-TW" strike="sngStrike" dirty="0">
                <a:solidFill>
                  <a:srgbClr val="FF0000"/>
                </a:solidFill>
              </a:rPr>
              <a:t> ,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keras</a:t>
            </a:r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8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20"/>
    </mc:Choice>
    <mc:Fallback xmlns="">
      <p:transition spd="slow" advTm="40720"/>
    </mc:Fallback>
  </mc:AlternateContent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weeks  (06</a:t>
            </a:r>
            <a:r>
              <a:rPr lang="zh-TW" altLang="en-US" dirty="0"/>
              <a:t>日</a:t>
            </a:r>
            <a:r>
              <a:rPr lang="en-US" altLang="zh-TW" dirty="0"/>
              <a:t>/10</a:t>
            </a:r>
            <a:r>
              <a:rPr lang="zh-TW" altLang="en-US" dirty="0"/>
              <a:t>月</a:t>
            </a:r>
            <a:r>
              <a:rPr lang="en-US" altLang="zh-TW" dirty="0"/>
              <a:t>/2022 11:59 PM)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and result </a:t>
            </a:r>
            <a:r>
              <a:rPr lang="en-US" altLang="zh-TW" dirty="0"/>
              <a:t>to New E3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Hand in your code and in the following format(4 files)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Lab1_studentid.ipynb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network.py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layer.py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Lab1_report_studentid.pdf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5"/>
    </mc:Choice>
    <mc:Fallback xmlns="">
      <p:transition spd="slow" advTm="27705"/>
    </mc:Fallback>
  </mc:AlternateContent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Submit your homework to E3 and </a:t>
            </a:r>
            <a:r>
              <a:rPr lang="en-US" altLang="zh-TW" dirty="0" err="1"/>
              <a:t>kaggle</a:t>
            </a:r>
            <a:r>
              <a:rPr lang="en-US" altLang="zh-TW" dirty="0">
                <a:solidFill>
                  <a:srgbClr val="FF0000"/>
                </a:solidFill>
              </a:rPr>
              <a:t>(40%),test accuracy must &gt;80%</a:t>
            </a:r>
          </a:p>
          <a:p>
            <a:pPr lvl="1"/>
            <a:r>
              <a:rPr lang="en-US" altLang="zh-TW" dirty="0"/>
              <a:t>performance </a:t>
            </a:r>
            <a:r>
              <a:rPr lang="en-US" altLang="zh-TW" dirty="0">
                <a:solidFill>
                  <a:srgbClr val="FF0000"/>
                </a:solidFill>
              </a:rPr>
              <a:t>(40%)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report(20%)</a:t>
            </a:r>
            <a:endParaRPr lang="en-US" altLang="zh-TW" dirty="0"/>
          </a:p>
          <a:p>
            <a:r>
              <a:rPr lang="zh-TW" altLang="en-US" dirty="0"/>
              <a:t>請勿抄襲 </a:t>
            </a:r>
            <a:r>
              <a:rPr lang="en-US" altLang="zh-TW" dirty="0"/>
              <a:t>(</a:t>
            </a:r>
            <a:r>
              <a:rPr lang="zh-TW" altLang="en-US" dirty="0"/>
              <a:t>抓到以</a:t>
            </a:r>
            <a:r>
              <a:rPr lang="en-US" altLang="zh-TW" dirty="0"/>
              <a:t>0</a:t>
            </a:r>
            <a:r>
              <a:rPr lang="zh-TW" altLang="en-US" dirty="0"/>
              <a:t>分計算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05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75"/>
    </mc:Choice>
    <mc:Fallback xmlns="">
      <p:transition spd="slow" advTm="59675"/>
    </mc:Fallback>
  </mc:AlternateContent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improve the accuracy (list your method )</a:t>
            </a:r>
          </a:p>
          <a:p>
            <a:pPr lvl="1"/>
            <a:r>
              <a:rPr lang="en-US" altLang="zh-TW" dirty="0"/>
              <a:t>Loss function ?</a:t>
            </a:r>
          </a:p>
          <a:p>
            <a:pPr lvl="1"/>
            <a:r>
              <a:rPr lang="en-US" altLang="zh-TW" dirty="0"/>
              <a:t>Your network?</a:t>
            </a:r>
          </a:p>
          <a:p>
            <a:pPr lvl="1"/>
            <a:r>
              <a:rPr lang="en-US" altLang="zh-TW" dirty="0"/>
              <a:t>Activation function?</a:t>
            </a:r>
          </a:p>
          <a:p>
            <a:pPr lvl="1"/>
            <a:r>
              <a:rPr lang="en-US" altLang="zh-TW" dirty="0" err="1"/>
              <a:t>Etc</a:t>
            </a:r>
            <a:r>
              <a:rPr lang="en-US" altLang="zh-TW" dirty="0"/>
              <a:t>…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993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19"/>
    </mc:Choice>
    <mc:Fallback xmlns="">
      <p:transition spd="slow" advTm="30419"/>
    </mc:Fallback>
  </mc:AlternateContent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2"/>
    </mc:Choice>
    <mc:Fallback xmlns="">
      <p:transition spd="slow" advTm="198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>
                <a:solidFill>
                  <a:srgbClr val="FF0000"/>
                </a:solidFill>
              </a:rPr>
              <a:t>SHUTDOWN</a:t>
            </a:r>
            <a:r>
              <a:rPr lang="en-US" altLang="zh-TW" sz="3200" dirty="0"/>
              <a:t> the kernel </a:t>
            </a:r>
          </a:p>
          <a:p>
            <a:r>
              <a:rPr lang="en-US" altLang="zh-TW" sz="3200" dirty="0"/>
              <a:t>To release 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0"/>
    </mc:Choice>
    <mc:Fallback xmlns="">
      <p:transition spd="slow" advTm="796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be familiar with </a:t>
            </a:r>
            <a:r>
              <a:rPr lang="en-US" altLang="zh-TW" dirty="0" err="1"/>
              <a:t>jupyter</a:t>
            </a:r>
            <a:r>
              <a:rPr lang="en-US" altLang="zh-TW" dirty="0"/>
              <a:t> python and useful library</a:t>
            </a:r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</a:t>
            </a:r>
            <a:r>
              <a:rPr lang="en-US" altLang="zh-TW" dirty="0"/>
              <a:t>, </a:t>
            </a:r>
            <a:r>
              <a:rPr lang="en-US" altLang="zh-TW" dirty="0" err="1"/>
              <a:t>etc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you are not familiar with python, I strongly recommend you to see </a:t>
            </a:r>
            <a:r>
              <a:rPr lang="zh-TW" altLang="en-US" dirty="0"/>
              <a:t>莫凡</a:t>
            </a:r>
            <a:r>
              <a:rPr lang="en-US" altLang="zh-TW" dirty="0"/>
              <a:t>’s python tutorial. (or other online materials)</a:t>
            </a:r>
          </a:p>
          <a:p>
            <a:pPr lvl="1"/>
            <a:r>
              <a:rPr lang="en-US" altLang="zh-TW" dirty="0">
                <a:hlinkClick r:id="rId2"/>
              </a:rPr>
              <a:t>https://morvanzhou.github.io/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56" y="3977988"/>
            <a:ext cx="3223113" cy="23624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4030664"/>
            <a:ext cx="32956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03" y="4211495"/>
            <a:ext cx="3171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82"/>
    </mc:Choice>
    <mc:Fallback xmlns="">
      <p:transition spd="slow" advTm="14382"/>
    </mc:Fallback>
  </mc:AlternateContent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440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8"/>
    </mc:Choice>
    <mc:Fallback xmlns="">
      <p:transition spd="slow" advTm="39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altLang="zh-TW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46" y="0"/>
            <a:ext cx="6375052" cy="6808556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49476B48-E65F-40E3-9C04-3E9E57FF5595}"/>
              </a:ext>
            </a:extLst>
          </p:cNvPr>
          <p:cNvGrpSpPr/>
          <p:nvPr/>
        </p:nvGrpSpPr>
        <p:grpSpPr>
          <a:xfrm>
            <a:off x="433129" y="3028236"/>
            <a:ext cx="4620235" cy="1788381"/>
            <a:chOff x="7048289" y="4384450"/>
            <a:chExt cx="4620235" cy="1788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0636A265-CD2D-49E4-909B-E6DF6DF410D4}"/>
                    </a:ext>
                  </a:extLst>
                </p:cNvPr>
                <p:cNvSpPr txBox="1"/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0636A265-CD2D-49E4-909B-E6DF6DF41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DC5ABC82-CECC-48AF-8785-A21283B6857C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9243662" y="5086694"/>
              <a:ext cx="116313" cy="53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1FED13-C6C2-4F39-BA65-4183EBB10258}"/>
                </a:ext>
              </a:extLst>
            </p:cNvPr>
            <p:cNvSpPr/>
            <p:nvPr/>
          </p:nvSpPr>
          <p:spPr>
            <a:xfrm>
              <a:off x="7048289" y="5756891"/>
              <a:ext cx="2688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prstClr val="black"/>
                  </a:solidFill>
                </a:rPr>
                <a:t>沿著 </a:t>
              </a:r>
              <a:r>
                <a:rPr lang="en-US" altLang="zh-TW" dirty="0">
                  <a:solidFill>
                    <a:prstClr val="black"/>
                  </a:solidFill>
                </a:rPr>
                <a:t>gradient </a:t>
              </a:r>
              <a:r>
                <a:rPr lang="zh-TW" altLang="en-US" dirty="0">
                  <a:solidFill>
                    <a:prstClr val="black"/>
                  </a:solidFill>
                </a:rPr>
                <a:t>的反方向走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F549C45A-4882-49CA-BA4A-D11AE0B014EC}"/>
                </a:ext>
              </a:extLst>
            </p:cNvPr>
            <p:cNvCxnSpPr/>
            <p:nvPr/>
          </p:nvCxnSpPr>
          <p:spPr>
            <a:xfrm flipH="1" flipV="1">
              <a:off x="9768408" y="5086694"/>
              <a:ext cx="479278" cy="71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E8B7DC3-77F8-4485-905E-191245C0566C}"/>
                </a:ext>
              </a:extLst>
            </p:cNvPr>
            <p:cNvSpPr txBox="1"/>
            <p:nvPr/>
          </p:nvSpPr>
          <p:spPr>
            <a:xfrm>
              <a:off x="10247686" y="5803499"/>
              <a:ext cx="1420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Learning rate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2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342"/>
    </mc:Choice>
    <mc:Fallback xmlns="">
      <p:transition spd="slow" advTm="147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 propagation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273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7"/>
    </mc:Choice>
    <mc:Fallback xmlns="">
      <p:transition spd="slow" advTm="4357"/>
    </mc:Fallback>
  </mc:AlternateContent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Classification </a:t>
            </a:r>
          </a:p>
          <a:p>
            <a:r>
              <a:rPr lang="en-US" altLang="zh-TW" dirty="0"/>
              <a:t>Classes: 47, image size =28*28</a:t>
            </a:r>
          </a:p>
          <a:p>
            <a:r>
              <a:rPr lang="en-US" altLang="zh-TW" dirty="0"/>
              <a:t>Training: 100000, Testing: 12800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18AD1B-9A02-46B7-9D2E-C6118BBC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2607852"/>
            <a:ext cx="10689771" cy="31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94"/>
    </mc:Choice>
    <mc:Fallback xmlns="">
      <p:transition spd="slow" advTm="22794"/>
    </mc:Fallback>
  </mc:AlternateContent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 propagation</a:t>
            </a:r>
          </a:p>
          <a:p>
            <a:r>
              <a:rPr lang="en-US" altLang="zh-TW" dirty="0">
                <a:solidFill>
                  <a:schemeClr val="bg2"/>
                </a:solidFill>
              </a:rPr>
              <a:t>dataset</a:t>
            </a:r>
          </a:p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02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9"/>
    </mc:Choice>
    <mc:Fallback xmlns="">
      <p:transition spd="slow" advTm="3159"/>
    </mc:Fallback>
  </mc:AlternateContent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13EA98-5F39-47B6-8560-64F09F65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7" y="1155742"/>
            <a:ext cx="9353744" cy="51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73"/>
    </mc:Choice>
    <mc:Fallback xmlns="">
      <p:transition spd="slow" advTm="29273"/>
    </mc:Fallback>
  </mc:AlternateContent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F2E44E-168C-4A82-8251-A84FD947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26" y="1011237"/>
            <a:ext cx="94869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96"/>
    </mc:Choice>
    <mc:Fallback xmlns="">
      <p:transition spd="slow" advTm="34096"/>
    </mc:Fallback>
  </mc:AlternateContent>
  <p:extLst mod="1"/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15480</TotalTime>
  <Words>359</Words>
  <Application>Microsoft Office PowerPoint</Application>
  <PresentationFormat>寬螢幕</PresentationFormat>
  <Paragraphs>96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Cambria Math</vt:lpstr>
      <vt:lpstr>VSPLAB</vt:lpstr>
      <vt:lpstr>Lab1 back propagation</vt:lpstr>
      <vt:lpstr>Outline</vt:lpstr>
      <vt:lpstr>Outline</vt:lpstr>
      <vt:lpstr>back propagation</vt:lpstr>
      <vt:lpstr>Outline</vt:lpstr>
      <vt:lpstr>dataset</vt:lpstr>
      <vt:lpstr>Outline</vt:lpstr>
      <vt:lpstr>Code </vt:lpstr>
      <vt:lpstr>Code</vt:lpstr>
      <vt:lpstr>Code</vt:lpstr>
      <vt:lpstr>Code</vt:lpstr>
      <vt:lpstr>Code network.py</vt:lpstr>
      <vt:lpstr>Code layer.py</vt:lpstr>
      <vt:lpstr>Join the Kaggle competition</vt:lpstr>
      <vt:lpstr>Notice!!!</vt:lpstr>
      <vt:lpstr> Assignment Regulation </vt:lpstr>
      <vt:lpstr>Reminder</vt:lpstr>
      <vt:lpstr>Lab1 Grading policy</vt:lpstr>
      <vt:lpstr>Lab1 report</vt:lpstr>
      <vt:lpstr>Shut down your kernel !!!!!</vt:lpstr>
      <vt:lpstr>Lab0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asus</cp:lastModifiedBy>
  <cp:revision>273</cp:revision>
  <dcterms:created xsi:type="dcterms:W3CDTF">2015-04-09T17:52:42Z</dcterms:created>
  <dcterms:modified xsi:type="dcterms:W3CDTF">2022-09-20T14:01:21Z</dcterms:modified>
</cp:coreProperties>
</file>