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84" r:id="rId3"/>
    <p:sldId id="387" r:id="rId4"/>
    <p:sldId id="388" r:id="rId5"/>
    <p:sldId id="400" r:id="rId6"/>
    <p:sldId id="401" r:id="rId7"/>
    <p:sldId id="402" r:id="rId8"/>
    <p:sldId id="403" r:id="rId9"/>
    <p:sldId id="393" r:id="rId10"/>
    <p:sldId id="368" r:id="rId11"/>
    <p:sldId id="394" r:id="rId12"/>
    <p:sldId id="395" r:id="rId13"/>
    <p:sldId id="396" r:id="rId14"/>
    <p:sldId id="397" r:id="rId15"/>
    <p:sldId id="398" r:id="rId16"/>
    <p:sldId id="399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ei" initials="A" lastIdx="1" clrIdx="0">
    <p:extLst>
      <p:ext uri="{19B8F6BF-5375-455C-9EA6-DF929625EA0E}">
        <p15:presenceInfo xmlns:p15="http://schemas.microsoft.com/office/powerpoint/2012/main" userId="A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660"/>
  </p:normalViewPr>
  <p:slideViewPr>
    <p:cSldViewPr snapToGrid="0">
      <p:cViewPr varScale="1">
        <p:scale>
          <a:sx n="74" d="100"/>
          <a:sy n="74" d="100"/>
        </p:scale>
        <p:origin x="28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E7E47-7544-4E72-81D2-D7F0E56C4687}" type="datetimeFigureOut">
              <a:rPr lang="zh-TW" altLang="en-US" smtClean="0"/>
              <a:t>2022/10/10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232D-BC32-4AB1-B94C-75C8D6E6E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0" y="285750"/>
            <a:ext cx="78951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2022/10/10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85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2022/10/10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05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00010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594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05461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2022/10/10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5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2022/10/10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08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2022/10/10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59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2022/10/10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2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2022/10/10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75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2022/10/10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1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2022/10/10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27C335E-1A33-45FF-878D-38EC74BEC67D}" type="datetimeFigureOut">
              <a:rPr lang="zh-TW" altLang="en-US" smtClean="0"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i="0" dirty="0">
                <a:ln w="12700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Platform Based Design Group</a:t>
            </a:r>
            <a:endParaRPr kumimoji="0" lang="zh-TW" altLang="en-US" sz="1600" b="1" i="0" dirty="0">
              <a:ln w="12700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spc="300" dirty="0">
                <a:latin typeface="Arial" pitchFamily="34" charset="0"/>
                <a:cs typeface="Arial" pitchFamily="34" charset="0"/>
              </a:rPr>
              <a:t>NCTU.EE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zh-TW" sz="1200" b="1" dirty="0" err="1">
                <a:latin typeface="Arial" pitchFamily="34" charset="0"/>
                <a:cs typeface="Arial" pitchFamily="34" charset="0"/>
              </a:rPr>
              <a:t>Hsinchu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Taiwan</a:t>
            </a:r>
            <a:endParaRPr kumimoji="0" lang="zh-TW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latin typeface="Arial" pitchFamily="34" charset="0"/>
                <a:cs typeface="Arial" pitchFamily="34" charset="0"/>
              </a:rPr>
              <a:t>VLSI Signal Processing Lab.</a:t>
            </a:r>
            <a:endParaRPr kumimoji="0" lang="zh-TW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1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AY6sfca6wI" TargetMode="External"/><Relationship Id="rId2" Type="http://schemas.openxmlformats.org/officeDocument/2006/relationships/hyperlink" Target="https://youtu.be/MrnQ5LgcNB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lAaCeiqE6CE&amp;list=PLXO45tsB95cJxT0mL0P3-G0rBcLSvVkKH" TargetMode="External"/><Relationship Id="rId4" Type="http://schemas.openxmlformats.org/officeDocument/2006/relationships/hyperlink" Target="https://pytorch.org/tutorial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t/560fbc6b93484515b0c916209f67a01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399" y="2130426"/>
            <a:ext cx="11172305" cy="1470025"/>
          </a:xfrm>
        </p:spPr>
        <p:txBody>
          <a:bodyPr/>
          <a:lstStyle/>
          <a:p>
            <a:pPr algn="ctr"/>
            <a:r>
              <a:rPr lang="en-US" altLang="zh-TW" dirty="0" smtClean="0"/>
              <a:t>Lab2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Image classification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2458" y="3886200"/>
            <a:ext cx="11499542" cy="1752600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90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Upload to </a:t>
            </a:r>
            <a:r>
              <a:rPr lang="en-US" altLang="zh-TW" dirty="0" err="1"/>
              <a:t>Kaggle</a:t>
            </a:r>
            <a:r>
              <a:rPr lang="en-US" altLang="zh-TW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Prediction </a:t>
            </a:r>
          </a:p>
          <a:p>
            <a:pPr lvl="1"/>
            <a:r>
              <a:rPr lang="en-US" altLang="zh-TW" dirty="0" smtClean="0"/>
              <a:t>Write the prediction to csv file (ID_result.csv)</a:t>
            </a:r>
          </a:p>
          <a:p>
            <a:pPr lvl="2"/>
            <a:r>
              <a:rPr lang="en-US" altLang="zh-TW" dirty="0" smtClean="0"/>
              <a:t>Two column: </a:t>
            </a:r>
            <a:r>
              <a:rPr lang="en-US" altLang="zh-TW" dirty="0" err="1" smtClean="0"/>
              <a:t>ID,label</a:t>
            </a:r>
            <a:endParaRPr lang="en-US" altLang="zh-TW" dirty="0" smtClean="0"/>
          </a:p>
          <a:p>
            <a:r>
              <a:rPr lang="en-US" altLang="zh-TW" dirty="0" smtClean="0"/>
              <a:t>Evaluation</a:t>
            </a:r>
          </a:p>
          <a:p>
            <a:pPr lvl="1"/>
            <a:r>
              <a:rPr lang="en-US" altLang="zh-TW" dirty="0" smtClean="0"/>
              <a:t>Categorization accuracy</a:t>
            </a:r>
          </a:p>
          <a:p>
            <a:r>
              <a:rPr lang="en-US" altLang="zh-TW" dirty="0" smtClean="0"/>
              <a:t>Upload to 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> 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60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Reminder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Deadline : 2 week  </a:t>
            </a:r>
            <a:r>
              <a:rPr lang="en-US" altLang="zh-TW" dirty="0" smtClean="0"/>
              <a:t>(2022/10/19 </a:t>
            </a:r>
            <a:r>
              <a:rPr lang="en-US" altLang="zh-TW" dirty="0"/>
              <a:t>11:59 PM)</a:t>
            </a:r>
          </a:p>
          <a:p>
            <a:r>
              <a:rPr lang="en-US" altLang="zh-TW" dirty="0"/>
              <a:t>Upload 3 files to new e3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Lab2_advance.ipynb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Lab2_ResNet18.ipynb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StudentID_report.pdf </a:t>
            </a:r>
            <a:r>
              <a:rPr lang="en-US" altLang="zh-TW" dirty="0">
                <a:solidFill>
                  <a:srgbClr val="FF0000"/>
                </a:solidFill>
              </a:rPr>
              <a:t>(example: 310510131_report.pdf)</a:t>
            </a:r>
          </a:p>
          <a:p>
            <a:r>
              <a:rPr lang="en-US" altLang="zh-TW" dirty="0"/>
              <a:t>Submit your result to </a:t>
            </a:r>
            <a:r>
              <a:rPr lang="en-US" altLang="zh-TW" dirty="0" err="1"/>
              <a:t>Kaggle</a:t>
            </a:r>
            <a:endParaRPr lang="en-US" altLang="zh-TW" dirty="0"/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07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Notice!!!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Change your team name to your student ID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If TA can not find your ID, you will lose 20% of score in this lab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You only have 20 times maximum daily submissions</a:t>
            </a:r>
          </a:p>
        </p:txBody>
      </p:sp>
    </p:spTree>
    <p:extLst>
      <p:ext uri="{BB962C8B-B14F-4D97-AF65-F5344CB8AC3E}">
        <p14:creationId xmlns:p14="http://schemas.microsoft.com/office/powerpoint/2010/main" val="722684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Shut down your kernel !!!!!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Remember to </a:t>
            </a:r>
            <a:r>
              <a:rPr lang="en-US" altLang="zh-TW" sz="3200" dirty="0">
                <a:solidFill>
                  <a:srgbClr val="FF0000"/>
                </a:solidFill>
              </a:rPr>
              <a:t>SHUTDOWN</a:t>
            </a:r>
            <a:r>
              <a:rPr lang="en-US" altLang="zh-TW" sz="3200" dirty="0"/>
              <a:t> the kernel </a:t>
            </a:r>
          </a:p>
          <a:p>
            <a:r>
              <a:rPr lang="en-US" altLang="zh-TW" sz="3200" dirty="0"/>
              <a:t>To release resources for others.</a:t>
            </a:r>
          </a:p>
        </p:txBody>
      </p:sp>
    </p:spTree>
    <p:extLst>
      <p:ext uri="{BB962C8B-B14F-4D97-AF65-F5344CB8AC3E}">
        <p14:creationId xmlns:p14="http://schemas.microsoft.com/office/powerpoint/2010/main" val="125362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Supplement: ResNet18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599" y="1574009"/>
            <a:ext cx="11310851" cy="4929222"/>
          </a:xfrm>
        </p:spPr>
        <p:txBody>
          <a:bodyPr>
            <a:normAutofit/>
          </a:bodyPr>
          <a:lstStyle/>
          <a:p>
            <a:r>
              <a:rPr lang="en-US" altLang="zh-TW" b="1" dirty="0"/>
              <a:t>paper</a:t>
            </a:r>
          </a:p>
          <a:p>
            <a:pPr lvl="1"/>
            <a:r>
              <a:rPr lang="en-US" altLang="zh-TW" b="1" dirty="0"/>
              <a:t>Deep Residual Learning for Image Recognition</a:t>
            </a:r>
          </a:p>
          <a:p>
            <a:pPr lvl="1"/>
            <a:r>
              <a:rPr lang="en-US" altLang="zh-TW" b="1" dirty="0"/>
              <a:t>https://openaccess.thecvf.com/content_cvpr_2016/papers/He_Deep_Residual_Learning_CVPR_2016_paper.pdf</a:t>
            </a:r>
          </a:p>
          <a:p>
            <a:pPr marL="0" indent="0">
              <a:buNone/>
            </a:pPr>
            <a:r>
              <a:rPr lang="en-US" altLang="zh-TW" sz="2400" dirty="0"/>
              <a:t>		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altLang="zh-TW" dirty="0"/>
          </a:p>
          <a:p>
            <a:pPr lvl="1"/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289463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Supplement: ResNet18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998" y="2021000"/>
            <a:ext cx="4784577" cy="4393530"/>
          </a:xfrm>
          <a:prstGeom prst="rect">
            <a:avLst/>
          </a:prstGeom>
        </p:spPr>
      </p:pic>
      <p:sp>
        <p:nvSpPr>
          <p:cNvPr id="9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574009"/>
            <a:ext cx="6430392" cy="893983"/>
          </a:xfrm>
        </p:spPr>
        <p:txBody>
          <a:bodyPr>
            <a:normAutofit/>
          </a:bodyPr>
          <a:lstStyle/>
          <a:p>
            <a:r>
              <a:rPr lang="en-US" altLang="zh-TW" b="1" dirty="0"/>
              <a:t>Basic Residual Block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altLang="zh-TW" dirty="0"/>
          </a:p>
          <a:p>
            <a:pPr lvl="1"/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75205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Supplement: ResNet18</a:t>
            </a:r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574009"/>
            <a:ext cx="6430392" cy="893983"/>
          </a:xfrm>
        </p:spPr>
        <p:txBody>
          <a:bodyPr>
            <a:normAutofit/>
          </a:bodyPr>
          <a:lstStyle/>
          <a:p>
            <a:r>
              <a:rPr lang="en-US" altLang="zh-TW" b="1" dirty="0"/>
              <a:t>Architecture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altLang="zh-TW" dirty="0"/>
          </a:p>
          <a:p>
            <a:pPr lvl="1"/>
            <a:endParaRPr lang="en-US" altLang="zh-TW" sz="16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1471" y="2021000"/>
            <a:ext cx="10294190" cy="45597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72928" y="2061716"/>
            <a:ext cx="1500997" cy="38215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217434" y="5883218"/>
            <a:ext cx="649857" cy="3283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05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Pytorch</a:t>
            </a:r>
            <a:r>
              <a:rPr lang="en-US" altLang="zh-TW" dirty="0"/>
              <a:t> tutorial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hlinkClick r:id="rId2"/>
              </a:rPr>
              <a:t>https://youtu.be/MrnQ5LgcNBI</a:t>
            </a:r>
            <a:endParaRPr lang="en-US" altLang="zh-TW" sz="2800" dirty="0"/>
          </a:p>
          <a:p>
            <a:r>
              <a:rPr lang="en-US" altLang="zh-TW" sz="2800" dirty="0">
                <a:hlinkClick r:id="rId3"/>
              </a:rPr>
              <a:t>https://youtu.be/QAY6sfca6wI</a:t>
            </a:r>
            <a:endParaRPr lang="en-US" altLang="zh-TW" sz="2800" dirty="0"/>
          </a:p>
          <a:p>
            <a:pPr lvl="1"/>
            <a:r>
              <a:rPr lang="en-US" altLang="zh-TW" dirty="0" err="1"/>
              <a:t>Pytorch</a:t>
            </a:r>
            <a:r>
              <a:rPr lang="en-US" altLang="zh-TW" dirty="0"/>
              <a:t> version is 0.4 in this tutorial</a:t>
            </a:r>
          </a:p>
          <a:p>
            <a:r>
              <a:rPr lang="en-US" altLang="zh-TW" sz="2800" dirty="0"/>
              <a:t>Official tutorial</a:t>
            </a:r>
          </a:p>
          <a:p>
            <a:pPr lvl="1"/>
            <a:r>
              <a:rPr lang="en-US" altLang="zh-TW" sz="2800" dirty="0">
                <a:hlinkClick r:id="rId4"/>
              </a:rPr>
              <a:t>https://pytorch.org/tutorials/</a:t>
            </a:r>
            <a:endParaRPr lang="en-US" altLang="zh-TW" sz="2800" dirty="0"/>
          </a:p>
          <a:p>
            <a:r>
              <a:rPr lang="zh-TW" altLang="en-US" sz="2800" dirty="0"/>
              <a:t>莫凡</a:t>
            </a:r>
            <a:endParaRPr lang="en-US" altLang="zh-TW" sz="2800" dirty="0"/>
          </a:p>
          <a:p>
            <a:pPr lvl="1"/>
            <a:r>
              <a:rPr lang="en-US" altLang="zh-TW" sz="2800" dirty="0">
                <a:hlinkClick r:id="rId5"/>
              </a:rPr>
              <a:t>https://www.youtube.com/watch?v=lAaCeiqE6CE&amp;list=PLXO45tsB95cJxT0mL0P3-G0rBcLSvVkKH</a:t>
            </a:r>
            <a:endParaRPr lang="en-US" altLang="zh-TW" sz="2800" dirty="0"/>
          </a:p>
          <a:p>
            <a:pPr marL="457200" lvl="1" indent="0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You can only use </a:t>
            </a:r>
            <a:r>
              <a:rPr lang="en-US" altLang="zh-TW" sz="4000" dirty="0" err="1">
                <a:solidFill>
                  <a:srgbClr val="FF0000"/>
                </a:solidFill>
              </a:rPr>
              <a:t>pytorch</a:t>
            </a:r>
            <a:r>
              <a:rPr lang="en-US" altLang="zh-TW" sz="4000" dirty="0">
                <a:solidFill>
                  <a:srgbClr val="FF0000"/>
                </a:solidFill>
              </a:rPr>
              <a:t> in this Lab!!</a:t>
            </a:r>
          </a:p>
          <a:p>
            <a:pPr marL="457200" lvl="1" indent="0">
              <a:buNone/>
            </a:pPr>
            <a:endParaRPr lang="en-US" altLang="zh-TW" sz="2500" dirty="0"/>
          </a:p>
        </p:txBody>
      </p:sp>
    </p:spTree>
    <p:extLst>
      <p:ext uri="{BB962C8B-B14F-4D97-AF65-F5344CB8AC3E}">
        <p14:creationId xmlns:p14="http://schemas.microsoft.com/office/powerpoint/2010/main" val="145124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the files for </a:t>
            </a:r>
            <a:r>
              <a:rPr lang="en-US" altLang="zh-TW" dirty="0" smtClean="0"/>
              <a:t>Lab2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Decompress the files with command</a:t>
            </a:r>
          </a:p>
          <a:p>
            <a:pPr marL="0" indent="0">
              <a:buNone/>
            </a:pPr>
            <a:r>
              <a:rPr lang="en-US" altLang="zh-TW" sz="3600" dirty="0"/>
              <a:t>    tar </a:t>
            </a:r>
            <a:r>
              <a:rPr lang="en-US" altLang="zh-TW" sz="3600" dirty="0" err="1"/>
              <a:t>xvf</a:t>
            </a:r>
            <a:r>
              <a:rPr lang="en-US" altLang="zh-TW" sz="3600" dirty="0"/>
              <a:t> ~</a:t>
            </a:r>
            <a:r>
              <a:rPr lang="en-US" altLang="zh-TW" sz="3600" dirty="0" smtClean="0"/>
              <a:t>dlad22_ta_01/Lab02.tar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1596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– </a:t>
            </a:r>
            <a:r>
              <a:rPr lang="en-US" altLang="zh-TW" dirty="0" smtClean="0"/>
              <a:t>brain MRI images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574009"/>
            <a:ext cx="5541818" cy="296504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Classify </a:t>
            </a:r>
            <a:r>
              <a:rPr lang="en-US" altLang="zh-TW" sz="3200" dirty="0" smtClean="0"/>
              <a:t>brain tumor</a:t>
            </a:r>
            <a:endParaRPr lang="en-US" altLang="zh-TW" sz="3200" dirty="0"/>
          </a:p>
          <a:p>
            <a:pPr lvl="1"/>
            <a:r>
              <a:rPr lang="en-US" altLang="zh-TW" sz="2800" dirty="0" err="1"/>
              <a:t>n</a:t>
            </a:r>
            <a:r>
              <a:rPr lang="en-US" altLang="zh-TW" sz="2800" dirty="0" err="1" smtClean="0"/>
              <a:t>o_tumor</a:t>
            </a:r>
            <a:endParaRPr lang="en-US" altLang="zh-TW" sz="2800" dirty="0"/>
          </a:p>
          <a:p>
            <a:pPr lvl="1"/>
            <a:r>
              <a:rPr lang="en-US" altLang="zh-TW" sz="2800" dirty="0" err="1" smtClean="0"/>
              <a:t>pituitary_tumor</a:t>
            </a:r>
            <a:endParaRPr lang="en-US" altLang="zh-TW" sz="2800" dirty="0" smtClean="0"/>
          </a:p>
          <a:p>
            <a:pPr lvl="1"/>
            <a:r>
              <a:rPr lang="en-US" altLang="zh-TW" sz="2800" dirty="0" err="1" smtClean="0"/>
              <a:t>meningioma_tumor</a:t>
            </a:r>
            <a:endParaRPr lang="en-US" altLang="zh-TW" sz="2800" dirty="0"/>
          </a:p>
          <a:p>
            <a:pPr lvl="1"/>
            <a:r>
              <a:rPr lang="en-US" sz="2800" dirty="0" err="1"/>
              <a:t>g</a:t>
            </a:r>
            <a:r>
              <a:rPr lang="en-US" sz="2800" dirty="0" err="1" smtClean="0"/>
              <a:t>lioma_tumor</a:t>
            </a:r>
            <a:endParaRPr lang="en-US" sz="3200" dirty="0"/>
          </a:p>
          <a:p>
            <a:pPr lvl="1"/>
            <a:endParaRPr lang="en-US" sz="3200" dirty="0"/>
          </a:p>
          <a:p>
            <a:pPr lvl="2"/>
            <a:endParaRPr lang="en-US" sz="2800" dirty="0"/>
          </a:p>
          <a:p>
            <a:pPr lvl="1"/>
            <a:endParaRPr lang="en-US" altLang="zh-TW" sz="3200" dirty="0"/>
          </a:p>
          <a:p>
            <a:pPr lvl="1"/>
            <a:endParaRPr lang="en-US" altLang="zh-TW" sz="2000" dirty="0"/>
          </a:p>
        </p:txBody>
      </p:sp>
      <p:pic>
        <p:nvPicPr>
          <p:cNvPr id="7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153640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Tasks in this lab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22483"/>
          <a:stretch/>
        </p:blipFill>
        <p:spPr>
          <a:xfrm>
            <a:off x="1255211" y="2622055"/>
            <a:ext cx="7697502" cy="578346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736120" y="1209802"/>
            <a:ext cx="10538605" cy="3569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1. In “Lab2_ResNet18.ipynb”</a:t>
            </a:r>
            <a:endParaRPr lang="en-US" altLang="zh-TW" sz="2400" dirty="0"/>
          </a:p>
          <a:p>
            <a:pPr lvl="1"/>
            <a:r>
              <a:rPr lang="en-US" altLang="zh-TW" dirty="0"/>
              <a:t>Build Resnet18 by yourself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(You can’t call the model directly with this command)</a:t>
            </a:r>
          </a:p>
          <a:p>
            <a:pPr lvl="1"/>
            <a:endParaRPr lang="en-US" altLang="zh-TW" sz="2200" dirty="0"/>
          </a:p>
          <a:p>
            <a:pPr lvl="1"/>
            <a:endParaRPr lang="en-US" altLang="zh-TW" sz="2200" dirty="0"/>
          </a:p>
          <a:p>
            <a:pPr lvl="1"/>
            <a:r>
              <a:rPr lang="en-US" altLang="zh-TW" sz="2200" dirty="0"/>
              <a:t>Achieve at least </a:t>
            </a:r>
            <a:r>
              <a:rPr lang="en-US" altLang="zh-TW" sz="2200" dirty="0" smtClean="0"/>
              <a:t>80</a:t>
            </a:r>
            <a:r>
              <a:rPr lang="en-US" altLang="zh-TW" sz="2200" dirty="0"/>
              <a:t>% validation accuracy</a:t>
            </a:r>
          </a:p>
          <a:p>
            <a:pPr marL="457200" lvl="1" indent="0">
              <a:buNone/>
            </a:pPr>
            <a:r>
              <a:rPr lang="en-US" altLang="zh-TW" sz="2200" dirty="0"/>
              <a:t>    </a:t>
            </a:r>
            <a:r>
              <a:rPr lang="en-US" altLang="zh-TW" sz="2200" dirty="0">
                <a:solidFill>
                  <a:srgbClr val="FF0000"/>
                </a:solidFill>
              </a:rPr>
              <a:t>(put the screenshot in your report)</a:t>
            </a:r>
          </a:p>
          <a:p>
            <a:pPr marL="457200" lvl="1" indent="0">
              <a:buNone/>
            </a:pPr>
            <a:endParaRPr lang="en-US" altLang="zh-TW" sz="2200" dirty="0"/>
          </a:p>
          <a:p>
            <a:pPr marL="0" indent="0">
              <a:buFont typeface="Arial" charset="0"/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4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Tasks in this 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2. In “Lab2_advance.ipynb”</a:t>
            </a:r>
            <a:endParaRPr lang="en-US" altLang="zh-TW" sz="2400" dirty="0"/>
          </a:p>
          <a:p>
            <a:pPr lvl="1"/>
            <a:r>
              <a:rPr lang="en-US" altLang="zh-TW" dirty="0"/>
              <a:t>Do your best to </a:t>
            </a:r>
            <a:r>
              <a:rPr lang="en-US" altLang="zh-TW" dirty="0" smtClean="0"/>
              <a:t>improve accuracy</a:t>
            </a:r>
            <a:endParaRPr lang="en-US" altLang="zh-TW" dirty="0"/>
          </a:p>
          <a:p>
            <a:pPr lvl="1"/>
            <a:r>
              <a:rPr lang="en-US" altLang="zh-TW" sz="2200" dirty="0"/>
              <a:t>Calling different models </a:t>
            </a:r>
            <a:r>
              <a:rPr lang="en-US" altLang="zh-TW" sz="2200" dirty="0" smtClean="0"/>
              <a:t>with </a:t>
            </a:r>
            <a:r>
              <a:rPr lang="en-US" altLang="zh-TW" sz="2200" dirty="0" err="1"/>
              <a:t>pretrained</a:t>
            </a:r>
            <a:r>
              <a:rPr lang="en-US" altLang="zh-TW" sz="2200" dirty="0"/>
              <a:t> </a:t>
            </a:r>
            <a:r>
              <a:rPr lang="en-US" altLang="zh-TW" sz="2200" dirty="0" smtClean="0"/>
              <a:t>weight </a:t>
            </a:r>
            <a:r>
              <a:rPr lang="en-US" altLang="zh-TW" sz="2200" dirty="0"/>
              <a:t>is allowed</a:t>
            </a:r>
          </a:p>
          <a:p>
            <a:pPr lvl="1"/>
            <a:r>
              <a:rPr lang="en-US" altLang="zh-TW" sz="2200" dirty="0"/>
              <a:t>Basically any methods </a:t>
            </a:r>
            <a:r>
              <a:rPr lang="en-US" altLang="zh-TW" sz="2200" dirty="0" smtClean="0"/>
              <a:t>you learn are </a:t>
            </a:r>
            <a:r>
              <a:rPr lang="en-US" altLang="zh-TW" sz="2200" dirty="0"/>
              <a:t>allowed</a:t>
            </a:r>
          </a:p>
          <a:p>
            <a:pPr marL="457200" lvl="1" indent="0">
              <a:buNone/>
            </a:pPr>
            <a:r>
              <a:rPr lang="en-US" altLang="zh-TW" sz="2200" dirty="0"/>
              <a:t>     </a:t>
            </a:r>
            <a:r>
              <a:rPr lang="en-US" altLang="zh-TW" sz="2200" dirty="0">
                <a:solidFill>
                  <a:srgbClr val="FF0000"/>
                </a:solidFill>
              </a:rPr>
              <a:t>(Exception: Label test data yourself or find more training data online)</a:t>
            </a:r>
          </a:p>
          <a:p>
            <a:pPr lvl="1"/>
            <a:r>
              <a:rPr lang="en-US" altLang="zh-TW" sz="2200" dirty="0"/>
              <a:t>Upload your result to </a:t>
            </a:r>
            <a:r>
              <a:rPr lang="en-US" altLang="zh-TW" sz="2200" dirty="0" err="1"/>
              <a:t>Kaggle</a:t>
            </a:r>
            <a:endParaRPr lang="en-US" altLang="zh-TW" sz="2200" dirty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2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Tasks in this 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485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3. Write a report</a:t>
            </a:r>
          </a:p>
          <a:p>
            <a:pPr lvl="1"/>
            <a:r>
              <a:rPr lang="en-US" altLang="zh-TW" dirty="0"/>
              <a:t>Required</a:t>
            </a:r>
          </a:p>
          <a:p>
            <a:pPr lvl="2"/>
            <a:r>
              <a:rPr lang="en-US" altLang="zh-TW" dirty="0" smtClean="0"/>
              <a:t>Compare resnet18 with and without </a:t>
            </a:r>
            <a:r>
              <a:rPr lang="en-US" altLang="zh-TW" dirty="0" err="1" smtClean="0"/>
              <a:t>pretrained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Screenshot of task1 (&gt;80% accuracy)</a:t>
            </a:r>
          </a:p>
          <a:p>
            <a:pPr lvl="2"/>
            <a:r>
              <a:rPr lang="en-US" altLang="zh-TW" dirty="0" smtClean="0"/>
              <a:t>Visualize feature maps in different layers and provide your observation</a:t>
            </a:r>
          </a:p>
          <a:p>
            <a:pPr lvl="2"/>
            <a:r>
              <a:rPr lang="en-US" altLang="zh-TW" dirty="0" smtClean="0"/>
              <a:t>Implement </a:t>
            </a:r>
            <a:r>
              <a:rPr lang="en-US" altLang="zh-TW" dirty="0"/>
              <a:t>learning rate schedule: warmup </a:t>
            </a:r>
          </a:p>
          <a:p>
            <a:pPr marL="914400" lvl="2" indent="0">
              <a:buNone/>
            </a:pPr>
            <a:r>
              <a:rPr lang="en-US" altLang="zh-TW" dirty="0"/>
              <a:t>    (show your code and make a graph)</a:t>
            </a:r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More</a:t>
            </a:r>
          </a:p>
          <a:p>
            <a:pPr lvl="2"/>
            <a:r>
              <a:rPr lang="en-US" altLang="zh-TW" dirty="0"/>
              <a:t>Description of your model </a:t>
            </a:r>
          </a:p>
          <a:p>
            <a:pPr lvl="2"/>
            <a:r>
              <a:rPr lang="en-US" altLang="zh-TW" dirty="0"/>
              <a:t>Description of your hyper parameter </a:t>
            </a:r>
          </a:p>
          <a:p>
            <a:pPr lvl="2"/>
            <a:r>
              <a:rPr lang="en-US" altLang="zh-TW" dirty="0"/>
              <a:t>Difficulties you encounter and how you solve it </a:t>
            </a:r>
          </a:p>
          <a:p>
            <a:pPr lvl="2"/>
            <a:r>
              <a:rPr lang="en-US" altLang="zh-TW" dirty="0"/>
              <a:t>Any other improvements you make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36891"/>
          <a:stretch/>
        </p:blipFill>
        <p:spPr>
          <a:xfrm>
            <a:off x="5733098" y="3677856"/>
            <a:ext cx="6458902" cy="9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3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Score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09600" y="1803383"/>
            <a:ext cx="10972800" cy="505461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Validation accuracy in Task 1 </a:t>
            </a:r>
            <a:r>
              <a:rPr lang="en-US" altLang="zh-TW" sz="3200" dirty="0" smtClean="0"/>
              <a:t>&gt;80</a:t>
            </a:r>
            <a:r>
              <a:rPr lang="en-US" altLang="zh-TW" sz="3200" dirty="0"/>
              <a:t>%  (40%)</a:t>
            </a:r>
          </a:p>
          <a:p>
            <a:r>
              <a:rPr lang="en-US" altLang="zh-TW" sz="3200" dirty="0"/>
              <a:t>Report (30%)</a:t>
            </a:r>
          </a:p>
          <a:p>
            <a:r>
              <a:rPr lang="en-US" altLang="zh-TW" sz="3200" dirty="0"/>
              <a:t>Performance Rank in </a:t>
            </a:r>
            <a:r>
              <a:rPr lang="en-US" altLang="zh-TW" sz="3200" dirty="0" err="1"/>
              <a:t>Kaggle</a:t>
            </a:r>
            <a:r>
              <a:rPr lang="en-US" altLang="zh-TW" sz="3200" dirty="0"/>
              <a:t> (30%)</a:t>
            </a:r>
            <a:endParaRPr lang="en-US" sz="3200" dirty="0"/>
          </a:p>
          <a:p>
            <a:pPr lvl="1"/>
            <a:endParaRPr lang="en-US" sz="3200" dirty="0"/>
          </a:p>
          <a:p>
            <a:pPr lvl="2"/>
            <a:endParaRPr lang="en-US" sz="2800" dirty="0"/>
          </a:p>
          <a:p>
            <a:pPr lvl="1"/>
            <a:endParaRPr lang="en-US" altLang="zh-TW" sz="3200" dirty="0"/>
          </a:p>
          <a:p>
            <a:pPr lvl="1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33868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Kaggle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Create </a:t>
            </a:r>
            <a:r>
              <a:rPr lang="en-US" altLang="zh-TW" dirty="0" err="1"/>
              <a:t>Kaggle</a:t>
            </a:r>
            <a:r>
              <a:rPr lang="en-US" altLang="zh-TW" dirty="0"/>
              <a:t> account first</a:t>
            </a:r>
          </a:p>
          <a:p>
            <a:r>
              <a:rPr lang="en-US" altLang="zh-TW" dirty="0"/>
              <a:t>Team name should be your student ID</a:t>
            </a:r>
          </a:p>
          <a:p>
            <a:r>
              <a:rPr lang="en-US" altLang="zh-TW" dirty="0"/>
              <a:t>Competition URL: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www.kaggle.com/t/560fbc6b93484515b0c916209f67a01c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Submit your result to Kaggle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304053"/>
            <a:ext cx="10759664" cy="20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87751"/>
      </p:ext>
    </p:extLst>
  </p:cSld>
  <p:clrMapOvr>
    <a:masterClrMapping/>
  </p:clrMapOvr>
</p:sld>
</file>

<file path=ppt/theme/theme1.xml><?xml version="1.0" encoding="utf-8"?>
<a:theme xmlns:a="http://schemas.openxmlformats.org/drawingml/2006/main" name="VSP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PLAB" id="{F34EB94F-81E7-4ADA-BD89-2C43C2D8F270}" vid="{D28B7296-50B2-4F66-97FD-3F163D61EBE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VSPLAB</Template>
  <TotalTime>8146</TotalTime>
  <Words>407</Words>
  <Application>Microsoft Office PowerPoint</Application>
  <PresentationFormat>寬螢幕</PresentationFormat>
  <Paragraphs>103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新細明體</vt:lpstr>
      <vt:lpstr>Arial</vt:lpstr>
      <vt:lpstr>Calibri</vt:lpstr>
      <vt:lpstr>VSPLAB</vt:lpstr>
      <vt:lpstr>Lab2 Image classification</vt:lpstr>
      <vt:lpstr>Pytorch tutorial</vt:lpstr>
      <vt:lpstr>Get the files for Lab2</vt:lpstr>
      <vt:lpstr>Dataset – brain MRI images</vt:lpstr>
      <vt:lpstr>Tasks in this lab</vt:lpstr>
      <vt:lpstr>Tasks in this lab</vt:lpstr>
      <vt:lpstr>Tasks in this lab</vt:lpstr>
      <vt:lpstr>Score</vt:lpstr>
      <vt:lpstr>Kaggle</vt:lpstr>
      <vt:lpstr>Upload to Kaggle </vt:lpstr>
      <vt:lpstr>Reminder</vt:lpstr>
      <vt:lpstr>Notice!!!</vt:lpstr>
      <vt:lpstr>Shut down your kernel !!!!!</vt:lpstr>
      <vt:lpstr>Supplement: ResNet18</vt:lpstr>
      <vt:lpstr>Supplement: ResNet18</vt:lpstr>
      <vt:lpstr>Supplement: ResNet18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Pattern Modeling of Motor Imagery EEG</dc:title>
  <dc:creator>Awei</dc:creator>
  <cp:lastModifiedBy>user</cp:lastModifiedBy>
  <cp:revision>241</cp:revision>
  <dcterms:created xsi:type="dcterms:W3CDTF">2015-04-09T17:52:42Z</dcterms:created>
  <dcterms:modified xsi:type="dcterms:W3CDTF">2022-10-09T17:17:36Z</dcterms:modified>
</cp:coreProperties>
</file>