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46" r:id="rId3"/>
    <p:sldId id="357" r:id="rId4"/>
    <p:sldId id="333" r:id="rId5"/>
    <p:sldId id="334" r:id="rId6"/>
    <p:sldId id="356" r:id="rId7"/>
    <p:sldId id="335" r:id="rId8"/>
    <p:sldId id="343" r:id="rId9"/>
    <p:sldId id="348" r:id="rId10"/>
    <p:sldId id="336" r:id="rId11"/>
    <p:sldId id="338" r:id="rId12"/>
    <p:sldId id="337" r:id="rId13"/>
    <p:sldId id="355" r:id="rId14"/>
    <p:sldId id="339" r:id="rId15"/>
    <p:sldId id="340" r:id="rId16"/>
    <p:sldId id="345" r:id="rId17"/>
    <p:sldId id="342" r:id="rId18"/>
    <p:sldId id="341" r:id="rId19"/>
    <p:sldId id="352" r:id="rId20"/>
    <p:sldId id="351" r:id="rId21"/>
    <p:sldId id="349" r:id="rId22"/>
    <p:sldId id="350" r:id="rId23"/>
    <p:sldId id="309" r:id="rId24"/>
    <p:sldId id="358" r:id="rId25"/>
    <p:sldId id="257" r:id="rId26"/>
    <p:sldId id="259" r:id="rId27"/>
    <p:sldId id="260" r:id="rId28"/>
    <p:sldId id="261" r:id="rId29"/>
    <p:sldId id="263" r:id="rId30"/>
    <p:sldId id="265" r:id="rId31"/>
    <p:sldId id="359" r:id="rId32"/>
    <p:sldId id="360" r:id="rId33"/>
    <p:sldId id="365" r:id="rId34"/>
    <p:sldId id="361" r:id="rId35"/>
    <p:sldId id="363" r:id="rId36"/>
    <p:sldId id="364" r:id="rId37"/>
    <p:sldId id="262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987" autoAdjust="0"/>
  </p:normalViewPr>
  <p:slideViewPr>
    <p:cSldViewPr snapToGrid="0">
      <p:cViewPr>
        <p:scale>
          <a:sx n="100" d="100"/>
          <a:sy n="100" d="100"/>
        </p:scale>
        <p:origin x="109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00A7A-0B2F-4CFB-9816-8D6525E882F0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8A23B-0B4E-4575-B32F-FA726220D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32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2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2" y="1500191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2" y="1000110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3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9"/>
            <a:ext cx="10972800" cy="505461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2" y="1500191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2" y="1500191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2" y="1500191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2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900" b="1" spc="225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9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9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9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2268000" bIns="351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9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stanford.edu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Cartucho/mA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ozheng-tech/mobilenet-yolov4-lite-pyto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DLAD Lab3 Semantic Segmentation &amp; Object Detection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Dataset: Cityscapes</a:t>
            </a:r>
            <a:r>
              <a:rPr lang="en-US" altLang="zh-TW" baseline="-25000" dirty="0"/>
              <a:t> 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RGB image with an RGB semantic segmentation image</a:t>
            </a:r>
          </a:p>
          <a:p>
            <a:pPr lvl="1"/>
            <a:r>
              <a:rPr lang="en-US" altLang="zh-TW" dirty="0"/>
              <a:t>Original size is 1024x2048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 will give you original size!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6C651C-1CEC-41A8-956F-795FB8A00C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9" y="3313481"/>
            <a:ext cx="5474621" cy="273731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4AD346-9E43-4DC3-9B9B-DFFF8E2585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2" y="3313482"/>
            <a:ext cx="5474621" cy="273731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AEB0606-6899-48CB-ADDB-C781D76F140F}"/>
              </a:ext>
            </a:extLst>
          </p:cNvPr>
          <p:cNvSpPr txBox="1"/>
          <p:nvPr/>
        </p:nvSpPr>
        <p:spPr>
          <a:xfrm>
            <a:off x="2716403" y="2575945"/>
            <a:ext cx="106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image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016ED6-7E47-49F0-91AE-1AEBC3968DAF}"/>
              </a:ext>
            </a:extLst>
          </p:cNvPr>
          <p:cNvSpPr txBox="1"/>
          <p:nvPr/>
        </p:nvSpPr>
        <p:spPr>
          <a:xfrm>
            <a:off x="8407419" y="2575945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label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184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Classes of Label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34 classes and 8 kinds of categories</a:t>
            </a:r>
          </a:p>
          <a:p>
            <a:r>
              <a:rPr lang="en-US" altLang="zh-TW" dirty="0"/>
              <a:t>Some labels will be ignored during evaluation</a:t>
            </a:r>
          </a:p>
          <a:p>
            <a:pPr lvl="1"/>
            <a:r>
              <a:rPr lang="en-US" altLang="zh-TW" dirty="0"/>
              <a:t>I label them as train</a:t>
            </a:r>
            <a:r>
              <a:rPr lang="zh-TW" altLang="en-US" dirty="0"/>
              <a:t> </a:t>
            </a:r>
            <a:r>
              <a:rPr lang="en-US" altLang="zh-TW" dirty="0"/>
              <a:t>Id 255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318" y="2347816"/>
            <a:ext cx="7982682" cy="42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8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Evaluation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Evaluation metric: Mean Intersection over Union(</a:t>
                </a:r>
                <a:r>
                  <a:rPr lang="en-US" altLang="zh-TW" dirty="0" err="1"/>
                  <a:t>mIoU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For each class, </a:t>
                </a:r>
                <a:r>
                  <a:rPr lang="en-US" altLang="zh-TW" dirty="0" err="1"/>
                  <a:t>IoU</a:t>
                </a:r>
                <a:r>
                  <a:rPr lang="en-US" altLang="zh-TW" dirty="0"/>
                  <a:t> is determined as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𝐼𝑜𝑈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𝐹𝑙𝑎𝑠𝑒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 err="1"/>
                  <a:t>mIoU</a:t>
                </a:r>
                <a:r>
                  <a:rPr lang="en-US" altLang="zh-TW" dirty="0"/>
                  <a:t> is calculated by averaging the over all classes</a:t>
                </a:r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3181716"/>
            <a:ext cx="33909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5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Rules(1/2)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9"/>
            <a:ext cx="5128727" cy="5054617"/>
          </a:xfrm>
        </p:spPr>
        <p:txBody>
          <a:bodyPr>
            <a:normAutofit/>
          </a:bodyPr>
          <a:lstStyle/>
          <a:p>
            <a:r>
              <a:rPr lang="en-US" altLang="zh-TW" dirty="0"/>
              <a:t>Report (10%)</a:t>
            </a:r>
          </a:p>
          <a:p>
            <a:pPr lvl="1"/>
            <a:r>
              <a:rPr lang="en-US" altLang="zh-TW" dirty="0"/>
              <a:t>You should build this UNET network and save your code in (</a:t>
            </a:r>
            <a:r>
              <a:rPr lang="en-US" altLang="zh-TW" dirty="0">
                <a:solidFill>
                  <a:srgbClr val="FF0000"/>
                </a:solidFill>
              </a:rPr>
              <a:t>studentID</a:t>
            </a:r>
            <a:r>
              <a:rPr lang="en-US" altLang="zh-TW" dirty="0"/>
              <a:t>_UNET.py) , then upload all of your code to new E3</a:t>
            </a:r>
          </a:p>
          <a:p>
            <a:pPr lvl="1"/>
            <a:r>
              <a:rPr lang="en-US" altLang="zh-TW" dirty="0"/>
              <a:t>Show your </a:t>
            </a:r>
            <a:r>
              <a:rPr lang="en-US" altLang="zh-TW" dirty="0">
                <a:solidFill>
                  <a:srgbClr val="FF0000"/>
                </a:solidFill>
              </a:rPr>
              <a:t>studentID</a:t>
            </a:r>
            <a:r>
              <a:rPr lang="en-US" altLang="zh-TW" dirty="0"/>
              <a:t>_UNET.py code in your report</a:t>
            </a:r>
          </a:p>
          <a:p>
            <a:pPr lvl="1"/>
            <a:r>
              <a:rPr lang="en-US" altLang="zh-TW" dirty="0"/>
              <a:t>You will not get any report scores if the requirements are not fulfilled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97E2C2-C3E2-4284-A937-EE8528FA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465" y="1642188"/>
            <a:ext cx="5689935" cy="40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3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Rules(2/2)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Category Semantic Segmentation Accuracy baseline (25%)</a:t>
                </a:r>
              </a:p>
              <a:p>
                <a:pPr lvl="1"/>
                <a:r>
                  <a:rPr lang="en-US" altLang="zh-TW" dirty="0"/>
                  <a:t>Get 100% 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𝑚𝐼𝑜𝑈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Else get 0%</a:t>
                </a:r>
              </a:p>
              <a:p>
                <a:r>
                  <a:rPr lang="en-US" altLang="zh-TW" dirty="0"/>
                  <a:t>Category Semantic Segmentation Accuracy performance rank (</a:t>
                </a:r>
                <a:r>
                  <a:rPr lang="en-US" altLang="zh-TW" dirty="0" err="1"/>
                  <a:t>mIoU</a:t>
                </a:r>
                <a:r>
                  <a:rPr lang="en-US" altLang="zh-TW" dirty="0"/>
                  <a:t>)(15%)</a:t>
                </a:r>
              </a:p>
              <a:p>
                <a:pPr lvl="1"/>
                <a:r>
                  <a:rPr lang="en-US" altLang="zh-TW" dirty="0"/>
                  <a:t>I will run your testing.py on my own testing dataset</a:t>
                </a:r>
              </a:p>
              <a:p>
                <a:pPr lvl="1"/>
                <a:r>
                  <a:rPr lang="en-US" altLang="zh-TW" dirty="0"/>
                  <a:t>python3 testing.py </a:t>
                </a:r>
              </a:p>
              <a:p>
                <a:pPr lvl="1"/>
                <a:r>
                  <a:rPr lang="en-US" altLang="zh-TW" dirty="0"/>
                  <a:t>Make sure you fill in correct default value in parser</a:t>
                </a:r>
              </a:p>
              <a:p>
                <a:pPr lvl="1"/>
                <a:r>
                  <a:rPr lang="en-US" altLang="zh-TW" dirty="0"/>
                  <a:t>You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can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modify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your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model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you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wish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11" y="4521608"/>
            <a:ext cx="11117377" cy="141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2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 Spec.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Show how do you improve your model</a:t>
            </a:r>
          </a:p>
          <a:p>
            <a:pPr lvl="1"/>
            <a:r>
              <a:rPr lang="en-US" altLang="zh-TW" dirty="0"/>
              <a:t>Pros and cons of your model</a:t>
            </a:r>
          </a:p>
          <a:p>
            <a:r>
              <a:rPr lang="en-US" altLang="zh-TW" dirty="0"/>
              <a:t>Show how do you improve accuracy </a:t>
            </a:r>
          </a:p>
          <a:p>
            <a:pPr lvl="1"/>
            <a:r>
              <a:rPr lang="en-US" altLang="zh-TW" dirty="0"/>
              <a:t>Loss, Optimizer,  overcome overfitting ?</a:t>
            </a:r>
          </a:p>
          <a:p>
            <a:r>
              <a:rPr lang="en-US" altLang="zh-TW" dirty="0"/>
              <a:t>Difficulties you encounter and how you solve it </a:t>
            </a:r>
          </a:p>
          <a:p>
            <a:r>
              <a:rPr lang="en-US" altLang="zh-TW" dirty="0"/>
              <a:t>Any other thing you want to tell</a:t>
            </a:r>
          </a:p>
          <a:p>
            <a:endParaRPr lang="en-US" altLang="zh-TW" dirty="0"/>
          </a:p>
          <a:p>
            <a:r>
              <a:rPr lang="en-US" altLang="zh-TW" dirty="0"/>
              <a:t>At most 5 pages</a:t>
            </a:r>
          </a:p>
        </p:txBody>
      </p:sp>
    </p:spTree>
    <p:extLst>
      <p:ext uri="{BB962C8B-B14F-4D97-AF65-F5344CB8AC3E}">
        <p14:creationId xmlns:p14="http://schemas.microsoft.com/office/powerpoint/2010/main" val="398310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Results: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8F405A3-1E45-4F0A-86D6-643DAEAB5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071563"/>
            <a:ext cx="10109200" cy="5054600"/>
          </a:xfrm>
        </p:spPr>
      </p:pic>
    </p:spTree>
    <p:extLst>
      <p:ext uri="{BB962C8B-B14F-4D97-AF65-F5344CB8AC3E}">
        <p14:creationId xmlns:p14="http://schemas.microsoft.com/office/powerpoint/2010/main" val="1755822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Remainders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 will test your model in original size</a:t>
            </a:r>
          </a:p>
          <a:p>
            <a:pPr lvl="1"/>
            <a:r>
              <a:rPr lang="en-US" altLang="zh-TW" dirty="0"/>
              <a:t>It is free to </a:t>
            </a:r>
            <a:r>
              <a:rPr lang="en-US" altLang="zh-TW" dirty="0" err="1"/>
              <a:t>downsample</a:t>
            </a:r>
            <a:r>
              <a:rPr lang="en-US" altLang="zh-TW" dirty="0"/>
              <a:t> the images for training, but </a:t>
            </a:r>
            <a:r>
              <a:rPr lang="en-US" altLang="zh-TW" dirty="0">
                <a:solidFill>
                  <a:srgbClr val="C00000"/>
                </a:solidFill>
              </a:rPr>
              <a:t>remember to </a:t>
            </a:r>
            <a:r>
              <a:rPr lang="en-US" altLang="zh-TW" dirty="0" err="1">
                <a:solidFill>
                  <a:srgbClr val="C00000"/>
                </a:solidFill>
              </a:rPr>
              <a:t>upsample</a:t>
            </a:r>
            <a:r>
              <a:rPr lang="en-US" altLang="zh-TW" dirty="0">
                <a:solidFill>
                  <a:srgbClr val="C00000"/>
                </a:solidFill>
              </a:rPr>
              <a:t> them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to the original size for testing!</a:t>
            </a: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/>
              <a:t>You can do any off-line transformation in training, but all the </a:t>
            </a:r>
            <a:r>
              <a:rPr lang="en-US" altLang="zh-TW" dirty="0">
                <a:solidFill>
                  <a:srgbClr val="C00000"/>
                </a:solidFill>
              </a:rPr>
              <a:t>testing transformation must be on-line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D40FD6-F61F-4342-ACA3-2C04DCB7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889244"/>
            <a:ext cx="5448300" cy="14192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AD355D4-7262-4C24-9DE3-FE89CD17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1900100"/>
            <a:ext cx="5638800" cy="4667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93E7811-418E-4150-897E-27B7DC874C1B}"/>
              </a:ext>
            </a:extLst>
          </p:cNvPr>
          <p:cNvSpPr txBox="1"/>
          <p:nvPr/>
        </p:nvSpPr>
        <p:spPr>
          <a:xfrm>
            <a:off x="5711279" y="2502519"/>
            <a:ext cx="615553" cy="3407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797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Student_ID.tar</a:t>
            </a:r>
          </a:p>
          <a:p>
            <a:pPr lvl="1"/>
            <a:r>
              <a:rPr lang="en-US" altLang="zh-TW" dirty="0"/>
              <a:t>Include one directory with all the files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Without data files</a:t>
            </a:r>
          </a:p>
          <a:p>
            <a:pPr lvl="1"/>
            <a:r>
              <a:rPr lang="en-US" altLang="zh-TW" dirty="0"/>
              <a:t>train.txt shows how to run training</a:t>
            </a:r>
          </a:p>
          <a:p>
            <a:pPr lvl="1"/>
            <a:r>
              <a:rPr lang="en-US" altLang="zh-TW" dirty="0"/>
              <a:t>test.txt shows how to run testing</a:t>
            </a:r>
          </a:p>
          <a:p>
            <a:pPr lvl="1"/>
            <a:r>
              <a:rPr lang="en-US" altLang="zh-TW" dirty="0"/>
              <a:t>In log/</a:t>
            </a:r>
            <a:r>
              <a:rPr lang="en-US" altLang="zh-TW" dirty="0" err="1"/>
              <a:t>savemodel</a:t>
            </a:r>
            <a:r>
              <a:rPr lang="en-US" altLang="zh-TW" dirty="0"/>
              <a:t> folder, only your best model can be included</a:t>
            </a:r>
          </a:p>
          <a:p>
            <a:pPr lvl="1"/>
            <a:r>
              <a:rPr lang="en-US" altLang="zh-TW" dirty="0"/>
              <a:t>Make sure your testing.py can work(automatically load your best model)</a:t>
            </a:r>
          </a:p>
          <a:p>
            <a:pPr lvl="2"/>
            <a:r>
              <a:rPr lang="en-US" altLang="zh-TW" dirty="0"/>
              <a:t>I have give you a image to test testing.py</a:t>
            </a:r>
          </a:p>
          <a:p>
            <a:pPr lvl="2"/>
            <a:r>
              <a:rPr lang="en-US" altLang="zh-TW" dirty="0"/>
              <a:t>If testing.py cannot work, you would not get any points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Not only upload the best model to E3, you must also upload the best model to the cloud</a:t>
            </a:r>
          </a:p>
          <a:p>
            <a:pPr lvl="2"/>
            <a:r>
              <a:rPr lang="en-US" altLang="zh-TW" dirty="0"/>
              <a:t>Google drive, Dropbox</a:t>
            </a:r>
          </a:p>
          <a:p>
            <a:r>
              <a:rPr lang="en-US" altLang="zh-TW" dirty="0"/>
              <a:t>Student_ID.pdf</a:t>
            </a:r>
          </a:p>
        </p:txBody>
      </p:sp>
    </p:spTree>
    <p:extLst>
      <p:ext uri="{BB962C8B-B14F-4D97-AF65-F5344CB8AC3E}">
        <p14:creationId xmlns:p14="http://schemas.microsoft.com/office/powerpoint/2010/main" val="3036811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Deadline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2 week  (10/11/2022 11:59 PM)</a:t>
            </a:r>
          </a:p>
          <a:p>
            <a:r>
              <a:rPr lang="en-US" altLang="zh-TW" dirty="0"/>
              <a:t>Late</a:t>
            </a:r>
            <a:r>
              <a:rPr lang="zh-TW" altLang="en-US" dirty="0"/>
              <a:t> </a:t>
            </a:r>
            <a:r>
              <a:rPr lang="en-US" altLang="zh-TW" dirty="0"/>
              <a:t>submission(in</a:t>
            </a:r>
            <a:r>
              <a:rPr lang="zh-TW" altLang="en-US" dirty="0"/>
              <a:t> </a:t>
            </a:r>
            <a:r>
              <a:rPr lang="en-US" altLang="zh-TW" dirty="0"/>
              <a:t>24</a:t>
            </a:r>
            <a:r>
              <a:rPr lang="zh-TW" altLang="en-US" dirty="0"/>
              <a:t> </a:t>
            </a:r>
            <a:r>
              <a:rPr lang="en-US" altLang="zh-TW" dirty="0"/>
              <a:t>hours)</a:t>
            </a:r>
            <a:r>
              <a:rPr lang="zh-TW" altLang="en-US" dirty="0"/>
              <a:t> </a:t>
            </a:r>
            <a:r>
              <a:rPr lang="en-US" altLang="zh-TW" dirty="0"/>
              <a:t>will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30%</a:t>
            </a:r>
            <a:r>
              <a:rPr lang="zh-TW" altLang="en-US" dirty="0"/>
              <a:t> </a:t>
            </a:r>
            <a:r>
              <a:rPr lang="en-US" altLang="zh-TW" dirty="0"/>
              <a:t>reduction</a:t>
            </a:r>
          </a:p>
          <a:p>
            <a:r>
              <a:rPr lang="en-US" altLang="zh-TW" dirty="0"/>
              <a:t>You need to submit your </a:t>
            </a:r>
            <a:r>
              <a:rPr lang="en-US" altLang="zh-TW" b="1" dirty="0"/>
              <a:t>code </a:t>
            </a:r>
            <a:r>
              <a:rPr lang="en-US" altLang="zh-TW" dirty="0"/>
              <a:t>to New E3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tar </a:t>
            </a:r>
            <a:r>
              <a:rPr lang="en-US" altLang="zh-TW" dirty="0" err="1"/>
              <a:t>xvf</a:t>
            </a:r>
            <a:r>
              <a:rPr lang="en-US" altLang="zh-TW" dirty="0"/>
              <a:t> ~dlad22_ta_02/lab3.tar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Please reserve enough time for this lab !!!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6814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Appendix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data directory contains three folders</a:t>
            </a:r>
          </a:p>
          <a:p>
            <a:pPr lvl="1"/>
            <a:r>
              <a:rPr kumimoji="1" lang="en-US" altLang="zh-TW" dirty="0"/>
              <a:t>training, validation, testing</a:t>
            </a:r>
          </a:p>
          <a:p>
            <a:r>
              <a:rPr kumimoji="1" lang="en-US" altLang="zh-TW" dirty="0"/>
              <a:t>Each directory contains two folders</a:t>
            </a:r>
          </a:p>
          <a:p>
            <a:pPr lvl="1"/>
            <a:r>
              <a:rPr kumimoji="1" lang="en-US" altLang="zh-TW" dirty="0"/>
              <a:t>image, </a:t>
            </a:r>
            <a:r>
              <a:rPr kumimoji="1" lang="en-US" altLang="zh-TW" dirty="0" err="1"/>
              <a:t>semantic_rgb</a:t>
            </a:r>
            <a:endParaRPr kumimoji="1" lang="en-US" altLang="zh-TW" dirty="0"/>
          </a:p>
          <a:p>
            <a:r>
              <a:rPr kumimoji="1" lang="en-US" altLang="zh-TW" dirty="0"/>
              <a:t>All the names of picture are from 0000.png to </a:t>
            </a:r>
            <a:r>
              <a:rPr kumimoji="1" lang="en-US" altLang="zh-TW" dirty="0" err="1"/>
              <a:t>xxxx.png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4464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Appendix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TW" dirty="0"/>
              <a:t>python</a:t>
            </a:r>
            <a:r>
              <a:rPr kumimoji="1" lang="en-US" altLang="zh-TW" dirty="0">
                <a:solidFill>
                  <a:srgbClr val="C00000"/>
                </a:solidFill>
              </a:rPr>
              <a:t>3 </a:t>
            </a:r>
            <a:r>
              <a:rPr kumimoji="1" lang="en-US" altLang="zh-TW" dirty="0"/>
              <a:t>training.py</a:t>
            </a:r>
            <a:r>
              <a:rPr kumimoji="1" lang="en-US" altLang="zh-TW" dirty="0">
                <a:solidFill>
                  <a:srgbClr val="C00000"/>
                </a:solidFill>
              </a:rPr>
              <a:t> </a:t>
            </a:r>
            <a:endParaRPr kumimoji="1" lang="zh-TW" altLang="en-US" dirty="0">
              <a:solidFill>
                <a:srgbClr val="C00000"/>
              </a:solidFill>
            </a:endParaRPr>
          </a:p>
          <a:p>
            <a:pPr lvl="1"/>
            <a:r>
              <a:rPr kumimoji="1" lang="en-US" altLang="zh-TW" dirty="0"/>
              <a:t>Will run at default mode</a:t>
            </a:r>
          </a:p>
          <a:p>
            <a:r>
              <a:rPr kumimoji="1" lang="en-US" altLang="zh-TW" dirty="0"/>
              <a:t>-b 20</a:t>
            </a:r>
          </a:p>
          <a:p>
            <a:pPr lvl="1"/>
            <a:r>
              <a:rPr kumimoji="1" lang="en-US" altLang="zh-TW" dirty="0" err="1"/>
              <a:t>batchsize</a:t>
            </a:r>
            <a:endParaRPr kumimoji="1" lang="en-US" altLang="zh-TW" dirty="0"/>
          </a:p>
          <a:p>
            <a:r>
              <a:rPr kumimoji="1" lang="en-US" altLang="zh-TW" dirty="0"/>
              <a:t>-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256 512</a:t>
            </a:r>
          </a:p>
          <a:p>
            <a:pPr lvl="1"/>
            <a:r>
              <a:rPr kumimoji="1" lang="en-US" altLang="zh-TW" dirty="0"/>
              <a:t>Image size you want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resize</a:t>
            </a:r>
          </a:p>
          <a:p>
            <a:r>
              <a:rPr kumimoji="1" lang="en-US" altLang="zh-TW" dirty="0"/>
              <a:t>-e 100</a:t>
            </a:r>
          </a:p>
          <a:p>
            <a:pPr lvl="1"/>
            <a:r>
              <a:rPr kumimoji="1" lang="en-US" altLang="zh-TW" dirty="0"/>
              <a:t>Epoch number</a:t>
            </a:r>
          </a:p>
          <a:p>
            <a:r>
              <a:rPr kumimoji="1" lang="en-US" altLang="zh-TW" dirty="0"/>
              <a:t>-o </a:t>
            </a:r>
            <a:r>
              <a:rPr kumimoji="1" lang="en-US" altLang="zh-TW" dirty="0" err="1"/>
              <a:t>log_dir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The directory you want to save the log of training and </a:t>
            </a:r>
          </a:p>
          <a:p>
            <a:pPr marL="342900" lvl="1" indent="0">
              <a:buNone/>
            </a:pPr>
            <a:r>
              <a:rPr kumimoji="1" lang="en-US" altLang="zh-TW" dirty="0"/>
              <a:t>     it will create </a:t>
            </a:r>
            <a:r>
              <a:rPr kumimoji="1" lang="en-US" altLang="zh-TW" dirty="0" err="1"/>
              <a:t>log_dir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savemodel</a:t>
            </a:r>
            <a:r>
              <a:rPr kumimoji="1" lang="en-US" altLang="zh-TW" dirty="0"/>
              <a:t> to save your model</a:t>
            </a:r>
          </a:p>
          <a:p>
            <a:r>
              <a:rPr kumimoji="1" lang="en-US" altLang="zh-TW" dirty="0"/>
              <a:t>-m UNET</a:t>
            </a:r>
          </a:p>
          <a:p>
            <a:pPr lvl="1"/>
            <a:r>
              <a:rPr kumimoji="1" lang="en-US" altLang="zh-TW" dirty="0"/>
              <a:t>The name you want to save your model (UNET_(</a:t>
            </a:r>
            <a:r>
              <a:rPr kumimoji="1" lang="en-US" altLang="zh-TW" dirty="0" err="1"/>
              <a:t>current_epoc</a:t>
            </a:r>
            <a:r>
              <a:rPr kumimoji="1" lang="en-US" altLang="zh-TW" dirty="0"/>
              <a:t>).</a:t>
            </a:r>
            <a:r>
              <a:rPr kumimoji="1" lang="en-US" altLang="zh-TW" dirty="0" err="1"/>
              <a:t>pth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/>
              <a:t>-t cat</a:t>
            </a:r>
          </a:p>
          <a:p>
            <a:pPr lvl="1"/>
            <a:r>
              <a:rPr kumimoji="1" lang="en-US" altLang="zh-TW" dirty="0"/>
              <a:t>Cat for category</a:t>
            </a:r>
          </a:p>
          <a:p>
            <a:r>
              <a:rPr kumimoji="1" lang="en-US" altLang="zh-TW" dirty="0"/>
              <a:t>-r </a:t>
            </a:r>
            <a:r>
              <a:rPr kumimoji="1" lang="en-US" altLang="zh-TW" dirty="0" err="1"/>
              <a:t>log_dir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savemode</a:t>
            </a:r>
            <a:r>
              <a:rPr kumimoji="1" lang="en-US" altLang="zh-TW" dirty="0"/>
              <a:t>/UNET_10.pth</a:t>
            </a:r>
          </a:p>
          <a:p>
            <a:pPr lvl="1"/>
            <a:r>
              <a:rPr kumimoji="1" lang="en-US" altLang="zh-TW" dirty="0"/>
              <a:t>Resume training from UNET _10.pth</a:t>
            </a:r>
          </a:p>
          <a:p>
            <a:r>
              <a:rPr kumimoji="1" lang="en-US" altLang="zh-TW" dirty="0"/>
              <a:t>python</a:t>
            </a:r>
            <a:r>
              <a:rPr kumimoji="1" lang="en-US" altLang="zh-TW" dirty="0">
                <a:solidFill>
                  <a:srgbClr val="C00000"/>
                </a:solidFill>
              </a:rPr>
              <a:t>3 </a:t>
            </a:r>
            <a:r>
              <a:rPr kumimoji="1" lang="en-US" altLang="zh-TW" dirty="0"/>
              <a:t>training.py –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54 54 –b 300 –o </a:t>
            </a:r>
            <a:r>
              <a:rPr kumimoji="1" lang="en-US" altLang="zh-TW" dirty="0" err="1"/>
              <a:t>log_test</a:t>
            </a:r>
            <a:r>
              <a:rPr kumimoji="1" lang="en-US" altLang="zh-TW" dirty="0"/>
              <a:t> –m UNET –t cat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4486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Appendix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python</a:t>
            </a:r>
            <a:r>
              <a:rPr kumimoji="1" lang="en-US" altLang="zh-TW" dirty="0">
                <a:solidFill>
                  <a:srgbClr val="C00000"/>
                </a:solidFill>
              </a:rPr>
              <a:t>3 </a:t>
            </a:r>
            <a:r>
              <a:rPr kumimoji="1" lang="en-US" altLang="zh-TW" dirty="0"/>
              <a:t>testing.py</a:t>
            </a:r>
            <a:r>
              <a:rPr kumimoji="1" lang="en-US" altLang="zh-TW" dirty="0">
                <a:solidFill>
                  <a:srgbClr val="C00000"/>
                </a:solidFill>
              </a:rPr>
              <a:t> </a:t>
            </a:r>
            <a:endParaRPr kumimoji="1" lang="zh-TW" altLang="en-US" dirty="0">
              <a:solidFill>
                <a:srgbClr val="C00000"/>
              </a:solidFill>
            </a:endParaRPr>
          </a:p>
          <a:p>
            <a:pPr lvl="1"/>
            <a:r>
              <a:rPr kumimoji="1" lang="en-US" altLang="zh-TW" dirty="0"/>
              <a:t>Will run at default mode</a:t>
            </a:r>
          </a:p>
          <a:p>
            <a:r>
              <a:rPr kumimoji="1" lang="en-US" altLang="zh-TW" dirty="0"/>
              <a:t>-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256 512</a:t>
            </a:r>
          </a:p>
          <a:p>
            <a:pPr lvl="1"/>
            <a:r>
              <a:rPr kumimoji="1" lang="en-US" altLang="zh-TW" dirty="0"/>
              <a:t>Image size you want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resize</a:t>
            </a:r>
          </a:p>
          <a:p>
            <a:r>
              <a:rPr kumimoji="1" lang="en-US" altLang="zh-TW" dirty="0"/>
              <a:t>-o </a:t>
            </a:r>
            <a:r>
              <a:rPr kumimoji="1" lang="en-US" altLang="zh-TW" dirty="0" err="1"/>
              <a:t>log_dir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The directory you want to save the log of training and</a:t>
            </a:r>
          </a:p>
          <a:p>
            <a:pPr marL="342900" lvl="1" indent="0">
              <a:buNone/>
            </a:pPr>
            <a:r>
              <a:rPr kumimoji="1" lang="en-US" altLang="zh-TW" dirty="0"/>
              <a:t>     it will create </a:t>
            </a:r>
            <a:r>
              <a:rPr kumimoji="1" lang="en-US" altLang="zh-TW" dirty="0" err="1"/>
              <a:t>log_dir</a:t>
            </a:r>
            <a:r>
              <a:rPr kumimoji="1" lang="en-US" altLang="zh-TW" dirty="0"/>
              <a:t>/prediction to save your labeled images</a:t>
            </a:r>
          </a:p>
          <a:p>
            <a:r>
              <a:rPr kumimoji="1" lang="en-US" altLang="zh-TW" dirty="0"/>
              <a:t>-m </a:t>
            </a:r>
            <a:r>
              <a:rPr kumimoji="1" lang="en-US" altLang="zh-TW" dirty="0" err="1"/>
              <a:t>log_dir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savemodel</a:t>
            </a:r>
            <a:r>
              <a:rPr kumimoji="1" lang="en-US" altLang="zh-TW" dirty="0"/>
              <a:t>/UNET_1000.pth</a:t>
            </a:r>
          </a:p>
          <a:p>
            <a:pPr lvl="1"/>
            <a:r>
              <a:rPr kumimoji="1" lang="en-US" altLang="zh-TW" dirty="0"/>
              <a:t>Test UNET_1000.pth</a:t>
            </a:r>
          </a:p>
          <a:p>
            <a:r>
              <a:rPr kumimoji="1" lang="en-US" altLang="zh-TW" dirty="0"/>
              <a:t>-t cat</a:t>
            </a:r>
          </a:p>
          <a:p>
            <a:pPr lvl="1"/>
            <a:r>
              <a:rPr kumimoji="1" lang="en-US" altLang="zh-TW" dirty="0"/>
              <a:t>Cat for category</a:t>
            </a:r>
          </a:p>
          <a:p>
            <a:r>
              <a:rPr kumimoji="1" lang="en-US" altLang="zh-TW" dirty="0"/>
              <a:t>-v False</a:t>
            </a:r>
          </a:p>
          <a:p>
            <a:pPr lvl="1"/>
            <a:r>
              <a:rPr kumimoji="1" lang="en-US" altLang="zh-TW" dirty="0"/>
              <a:t>True for save your labeled images</a:t>
            </a:r>
          </a:p>
          <a:p>
            <a:r>
              <a:rPr kumimoji="1" lang="en-US" altLang="zh-TW" dirty="0"/>
              <a:t>python</a:t>
            </a:r>
            <a:r>
              <a:rPr kumimoji="1" lang="en-US" altLang="zh-TW" dirty="0">
                <a:solidFill>
                  <a:srgbClr val="C00000"/>
                </a:solidFill>
              </a:rPr>
              <a:t>3 </a:t>
            </a:r>
            <a:r>
              <a:rPr kumimoji="1" lang="en-US" altLang="zh-TW" dirty="0"/>
              <a:t>testing –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54 54 –m </a:t>
            </a:r>
            <a:r>
              <a:rPr kumimoji="1" lang="en-US" altLang="zh-TW" dirty="0" err="1"/>
              <a:t>log_dir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savemodel</a:t>
            </a:r>
            <a:r>
              <a:rPr kumimoji="1" lang="en-US" altLang="zh-TW" dirty="0"/>
              <a:t>/UNET_20.pth –t cat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5827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[1] CS231n handout </a:t>
            </a:r>
            <a:r>
              <a:rPr lang="en-US" altLang="zh-TW" dirty="0">
                <a:hlinkClick r:id="rId2"/>
              </a:rPr>
              <a:t>http://cs231n.stanford.edu/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[2] Long, Jonathan, Evan </a:t>
            </a:r>
            <a:r>
              <a:rPr lang="en-US" altLang="zh-TW" dirty="0" err="1"/>
              <a:t>Shelhamer</a:t>
            </a:r>
            <a:r>
              <a:rPr lang="en-US" altLang="zh-TW" dirty="0"/>
              <a:t>, and Trevor Darrell. "Fully convolutional networks for semantic segmentation." </a:t>
            </a:r>
            <a:r>
              <a:rPr lang="en-US" altLang="zh-TW" i="1" dirty="0"/>
              <a:t>Proceedings of the IEEE conference on computer vision and pattern recognition</a:t>
            </a:r>
            <a:r>
              <a:rPr lang="en-US" altLang="zh-TW" dirty="0"/>
              <a:t>. 2015.</a:t>
            </a:r>
          </a:p>
          <a:p>
            <a:pPr marL="0" indent="0">
              <a:buNone/>
            </a:pPr>
            <a:r>
              <a:rPr lang="en-US" altLang="zh-TW" dirty="0"/>
              <a:t>[3]</a:t>
            </a:r>
            <a:r>
              <a:rPr lang="zh-TW" altLang="en-US" dirty="0"/>
              <a:t> </a:t>
            </a:r>
            <a:r>
              <a:rPr lang="en-US" altLang="zh-TW" dirty="0"/>
              <a:t>Olaf </a:t>
            </a:r>
            <a:r>
              <a:rPr lang="en-US" altLang="zh-TW" dirty="0" err="1"/>
              <a:t>Ronneberger</a:t>
            </a:r>
            <a:r>
              <a:rPr lang="en-US" altLang="zh-TW" dirty="0"/>
              <a:t>, Philipp Fischer, Thomas </a:t>
            </a:r>
            <a:r>
              <a:rPr lang="en-US" altLang="zh-TW" dirty="0" err="1"/>
              <a:t>Brox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en-US" altLang="zh-TW" i="1" dirty="0"/>
              <a:t>U-Net: Convolutional Networks for Biomedical Image Segmentation”</a:t>
            </a:r>
          </a:p>
          <a:p>
            <a:pPr marL="0" indent="0">
              <a:buNone/>
            </a:pPr>
            <a:r>
              <a:rPr lang="en-US" altLang="zh-TW" dirty="0"/>
              <a:t>[4] Yu, Fisher, and </a:t>
            </a:r>
            <a:r>
              <a:rPr lang="en-US" altLang="zh-TW" dirty="0" err="1"/>
              <a:t>Vladlen</a:t>
            </a:r>
            <a:r>
              <a:rPr lang="en-US" altLang="zh-TW" dirty="0"/>
              <a:t> </a:t>
            </a:r>
            <a:r>
              <a:rPr lang="en-US" altLang="zh-TW" dirty="0" err="1"/>
              <a:t>Koltun</a:t>
            </a:r>
            <a:r>
              <a:rPr lang="en-US" altLang="zh-TW" dirty="0"/>
              <a:t>. "Multi-scale context aggregation by dilated convolutions." </a:t>
            </a:r>
            <a:r>
              <a:rPr lang="en-US" altLang="zh-TW" i="1" dirty="0" err="1"/>
              <a:t>arXiv</a:t>
            </a:r>
            <a:r>
              <a:rPr lang="en-US" altLang="zh-TW" i="1" dirty="0"/>
              <a:t> preprint arXiv:1511.07122</a:t>
            </a:r>
            <a:r>
              <a:rPr lang="en-US" altLang="zh-TW" dirty="0"/>
              <a:t> (2015).</a:t>
            </a:r>
          </a:p>
        </p:txBody>
      </p:sp>
    </p:spTree>
    <p:extLst>
      <p:ext uri="{BB962C8B-B14F-4D97-AF65-F5344CB8AC3E}">
        <p14:creationId xmlns:p14="http://schemas.microsoft.com/office/powerpoint/2010/main" val="82571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8CBE9DD-E495-4996-9856-EA37B1839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Object Detection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E0206C62-129F-4E45-8C67-91CCDA4F1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83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07B32-CF22-4A37-B857-E9CDF0AE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3552C9-F560-4D09-81C3-8DE01B72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pretrained model and modify backbone of the model</a:t>
            </a:r>
          </a:p>
          <a:p>
            <a:pPr lvl="1"/>
            <a:r>
              <a:rPr lang="en-US" altLang="zh-TW" dirty="0"/>
              <a:t>Yolov4-lite</a:t>
            </a:r>
          </a:p>
          <a:p>
            <a:endParaRPr lang="en-US" altLang="zh-TW" dirty="0"/>
          </a:p>
          <a:p>
            <a:r>
              <a:rPr lang="en-US" altLang="zh-TW" dirty="0"/>
              <a:t>To improve accuracy, you can</a:t>
            </a:r>
          </a:p>
          <a:p>
            <a:pPr lvl="1"/>
            <a:r>
              <a:rPr lang="en-US" altLang="zh-TW" dirty="0"/>
              <a:t>Modify backbone (mobilenet-v1,v2,v3</a:t>
            </a:r>
            <a:r>
              <a:rPr lang="zh-TW" altLang="en-US" dirty="0"/>
              <a:t>、</a:t>
            </a:r>
            <a:r>
              <a:rPr lang="en-US" altLang="zh-TW" dirty="0"/>
              <a:t>user-defined backbone)</a:t>
            </a:r>
          </a:p>
          <a:p>
            <a:pPr lvl="1"/>
            <a:r>
              <a:rPr lang="en-US" altLang="zh-TW" dirty="0"/>
              <a:t>Data Augmentation(mosaic)</a:t>
            </a:r>
          </a:p>
          <a:p>
            <a:pPr lvl="1"/>
            <a:r>
              <a:rPr lang="en-US" altLang="zh-TW" dirty="0"/>
              <a:t>Learning schedule(</a:t>
            </a:r>
            <a:r>
              <a:rPr lang="en-US" altLang="zh-TW" dirty="0" err="1"/>
              <a:t>Cosine_lr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4654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2014C51-5685-468C-B5D2-79BD6CEA2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24" y="4753455"/>
            <a:ext cx="9676351" cy="67620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F3BAB98-D741-4580-B905-8A786298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897AF-0943-4902-B93F-AB9C9EE2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Car</a:t>
            </a:r>
          </a:p>
          <a:p>
            <a:pPr lvl="1"/>
            <a:r>
              <a:rPr lang="en-US" altLang="zh-TW" dirty="0"/>
              <a:t>Class : 8</a:t>
            </a:r>
          </a:p>
          <a:p>
            <a:pPr lvl="2"/>
            <a:r>
              <a:rPr lang="en-US" altLang="zh-TW" dirty="0"/>
              <a:t>Motorcycle</a:t>
            </a:r>
          </a:p>
          <a:p>
            <a:pPr lvl="2"/>
            <a:r>
              <a:rPr lang="en-US" altLang="zh-TW" dirty="0"/>
              <a:t>Auto</a:t>
            </a:r>
          </a:p>
          <a:p>
            <a:pPr lvl="2"/>
            <a:r>
              <a:rPr lang="en-US" altLang="zh-TW" dirty="0"/>
              <a:t>Car</a:t>
            </a:r>
          </a:p>
          <a:p>
            <a:pPr lvl="2"/>
            <a:r>
              <a:rPr lang="en-US" altLang="zh-TW" dirty="0"/>
              <a:t>Bus</a:t>
            </a:r>
          </a:p>
          <a:p>
            <a:pPr lvl="2"/>
            <a:r>
              <a:rPr lang="en-US" altLang="zh-TW" dirty="0"/>
              <a:t>LCV</a:t>
            </a:r>
          </a:p>
          <a:p>
            <a:pPr lvl="2"/>
            <a:r>
              <a:rPr lang="en-US" altLang="zh-TW" dirty="0"/>
              <a:t>Truck</a:t>
            </a:r>
          </a:p>
          <a:p>
            <a:pPr lvl="2"/>
            <a:r>
              <a:rPr lang="en-US" altLang="zh-TW" dirty="0"/>
              <a:t>Tractor</a:t>
            </a:r>
          </a:p>
          <a:p>
            <a:pPr lvl="2"/>
            <a:r>
              <a:rPr lang="en-US" altLang="zh-TW" dirty="0"/>
              <a:t>Multi-Axle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37FEB4-E301-4098-B8FC-D08EBA38A2F4}"/>
              </a:ext>
            </a:extLst>
          </p:cNvPr>
          <p:cNvSpPr/>
          <p:nvPr/>
        </p:nvSpPr>
        <p:spPr>
          <a:xfrm>
            <a:off x="358877" y="5297035"/>
            <a:ext cx="7290620" cy="139384"/>
          </a:xfrm>
          <a:prstGeom prst="rect">
            <a:avLst/>
          </a:prstGeom>
          <a:solidFill>
            <a:schemeClr val="bg1"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8BE79E-F1B8-44B6-964A-8DE7A14EF48A}"/>
              </a:ext>
            </a:extLst>
          </p:cNvPr>
          <p:cNvSpPr txBox="1"/>
          <p:nvPr/>
        </p:nvSpPr>
        <p:spPr>
          <a:xfrm>
            <a:off x="3116826" y="5534195"/>
            <a:ext cx="124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 path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868D153-F141-48EE-BAA8-70DCD61ACCD3}"/>
              </a:ext>
            </a:extLst>
          </p:cNvPr>
          <p:cNvSpPr txBox="1"/>
          <p:nvPr/>
        </p:nvSpPr>
        <p:spPr>
          <a:xfrm>
            <a:off x="7016516" y="5544979"/>
            <a:ext cx="277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Object location + class label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3F448A-072A-4031-8D22-15B4CE019597}"/>
              </a:ext>
            </a:extLst>
          </p:cNvPr>
          <p:cNvSpPr/>
          <p:nvPr/>
        </p:nvSpPr>
        <p:spPr>
          <a:xfrm>
            <a:off x="7201822" y="5253891"/>
            <a:ext cx="1002890" cy="139384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4BAC4B-8D71-46B7-98C3-1BEFFFF1002C}"/>
              </a:ext>
            </a:extLst>
          </p:cNvPr>
          <p:cNvSpPr/>
          <p:nvPr/>
        </p:nvSpPr>
        <p:spPr>
          <a:xfrm>
            <a:off x="8206357" y="5245388"/>
            <a:ext cx="147088" cy="13938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818B36-3A08-4E77-8E61-8248970951E0}"/>
              </a:ext>
            </a:extLst>
          </p:cNvPr>
          <p:cNvSpPr/>
          <p:nvPr/>
        </p:nvSpPr>
        <p:spPr>
          <a:xfrm>
            <a:off x="7201822" y="5092935"/>
            <a:ext cx="1056353" cy="139384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C3B677-5735-4886-A3D1-F3149F35536F}"/>
              </a:ext>
            </a:extLst>
          </p:cNvPr>
          <p:cNvSpPr/>
          <p:nvPr/>
        </p:nvSpPr>
        <p:spPr>
          <a:xfrm>
            <a:off x="8258175" y="5086777"/>
            <a:ext cx="147087" cy="151849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264DFB-A2C5-4BE1-AB89-51DEB741079D}"/>
              </a:ext>
            </a:extLst>
          </p:cNvPr>
          <p:cNvSpPr/>
          <p:nvPr/>
        </p:nvSpPr>
        <p:spPr>
          <a:xfrm>
            <a:off x="6096000" y="4772643"/>
            <a:ext cx="1056353" cy="139384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CA2B4A-329B-4D94-9EC7-CF1B38DCD703}"/>
              </a:ext>
            </a:extLst>
          </p:cNvPr>
          <p:cNvSpPr/>
          <p:nvPr/>
        </p:nvSpPr>
        <p:spPr>
          <a:xfrm>
            <a:off x="7111796" y="4746693"/>
            <a:ext cx="250722" cy="13938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8F0391-5395-4D5F-A713-3810314E4D16}"/>
              </a:ext>
            </a:extLst>
          </p:cNvPr>
          <p:cNvSpPr/>
          <p:nvPr/>
        </p:nvSpPr>
        <p:spPr>
          <a:xfrm>
            <a:off x="7359643" y="4756362"/>
            <a:ext cx="965208" cy="139384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A51BB6-C0CD-4DB4-9A87-E72D494126CC}"/>
              </a:ext>
            </a:extLst>
          </p:cNvPr>
          <p:cNvSpPr/>
          <p:nvPr/>
        </p:nvSpPr>
        <p:spPr>
          <a:xfrm>
            <a:off x="8324851" y="4756362"/>
            <a:ext cx="166687" cy="13938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5A11C2-0714-4F8A-9A4F-BAC2B5494F71}"/>
              </a:ext>
            </a:extLst>
          </p:cNvPr>
          <p:cNvSpPr/>
          <p:nvPr/>
        </p:nvSpPr>
        <p:spPr>
          <a:xfrm>
            <a:off x="8515088" y="4772147"/>
            <a:ext cx="1000387" cy="139384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0BE208F-07A6-4E6B-817F-EE581D5073CE}"/>
              </a:ext>
            </a:extLst>
          </p:cNvPr>
          <p:cNvSpPr/>
          <p:nvPr/>
        </p:nvSpPr>
        <p:spPr>
          <a:xfrm>
            <a:off x="9515475" y="4772147"/>
            <a:ext cx="134270" cy="13938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898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7919D-C21A-4CDD-8142-15829763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Augmentation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3CDAD8-B13E-4CCE-8267-9E5A07E26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Mosaic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F6511C-1C1E-49D6-B134-6261B8C9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766887"/>
            <a:ext cx="78009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97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E15DB-8B5C-46D1-8EE4-B6D96B3E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schedule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36E8B5-D63C-4F29-9599-2D9ECFBC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/>
          <a:lstStyle/>
          <a:p>
            <a:r>
              <a:rPr lang="en-US" altLang="zh-TW" dirty="0"/>
              <a:t>Step LR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CosineAnnealingLR</a:t>
            </a:r>
            <a:endParaRPr lang="zh-TW" altLang="en-US" dirty="0"/>
          </a:p>
        </p:txBody>
      </p:sp>
      <p:pic>
        <p:nvPicPr>
          <p:cNvPr id="1052" name="Picture 28" descr="https://cdn-images-1.medium.com/max/800/1*GjdEoZcEcQF19JS1y8nVYw.png">
            <a:extLst>
              <a:ext uri="{FF2B5EF4-FFF2-40B4-BE49-F238E27FC236}">
                <a16:creationId xmlns:a16="http://schemas.microsoft.com/office/drawing/2014/main" id="{DC2417E6-B6BE-47C5-82CE-587F69C40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1" y="3876321"/>
            <a:ext cx="4210198" cy="261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BD39F22-047B-42E5-876B-0A93E61E1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636" y="1314450"/>
            <a:ext cx="3934613" cy="23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7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6CCCE-3AD3-406B-B23A-1448BED4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train.py &amp; test.py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D6F650-71F7-4856-8B56-72D56DC3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</a:p>
          <a:p>
            <a:pPr lvl="1"/>
            <a:r>
              <a:rPr lang="en-US" altLang="zh-TW" dirty="0"/>
              <a:t>Display image with predicted bounding box</a:t>
            </a:r>
          </a:p>
          <a:p>
            <a:r>
              <a:rPr lang="en-US" altLang="zh-TW" dirty="0"/>
              <a:t>Train</a:t>
            </a:r>
          </a:p>
          <a:p>
            <a:pPr lvl="1"/>
            <a:r>
              <a:rPr lang="en-US" altLang="zh-TW" dirty="0"/>
              <a:t>Data augmentation</a:t>
            </a:r>
          </a:p>
          <a:p>
            <a:pPr lvl="1"/>
            <a:r>
              <a:rPr lang="en-US" altLang="zh-TW" dirty="0"/>
              <a:t>Learning rate schedule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804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7F0A541-29E3-48B0-BAC7-6E9E5ADD8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Semantic Segmentation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383BB440-AD53-4303-93A5-D7F256283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665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C96CC6-24A3-4C97-98E3-2D87E77E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yolo.py (for testing)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8A8BB0-4751-4E8F-8C77-33B9E9B8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should modify path of pretrained weights and backbone of model.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249DD0-4FEF-4196-BAD6-49089436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962150"/>
            <a:ext cx="6019800" cy="2305050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08AC37E4-645E-4907-9A01-ACDA1534AA9E}"/>
              </a:ext>
            </a:extLst>
          </p:cNvPr>
          <p:cNvSpPr/>
          <p:nvPr/>
        </p:nvSpPr>
        <p:spPr>
          <a:xfrm flipH="1">
            <a:off x="7953375" y="2762249"/>
            <a:ext cx="762000" cy="1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D827750-09AA-4E69-B4C0-036565DE94A7}"/>
              </a:ext>
            </a:extLst>
          </p:cNvPr>
          <p:cNvSpPr txBox="1"/>
          <p:nvPr/>
        </p:nvSpPr>
        <p:spPr>
          <a:xfrm>
            <a:off x="8924925" y="2639495"/>
            <a:ext cx="258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Model weights for testing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928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9"/>
            <a:ext cx="10972800" cy="5054617"/>
          </a:xfrm>
        </p:spPr>
        <p:txBody>
          <a:bodyPr/>
          <a:lstStyle/>
          <a:p>
            <a:r>
              <a:rPr lang="en-US" altLang="zh-TW" dirty="0"/>
              <a:t>Evaluation metric: Mean Average Precision (</a:t>
            </a:r>
            <a:r>
              <a:rPr lang="en-US" altLang="zh-TW" dirty="0" err="1"/>
              <a:t>mAP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Precision : TP / (TP + FP)</a:t>
            </a:r>
          </a:p>
          <a:p>
            <a:pPr lvl="1"/>
            <a:r>
              <a:rPr lang="en-US" altLang="zh-TW" dirty="0"/>
              <a:t>Recall : TP / (TP + FN)</a:t>
            </a:r>
          </a:p>
          <a:p>
            <a:pPr lvl="1"/>
            <a:r>
              <a:rPr lang="en-US" altLang="zh-TW" dirty="0"/>
              <a:t>Average Precision (AP) is finding the area under the precision-recall curve </a:t>
            </a:r>
          </a:p>
          <a:p>
            <a:pPr lvl="1"/>
            <a:endParaRPr lang="en-US" altLang="zh-TW" dirty="0"/>
          </a:p>
        </p:txBody>
      </p:sp>
      <p:pic>
        <p:nvPicPr>
          <p:cNvPr id="1026" name="Picture 2" descr="https://user-images.githubusercontent.com/15831541/43008995-64dd53ce-8c34-11e8-8a2c-4567b1311910.png">
            <a:extLst>
              <a:ext uri="{FF2B5EF4-FFF2-40B4-BE49-F238E27FC236}">
                <a16:creationId xmlns:a16="http://schemas.microsoft.com/office/drawing/2014/main" id="{C86CB0D8-CF24-423C-82D5-9CED05CDC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2835283"/>
            <a:ext cx="44481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39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Rules(1/3)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9"/>
            <a:ext cx="7667625" cy="5054617"/>
          </a:xfrm>
        </p:spPr>
        <p:txBody>
          <a:bodyPr>
            <a:normAutofit/>
          </a:bodyPr>
          <a:lstStyle/>
          <a:p>
            <a:r>
              <a:rPr lang="en-US" altLang="zh-TW" dirty="0"/>
              <a:t>Report (10%)</a:t>
            </a:r>
          </a:p>
          <a:p>
            <a:pPr lvl="1"/>
            <a:r>
              <a:rPr lang="en-US" altLang="zh-TW" dirty="0"/>
              <a:t>Show how do you improve your model</a:t>
            </a:r>
          </a:p>
          <a:p>
            <a:pPr lvl="2"/>
            <a:r>
              <a:rPr lang="en-US" altLang="zh-TW" dirty="0"/>
              <a:t>Pros and cons of your model</a:t>
            </a:r>
          </a:p>
          <a:p>
            <a:pPr lvl="1"/>
            <a:r>
              <a:rPr lang="en-US" altLang="zh-TW" dirty="0"/>
              <a:t>Show how do you improve accuracy </a:t>
            </a:r>
          </a:p>
          <a:p>
            <a:pPr lvl="2"/>
            <a:r>
              <a:rPr lang="en-US" altLang="zh-TW" dirty="0"/>
              <a:t>Loss, Optimizer,  overcome overfitting, anchor sizes ?</a:t>
            </a:r>
          </a:p>
          <a:p>
            <a:pPr lvl="1"/>
            <a:r>
              <a:rPr lang="en-US" altLang="zh-TW" dirty="0"/>
              <a:t>Difficulties you encounter and how you solve it </a:t>
            </a:r>
          </a:p>
          <a:p>
            <a:pPr lvl="1"/>
            <a:r>
              <a:rPr lang="en-US" altLang="zh-TW" dirty="0"/>
              <a:t>Any other thing you want to tell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At most 5 pages</a:t>
            </a:r>
          </a:p>
        </p:txBody>
      </p:sp>
    </p:spTree>
    <p:extLst>
      <p:ext uri="{BB962C8B-B14F-4D97-AF65-F5344CB8AC3E}">
        <p14:creationId xmlns:p14="http://schemas.microsoft.com/office/powerpoint/2010/main" val="2608010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Rules(2/3)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Predict test data (Highway_126.jpg) correctly (20%)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FAA773-7840-4F7E-8A2A-F97401301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52" y="2014551"/>
            <a:ext cx="3771900" cy="37719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224F0D5-9F9E-4CF2-81D2-473D80591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39" y="2014551"/>
            <a:ext cx="3771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27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Rules(3/3)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9"/>
            <a:ext cx="10972800" cy="5054617"/>
          </a:xfrm>
        </p:spPr>
        <p:txBody>
          <a:bodyPr>
            <a:normAutofit/>
          </a:bodyPr>
          <a:lstStyle/>
          <a:p>
            <a:r>
              <a:rPr lang="en-US" altLang="zh-TW" dirty="0"/>
              <a:t>Object Detection Accuracy performance rank (</a:t>
            </a:r>
            <a:r>
              <a:rPr lang="en-US" altLang="zh-TW" dirty="0" err="1"/>
              <a:t>mAP</a:t>
            </a:r>
            <a:r>
              <a:rPr lang="en-US" altLang="zh-TW" dirty="0"/>
              <a:t>) (20%)</a:t>
            </a:r>
          </a:p>
          <a:p>
            <a:pPr lvl="1"/>
            <a:r>
              <a:rPr lang="en-US" altLang="zh-TW" dirty="0"/>
              <a:t>I will run your test.py on my own testing dataset</a:t>
            </a:r>
          </a:p>
          <a:p>
            <a:pPr lvl="1"/>
            <a:r>
              <a:rPr lang="en-US" altLang="zh-TW" dirty="0"/>
              <a:t>python3 test.py </a:t>
            </a:r>
          </a:p>
          <a:p>
            <a:pPr lvl="1"/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modify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wish</a:t>
            </a:r>
          </a:p>
          <a:p>
            <a:pPr lvl="1"/>
            <a:r>
              <a:rPr lang="en-US" altLang="zh-TW" dirty="0"/>
              <a:t>Make sure your test.py can generate labels in correct format</a:t>
            </a:r>
          </a:p>
          <a:p>
            <a:pPr lvl="2"/>
            <a:r>
              <a:rPr lang="en-US" altLang="zh-TW" dirty="0"/>
              <a:t>I have give you a image to test test.py</a:t>
            </a:r>
          </a:p>
          <a:p>
            <a:pPr lvl="2"/>
            <a:r>
              <a:rPr lang="en-US" altLang="zh-TW" dirty="0"/>
              <a:t>If test.py cannot work, you would not get any points</a:t>
            </a:r>
          </a:p>
          <a:p>
            <a:r>
              <a:rPr lang="en-US" altLang="zh-TW" dirty="0" err="1"/>
              <a:t>mAP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https://github.com/Cartucho/mAP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86E74A-53DD-4EA9-BECD-70109270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4733925"/>
            <a:ext cx="4876800" cy="7239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103C9AB-5A1D-4F2B-A07C-7B607BA1985C}"/>
              </a:ext>
            </a:extLst>
          </p:cNvPr>
          <p:cNvSpPr txBox="1"/>
          <p:nvPr/>
        </p:nvSpPr>
        <p:spPr>
          <a:xfrm>
            <a:off x="8259587" y="5487476"/>
            <a:ext cx="189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test_labels</a:t>
            </a:r>
            <a:r>
              <a:rPr lang="en-US" altLang="zh-TW" dirty="0"/>
              <a:t>/xxx.txt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B0F01A8-98E7-4042-92CE-4044BF406784}"/>
              </a:ext>
            </a:extLst>
          </p:cNvPr>
          <p:cNvGrpSpPr/>
          <p:nvPr/>
        </p:nvGrpSpPr>
        <p:grpSpPr>
          <a:xfrm>
            <a:off x="1428171" y="5112553"/>
            <a:ext cx="2639753" cy="1228725"/>
            <a:chOff x="1329659" y="3809999"/>
            <a:chExt cx="2639753" cy="122872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3985003-19A4-4E9B-A3FF-FDBE98233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659" y="3809999"/>
              <a:ext cx="1228725" cy="122872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F8E7E3-72C2-4695-90B1-65937E589487}"/>
                </a:ext>
              </a:extLst>
            </p:cNvPr>
            <p:cNvSpPr txBox="1"/>
            <p:nvPr/>
          </p:nvSpPr>
          <p:spPr>
            <a:xfrm>
              <a:off x="2699321" y="4239695"/>
              <a:ext cx="1270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img</a:t>
              </a:r>
              <a:r>
                <a:rPr lang="en-US" altLang="zh-TW" dirty="0"/>
                <a:t>/xxx.jpg</a:t>
              </a:r>
              <a:endParaRPr lang="zh-TW" altLang="en-US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A27EE5F-850A-40E7-9B5F-E74E73FD2807}"/>
              </a:ext>
            </a:extLst>
          </p:cNvPr>
          <p:cNvGrpSpPr/>
          <p:nvPr/>
        </p:nvGrpSpPr>
        <p:grpSpPr>
          <a:xfrm>
            <a:off x="1241752" y="4505325"/>
            <a:ext cx="3112162" cy="457200"/>
            <a:chOff x="857250" y="5457825"/>
            <a:chExt cx="3112162" cy="45720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9B44BB89-C41A-40BD-A6F0-32F110796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7250" y="5457825"/>
              <a:ext cx="1543050" cy="4572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D2DFEE2-550E-4F74-8758-D23367705FF5}"/>
                </a:ext>
              </a:extLst>
            </p:cNvPr>
            <p:cNvSpPr txBox="1"/>
            <p:nvPr/>
          </p:nvSpPr>
          <p:spPr>
            <a:xfrm>
              <a:off x="2662323" y="5477963"/>
              <a:ext cx="130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test</a:t>
              </a:r>
              <a:r>
                <a:rPr lang="en-US" altLang="zh-TW" dirty="0"/>
                <a:t>_img.txt</a:t>
              </a:r>
              <a:endParaRPr lang="zh-TW" altLang="en-US" dirty="0"/>
            </a:p>
          </p:txBody>
        </p:sp>
      </p:grp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078DC0D9-FBE6-4C59-87DA-01FBEC35E980}"/>
              </a:ext>
            </a:extLst>
          </p:cNvPr>
          <p:cNvSpPr/>
          <p:nvPr/>
        </p:nvSpPr>
        <p:spPr>
          <a:xfrm>
            <a:off x="4896266" y="4588141"/>
            <a:ext cx="1123950" cy="104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262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Student_ID.tar</a:t>
            </a:r>
          </a:p>
          <a:p>
            <a:pPr lvl="1"/>
            <a:r>
              <a:rPr lang="en-US" altLang="zh-TW" dirty="0"/>
              <a:t>Include one directory with all the files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Without data files</a:t>
            </a:r>
          </a:p>
          <a:p>
            <a:pPr lvl="1"/>
            <a:r>
              <a:rPr lang="en-US" altLang="zh-TW" dirty="0"/>
              <a:t>readme.txt shows how to run </a:t>
            </a:r>
            <a:r>
              <a:rPr lang="en-US" altLang="zh-TW" dirty="0" err="1"/>
              <a:t>training&amp;testing</a:t>
            </a:r>
            <a:endParaRPr lang="en-US" altLang="zh-TW" dirty="0"/>
          </a:p>
          <a:p>
            <a:pPr lvl="1"/>
            <a:r>
              <a:rPr lang="en-US" altLang="zh-TW" dirty="0"/>
              <a:t>In logs folder, only your best model can be included</a:t>
            </a:r>
          </a:p>
          <a:p>
            <a:pPr marL="3429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Not only upload the best model to E3, you must also upload the best model to the cloud</a:t>
            </a:r>
          </a:p>
          <a:p>
            <a:pPr lvl="2"/>
            <a:r>
              <a:rPr lang="en-US" altLang="zh-TW" dirty="0"/>
              <a:t>Google drive, Dropbox</a:t>
            </a:r>
          </a:p>
          <a:p>
            <a:r>
              <a:rPr lang="en-US" altLang="zh-TW" dirty="0"/>
              <a:t>Student_ID.pdf</a:t>
            </a:r>
          </a:p>
        </p:txBody>
      </p:sp>
    </p:spTree>
    <p:extLst>
      <p:ext uri="{BB962C8B-B14F-4D97-AF65-F5344CB8AC3E}">
        <p14:creationId xmlns:p14="http://schemas.microsoft.com/office/powerpoint/2010/main" val="1553250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Deadline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3 week  (17/11/2022 11:59 PM)</a:t>
            </a:r>
          </a:p>
          <a:p>
            <a:r>
              <a:rPr lang="en-US" altLang="zh-TW" dirty="0"/>
              <a:t>Late</a:t>
            </a:r>
            <a:r>
              <a:rPr lang="zh-TW" altLang="en-US" dirty="0"/>
              <a:t> </a:t>
            </a:r>
            <a:r>
              <a:rPr lang="en-US" altLang="zh-TW" dirty="0"/>
              <a:t>submission(in</a:t>
            </a:r>
            <a:r>
              <a:rPr lang="zh-TW" altLang="en-US" dirty="0"/>
              <a:t> </a:t>
            </a:r>
            <a:r>
              <a:rPr lang="en-US" altLang="zh-TW" dirty="0"/>
              <a:t>24</a:t>
            </a:r>
            <a:r>
              <a:rPr lang="zh-TW" altLang="en-US" dirty="0"/>
              <a:t> </a:t>
            </a:r>
            <a:r>
              <a:rPr lang="en-US" altLang="zh-TW" dirty="0"/>
              <a:t>hours)</a:t>
            </a:r>
            <a:r>
              <a:rPr lang="zh-TW" altLang="en-US" dirty="0"/>
              <a:t> </a:t>
            </a:r>
            <a:r>
              <a:rPr lang="en-US" altLang="zh-TW" dirty="0"/>
              <a:t>will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30%</a:t>
            </a:r>
            <a:r>
              <a:rPr lang="zh-TW" altLang="en-US" dirty="0"/>
              <a:t> </a:t>
            </a:r>
            <a:r>
              <a:rPr lang="en-US" altLang="zh-TW" dirty="0"/>
              <a:t>reduction</a:t>
            </a:r>
          </a:p>
          <a:p>
            <a:r>
              <a:rPr lang="en-US" altLang="zh-TW" dirty="0"/>
              <a:t>You need to submit your </a:t>
            </a:r>
            <a:r>
              <a:rPr lang="en-US" altLang="zh-TW" b="1" dirty="0"/>
              <a:t>code </a:t>
            </a:r>
            <a:r>
              <a:rPr lang="en-US" altLang="zh-TW" dirty="0"/>
              <a:t>to New E3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69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039A1-99CF-43DB-8D76-924F8DD1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C30433-77EA-4FEA-B73E-BB4896F18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/>
              <a:t>YOLOV4</a:t>
            </a:r>
            <a:r>
              <a:rPr lang="zh-TW" altLang="en-US" sz="2000" b="1" dirty="0"/>
              <a:t>：</a:t>
            </a:r>
            <a:r>
              <a:rPr lang="en-US" altLang="zh-TW" sz="2000" b="1" dirty="0"/>
              <a:t>You Only Look Once</a:t>
            </a:r>
            <a:r>
              <a:rPr lang="zh-TW" altLang="en-US" sz="2000" b="1" dirty="0"/>
              <a:t>目标检测模型</a:t>
            </a:r>
            <a:r>
              <a:rPr lang="en-US" altLang="zh-TW" sz="2000" b="1" dirty="0"/>
              <a:t>-</a:t>
            </a:r>
            <a:r>
              <a:rPr lang="zh-TW" altLang="en-US" sz="2000" b="1" dirty="0"/>
              <a:t>修改</a:t>
            </a:r>
            <a:r>
              <a:rPr lang="en-US" altLang="zh-TW" sz="2000" b="1" dirty="0" err="1"/>
              <a:t>mobilenet</a:t>
            </a:r>
            <a:r>
              <a:rPr lang="zh-TW" altLang="en-US" sz="2000" b="1" dirty="0"/>
              <a:t>系列主干网络</a:t>
            </a:r>
            <a:r>
              <a:rPr lang="en-US" altLang="zh-TW" sz="2000" b="1" dirty="0"/>
              <a:t>-</a:t>
            </a:r>
            <a:r>
              <a:rPr lang="zh-TW" altLang="en-US" sz="2000" b="1" dirty="0"/>
              <a:t>在</a:t>
            </a:r>
            <a:r>
              <a:rPr lang="en-US" altLang="zh-TW" sz="2000" b="1" dirty="0" err="1"/>
              <a:t>pytorch</a:t>
            </a:r>
            <a:r>
              <a:rPr lang="zh-TW" altLang="en-US" sz="2000" b="1" dirty="0"/>
              <a:t>当中的实现</a:t>
            </a:r>
            <a:endParaRPr lang="en-US" altLang="zh-TW" sz="2000" b="1" dirty="0"/>
          </a:p>
          <a:p>
            <a:pPr marL="685800" lvl="1"/>
            <a:r>
              <a:rPr lang="en-US" altLang="zh-TW" sz="1600" b="1" dirty="0">
                <a:hlinkClick r:id="rId2"/>
              </a:rPr>
              <a:t>https://github.com/gaozheng-tech/mobilenet-yolov4-lite-pytorch</a:t>
            </a:r>
            <a:endParaRPr lang="zh-TW" altLang="en-US" sz="16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34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 err="1"/>
              <a:t>pytorch</a:t>
            </a:r>
            <a:endParaRPr lang="en-US" altLang="zh-TW" dirty="0"/>
          </a:p>
          <a:p>
            <a:r>
              <a:rPr lang="en-US" altLang="zh-TW" dirty="0"/>
              <a:t>Use the data we provide to train your model</a:t>
            </a:r>
          </a:p>
          <a:p>
            <a:pPr lvl="1"/>
            <a:r>
              <a:rPr lang="en-US" altLang="zh-TW" dirty="0"/>
              <a:t>Without other data (augmentation is allowed)</a:t>
            </a:r>
          </a:p>
          <a:p>
            <a:pPr lvl="1"/>
            <a:r>
              <a:rPr lang="en-US" altLang="zh-TW" dirty="0"/>
              <a:t>Without pretrained model </a:t>
            </a:r>
          </a:p>
          <a:p>
            <a:pPr lvl="1"/>
            <a:r>
              <a:rPr lang="en-US" altLang="zh-TW" dirty="0"/>
              <a:t>Without calling any full network package </a:t>
            </a:r>
          </a:p>
          <a:p>
            <a:pPr lvl="2"/>
            <a:r>
              <a:rPr lang="en-US" altLang="zh-TW" dirty="0"/>
              <a:t>For example : Do not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A5A7C8-E867-461F-8079-5299FA7A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496" y="3074982"/>
            <a:ext cx="3667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Convolution Network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inference lots of pixel?</a:t>
            </a:r>
          </a:p>
          <a:p>
            <a:pPr lvl="1"/>
            <a:r>
              <a:rPr lang="en-US" altLang="zh-TW" dirty="0"/>
              <a:t>Pixels to pixels training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Encoder and decoder</a:t>
            </a:r>
          </a:p>
          <a:p>
            <a:pPr lvl="1"/>
            <a:r>
              <a:rPr lang="en-US" altLang="zh-TW" dirty="0" err="1"/>
              <a:t>Downsampling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 err="1"/>
              <a:t>upsampling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4" y="3740141"/>
            <a:ext cx="5589913" cy="284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86FB3A4-2353-457D-8E00-9F76667D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457" y="1094883"/>
            <a:ext cx="7322543" cy="5245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588C7A-05B9-453A-8B79-8A5970E6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U-Net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5EC36-5FF1-48E4-9EA6-9B02DB24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1549"/>
            <a:ext cx="4951445" cy="5054617"/>
          </a:xfrm>
        </p:spPr>
        <p:txBody>
          <a:bodyPr/>
          <a:lstStyle/>
          <a:p>
            <a:r>
              <a:rPr lang="en-US" altLang="zh-TW" dirty="0"/>
              <a:t>Based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fully</a:t>
            </a:r>
            <a:r>
              <a:rPr lang="zh-TW" altLang="en-US" dirty="0"/>
              <a:t> </a:t>
            </a:r>
            <a:r>
              <a:rPr lang="en-US" altLang="zh-TW" dirty="0"/>
              <a:t>convolution</a:t>
            </a:r>
            <a:r>
              <a:rPr lang="zh-TW" altLang="en-US" dirty="0"/>
              <a:t> </a:t>
            </a:r>
            <a:r>
              <a:rPr lang="en-US" altLang="zh-TW" dirty="0"/>
              <a:t>network</a:t>
            </a:r>
          </a:p>
          <a:p>
            <a:r>
              <a:rPr lang="en-US" altLang="zh-TW" dirty="0"/>
              <a:t>Symmetric contracting/expanding path</a:t>
            </a:r>
          </a:p>
          <a:p>
            <a:r>
              <a:rPr lang="en-US" altLang="zh-TW" dirty="0"/>
              <a:t>Skip connections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01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Vanilla CNN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Vanilla CNN uses pooling layer to reduce computation and increase the receptive field</a:t>
            </a:r>
          </a:p>
          <a:p>
            <a:r>
              <a:rPr lang="en-US" altLang="zh-TW" dirty="0"/>
              <a:t>Is there any way to increase the receptive field without information loss?</a:t>
            </a:r>
          </a:p>
          <a:p>
            <a:pPr lvl="1"/>
            <a:r>
              <a:rPr lang="en-US" altLang="zh-TW" dirty="0"/>
              <a:t>Dilated convolution</a:t>
            </a:r>
            <a:endParaRPr lang="en-US" altLang="zh-TW" baseline="-25000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3026752"/>
            <a:ext cx="78962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2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</a:t>
            </a:r>
            <a:r>
              <a:rPr lang="en-US" altLang="zh-TW" dirty="0" err="1"/>
              <a:t>Upsample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traditional </a:t>
            </a:r>
            <a:r>
              <a:rPr lang="en-US" altLang="zh-TW" dirty="0" err="1"/>
              <a:t>upsampling</a:t>
            </a:r>
            <a:r>
              <a:rPr lang="en-US" altLang="zh-TW" dirty="0"/>
              <a:t> method</a:t>
            </a:r>
          </a:p>
          <a:p>
            <a:pPr lvl="1"/>
            <a:r>
              <a:rPr lang="en-US" altLang="zh-TW" dirty="0"/>
              <a:t>Bilinear, </a:t>
            </a:r>
            <a:r>
              <a:rPr lang="en-US" altLang="zh-TW" dirty="0">
                <a:solidFill>
                  <a:srgbClr val="C00000"/>
                </a:solidFill>
              </a:rPr>
              <a:t>nearest</a:t>
            </a:r>
            <a:r>
              <a:rPr lang="en-US" altLang="zh-TW" dirty="0"/>
              <a:t>, ….</a:t>
            </a:r>
          </a:p>
          <a:p>
            <a:r>
              <a:rPr lang="en-US" altLang="zh-TW" dirty="0"/>
              <a:t>Use transpose convolution layer(deconvolution)</a:t>
            </a:r>
          </a:p>
          <a:p>
            <a:pPr lvl="1"/>
            <a:r>
              <a:rPr lang="en-US" altLang="zh-TW" dirty="0"/>
              <a:t>Learn how to </a:t>
            </a:r>
            <a:r>
              <a:rPr lang="en-US" altLang="zh-TW" dirty="0" err="1"/>
              <a:t>upsample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443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Other Tips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augmentation</a:t>
            </a:r>
          </a:p>
          <a:p>
            <a:pPr lvl="1"/>
            <a:r>
              <a:rPr lang="en-US" altLang="zh-TW" dirty="0" err="1"/>
              <a:t>RandomHorizontalFlip</a:t>
            </a:r>
            <a:endParaRPr lang="en-US" altLang="zh-TW" dirty="0"/>
          </a:p>
          <a:p>
            <a:pPr lvl="1"/>
            <a:r>
              <a:rPr lang="en-US" altLang="zh-TW" dirty="0" err="1"/>
              <a:t>RandomCrop</a:t>
            </a:r>
            <a:r>
              <a:rPr lang="en-US" altLang="zh-TW" dirty="0"/>
              <a:t> , ….</a:t>
            </a:r>
            <a:endParaRPr kumimoji="1" lang="en-US" altLang="zh-TW" dirty="0"/>
          </a:p>
          <a:p>
            <a:r>
              <a:rPr kumimoji="1" lang="en-US" altLang="zh-TW" dirty="0"/>
              <a:t>Multi-scale</a:t>
            </a:r>
          </a:p>
          <a:p>
            <a:r>
              <a:rPr kumimoji="1" lang="en-US" altLang="zh-TW" dirty="0"/>
              <a:t>Loss function</a:t>
            </a:r>
          </a:p>
          <a:p>
            <a:r>
              <a:rPr kumimoji="1" lang="en-US" altLang="zh-TW" dirty="0"/>
              <a:t>Skip</a:t>
            </a:r>
            <a:r>
              <a:rPr kumimoji="1" lang="zh-TW" altLang="en-US" dirty="0"/>
              <a:t> </a:t>
            </a:r>
            <a:r>
              <a:rPr kumimoji="1" lang="en-US" altLang="zh-TW" dirty="0"/>
              <a:t>connection</a:t>
            </a:r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906374"/>
      </p:ext>
    </p:extLst>
  </p:cSld>
  <p:clrMapOvr>
    <a:masterClrMapping/>
  </p:clrMapOvr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23122</TotalTime>
  <Words>1464</Words>
  <Application>Microsoft Office PowerPoint</Application>
  <PresentationFormat>寬螢幕</PresentationFormat>
  <Paragraphs>248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新細明體</vt:lpstr>
      <vt:lpstr>Arial</vt:lpstr>
      <vt:lpstr>Calibri</vt:lpstr>
      <vt:lpstr>Cambria Math</vt:lpstr>
      <vt:lpstr>VSPLAB</vt:lpstr>
      <vt:lpstr>DLAD Lab3 Semantic Segmentation &amp; Object Detection</vt:lpstr>
      <vt:lpstr>Download File</vt:lpstr>
      <vt:lpstr>Semantic Segmentation</vt:lpstr>
      <vt:lpstr>Requirements:</vt:lpstr>
      <vt:lpstr>Fully Convolution Network</vt:lpstr>
      <vt:lpstr>U-Net</vt:lpstr>
      <vt:lpstr>Problems of Vanilla CNN</vt:lpstr>
      <vt:lpstr>How to Upsample?</vt:lpstr>
      <vt:lpstr>Other Tips</vt:lpstr>
      <vt:lpstr>Dataset: Cityscapes </vt:lpstr>
      <vt:lpstr>Classes of Label</vt:lpstr>
      <vt:lpstr>Model Evaluation</vt:lpstr>
      <vt:lpstr>Grading Rules(1/2)</vt:lpstr>
      <vt:lpstr>Grading Rules(2/2)</vt:lpstr>
      <vt:lpstr>Report Spec.</vt:lpstr>
      <vt:lpstr>Results:</vt:lpstr>
      <vt:lpstr>Remainders</vt:lpstr>
      <vt:lpstr>Submission</vt:lpstr>
      <vt:lpstr>Deadline</vt:lpstr>
      <vt:lpstr>Appendix</vt:lpstr>
      <vt:lpstr>Appendix</vt:lpstr>
      <vt:lpstr>Appendix</vt:lpstr>
      <vt:lpstr>References</vt:lpstr>
      <vt:lpstr>Object Detection</vt:lpstr>
      <vt:lpstr>Objectives</vt:lpstr>
      <vt:lpstr>Dataset</vt:lpstr>
      <vt:lpstr>Data Augmentation</vt:lpstr>
      <vt:lpstr>Learning schedule</vt:lpstr>
      <vt:lpstr>train.py &amp; test.py</vt:lpstr>
      <vt:lpstr>yolo.py (for testing)</vt:lpstr>
      <vt:lpstr>Model Evaluation</vt:lpstr>
      <vt:lpstr>Grading Rules(1/3)</vt:lpstr>
      <vt:lpstr>Grading Rules(2/3)</vt:lpstr>
      <vt:lpstr>Grading Rules(3/3)</vt:lpstr>
      <vt:lpstr>Submission</vt:lpstr>
      <vt:lpstr>Deadline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user</cp:lastModifiedBy>
  <cp:revision>279</cp:revision>
  <dcterms:created xsi:type="dcterms:W3CDTF">2015-04-09T17:52:42Z</dcterms:created>
  <dcterms:modified xsi:type="dcterms:W3CDTF">2022-10-26T18:05:20Z</dcterms:modified>
</cp:coreProperties>
</file>