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02" r:id="rId2"/>
    <p:sldId id="384" r:id="rId3"/>
    <p:sldId id="417" r:id="rId4"/>
    <p:sldId id="418" r:id="rId5"/>
    <p:sldId id="432" r:id="rId6"/>
    <p:sldId id="420" r:id="rId7"/>
    <p:sldId id="394" r:id="rId8"/>
    <p:sldId id="419" r:id="rId9"/>
    <p:sldId id="393" r:id="rId10"/>
    <p:sldId id="395" r:id="rId11"/>
    <p:sldId id="392" r:id="rId12"/>
    <p:sldId id="421" r:id="rId13"/>
    <p:sldId id="423" r:id="rId14"/>
    <p:sldId id="424" r:id="rId15"/>
    <p:sldId id="434" r:id="rId16"/>
    <p:sldId id="426" r:id="rId17"/>
    <p:sldId id="435" r:id="rId18"/>
    <p:sldId id="437" r:id="rId19"/>
    <p:sldId id="391" r:id="rId20"/>
    <p:sldId id="438" r:id="rId21"/>
    <p:sldId id="373" r:id="rId22"/>
    <p:sldId id="355" r:id="rId23"/>
    <p:sldId id="43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-mingjie/rethinking-network-pruning" TargetMode="External"/><Relationship Id="rId2" Type="http://schemas.openxmlformats.org/officeDocument/2006/relationships/hyperlink" Target="https://pytorch.org/tutorials/intermediate/pruning_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4.03209" TargetMode="External"/><Relationship Id="rId4" Type="http://schemas.openxmlformats.org/officeDocument/2006/relationships/hyperlink" Target="https://medium.com/@sanjanasrinivas73/post-training-static-quantization-pytorch-37dd187ba10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r>
              <a:rPr lang="en-US" altLang="zh-TW" dirty="0" smtClean="0"/>
              <a:t>Lab04  </a:t>
            </a:r>
            <a:r>
              <a:rPr lang="en-US" altLang="zh-TW" dirty="0"/>
              <a:t>Pruning &amp; Quantization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1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Pruning Introduction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23"/>
          <a:stretch/>
        </p:blipFill>
        <p:spPr>
          <a:xfrm>
            <a:off x="1755879" y="2232451"/>
            <a:ext cx="8475515" cy="4175853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09600" y="906788"/>
            <a:ext cx="10972800" cy="141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Two step approach</a:t>
            </a:r>
            <a:endParaRPr lang="en-US" altLang="zh-TW" dirty="0"/>
          </a:p>
          <a:p>
            <a:pPr lvl="1"/>
            <a:r>
              <a:rPr lang="en-US" altLang="zh-TW" dirty="0" smtClean="0"/>
              <a:t>Pruning: set unimportant parameters to zero</a:t>
            </a:r>
          </a:p>
          <a:p>
            <a:pPr lvl="1"/>
            <a:r>
              <a:rPr lang="en-US" altLang="zh-TW" dirty="0" err="1" smtClean="0"/>
              <a:t>Finetuning</a:t>
            </a:r>
            <a:r>
              <a:rPr lang="en-US" altLang="zh-TW" dirty="0" smtClean="0"/>
              <a:t>: retrain remaining parameters for a few epochs to regain accuracy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02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220630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Unstructured (Fine-grained) Pruning</a:t>
            </a:r>
          </a:p>
          <a:p>
            <a:pPr lvl="1"/>
            <a:r>
              <a:rPr lang="en-US" altLang="zh-TW" dirty="0" smtClean="0"/>
              <a:t>Prune </a:t>
            </a:r>
            <a:r>
              <a:rPr lang="en-US" altLang="zh-TW" dirty="0"/>
              <a:t>individual parameters</a:t>
            </a:r>
            <a:endParaRPr lang="en-US" altLang="zh-TW" dirty="0" smtClean="0"/>
          </a:p>
          <a:p>
            <a:r>
              <a:rPr lang="en-US" altLang="zh-TW" dirty="0" smtClean="0"/>
              <a:t>Structured (Coarse-grained) Pruning</a:t>
            </a:r>
          </a:p>
          <a:p>
            <a:pPr lvl="1"/>
            <a:r>
              <a:rPr lang="en-US" altLang="zh-TW" dirty="0" smtClean="0"/>
              <a:t>Consider </a:t>
            </a:r>
            <a:r>
              <a:rPr lang="en-US" altLang="zh-TW" dirty="0"/>
              <a:t>parameters in groups </a:t>
            </a:r>
            <a:r>
              <a:rPr lang="en-US" altLang="zh-TW" dirty="0" smtClean="0"/>
              <a:t>- removing channels, or filters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1986"/>
              </p:ext>
            </p:extLst>
          </p:nvPr>
        </p:nvGraphicFramePr>
        <p:xfrm>
          <a:off x="2128911" y="3815521"/>
          <a:ext cx="10881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0">
                  <a:extLst>
                    <a:ext uri="{9D8B030D-6E8A-4147-A177-3AD203B41FA5}">
                      <a16:colId xmlns:a16="http://schemas.microsoft.com/office/drawing/2014/main" val="100842662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78858863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621173243"/>
                    </a:ext>
                  </a:extLst>
                </a:gridCol>
              </a:tblGrid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6310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17335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280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45456"/>
              </p:ext>
            </p:extLst>
          </p:nvPr>
        </p:nvGraphicFramePr>
        <p:xfrm>
          <a:off x="3765206" y="3815521"/>
          <a:ext cx="10881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0">
                  <a:extLst>
                    <a:ext uri="{9D8B030D-6E8A-4147-A177-3AD203B41FA5}">
                      <a16:colId xmlns:a16="http://schemas.microsoft.com/office/drawing/2014/main" val="100842662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78858863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621173243"/>
                    </a:ext>
                  </a:extLst>
                </a:gridCol>
              </a:tblGrid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6310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17335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2805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71536"/>
              </p:ext>
            </p:extLst>
          </p:nvPr>
        </p:nvGraphicFramePr>
        <p:xfrm>
          <a:off x="2128911" y="5134708"/>
          <a:ext cx="10881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0">
                  <a:extLst>
                    <a:ext uri="{9D8B030D-6E8A-4147-A177-3AD203B41FA5}">
                      <a16:colId xmlns:a16="http://schemas.microsoft.com/office/drawing/2014/main" val="100842662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78858863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621173243"/>
                    </a:ext>
                  </a:extLst>
                </a:gridCol>
              </a:tblGrid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6310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17335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2805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77152"/>
              </p:ext>
            </p:extLst>
          </p:nvPr>
        </p:nvGraphicFramePr>
        <p:xfrm>
          <a:off x="3765206" y="5134708"/>
          <a:ext cx="10881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0">
                  <a:extLst>
                    <a:ext uri="{9D8B030D-6E8A-4147-A177-3AD203B41FA5}">
                      <a16:colId xmlns:a16="http://schemas.microsoft.com/office/drawing/2014/main" val="100842662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788588638"/>
                    </a:ext>
                  </a:extLst>
                </a:gridCol>
                <a:gridCol w="362730">
                  <a:extLst>
                    <a:ext uri="{9D8B030D-6E8A-4147-A177-3AD203B41FA5}">
                      <a16:colId xmlns:a16="http://schemas.microsoft.com/office/drawing/2014/main" val="3621173243"/>
                    </a:ext>
                  </a:extLst>
                </a:gridCol>
              </a:tblGrid>
              <a:tr h="2669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6310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17335"/>
                  </a:ext>
                </a:extLst>
              </a:tr>
              <a:tr h="2669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2805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030542" y="3553326"/>
            <a:ext cx="2967234" cy="28795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81837" y="3130426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Element-wise Pruning</a:t>
            </a:r>
            <a:endParaRPr lang="zh-TW" altLang="en-US" dirty="0"/>
          </a:p>
        </p:txBody>
      </p:sp>
      <p:sp>
        <p:nvSpPr>
          <p:cNvPr id="28" name="標題 1"/>
          <p:cNvSpPr txBox="1">
            <a:spLocks/>
          </p:cNvSpPr>
          <p:nvPr/>
        </p:nvSpPr>
        <p:spPr bwMode="auto">
          <a:xfrm>
            <a:off x="762000" y="385848"/>
            <a:ext cx="109728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  <a:cs typeface="Arial" charset="0"/>
              </a:defRPr>
            </a:lvl9pPr>
          </a:lstStyle>
          <a:p>
            <a:r>
              <a:rPr lang="en-US" altLang="zh-TW" dirty="0"/>
              <a:t>Pruning Introduction</a:t>
            </a:r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57" y="2968712"/>
            <a:ext cx="3428593" cy="34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12"/>
    </mc:Choice>
    <mc:Fallback xmlns="">
      <p:transition spd="slow" advTm="242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4102-B885-4CC4-8F1E-7694973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Recommended Method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729FE-423C-487D-8006-90115AD8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49000" cy="286470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Fine-grained pruning: </a:t>
            </a:r>
          </a:p>
          <a:p>
            <a:pPr lvl="1"/>
            <a:r>
              <a:rPr lang="en-US" altLang="zh-TW" dirty="0" smtClean="0"/>
              <a:t>Select a threshold</a:t>
            </a:r>
          </a:p>
          <a:p>
            <a:pPr lvl="1"/>
            <a:r>
              <a:rPr lang="en-US" altLang="zh-TW" dirty="0" smtClean="0"/>
              <a:t>Set individual weights smaller than the threshold to zero</a:t>
            </a:r>
          </a:p>
          <a:p>
            <a:r>
              <a:rPr lang="en-US" altLang="zh-TW" dirty="0" smtClean="0"/>
              <a:t>Coarse-grained pruning:</a:t>
            </a:r>
          </a:p>
          <a:p>
            <a:pPr lvl="1"/>
            <a:r>
              <a:rPr lang="en-US" altLang="zh-TW" dirty="0" smtClean="0"/>
              <a:t>Remove filters with a smaller L1 norm</a:t>
            </a:r>
          </a:p>
          <a:p>
            <a:pPr lvl="1"/>
            <a:r>
              <a:rPr lang="en-US" altLang="zh-TW" dirty="0" smtClean="0"/>
              <a:t>Remove filters based on the weights of the following </a:t>
            </a:r>
            <a:r>
              <a:rPr lang="en-US" altLang="zh-TW" dirty="0" err="1" smtClean="0"/>
              <a:t>batchnorm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39758D8-CD2E-498D-95CF-7CADD79D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03" y="4658980"/>
            <a:ext cx="2219635" cy="5334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BE2060-B4AB-4144-AE2F-EC13D86C8460}"/>
              </a:ext>
            </a:extLst>
          </p:cNvPr>
          <p:cNvSpPr/>
          <p:nvPr/>
        </p:nvSpPr>
        <p:spPr>
          <a:xfrm>
            <a:off x="3245708" y="4647471"/>
            <a:ext cx="403654" cy="544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內容版面配置區 2">
                <a:extLst>
                  <a:ext uri="{FF2B5EF4-FFF2-40B4-BE49-F238E27FC236}">
                    <a16:creationId xmlns:a16="http://schemas.microsoft.com/office/drawing/2014/main" id="{4C6A0733-654E-4B10-8693-866F015137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96945" y="5203963"/>
                <a:ext cx="4429125" cy="419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smaller value 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γ </a:t>
                </a:r>
                <a:r>
                  <a:rPr lang="en-US" altLang="zh-TW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important</a:t>
                </a:r>
                <a:endPara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內容版面配置區 2">
                <a:extLst>
                  <a:ext uri="{FF2B5EF4-FFF2-40B4-BE49-F238E27FC236}">
                    <a16:creationId xmlns:a16="http://schemas.microsoft.com/office/drawing/2014/main" id="{4C6A0733-654E-4B10-8693-866F0151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6945" y="5203963"/>
                <a:ext cx="4429125" cy="419101"/>
              </a:xfrm>
              <a:prstGeom prst="rect">
                <a:avLst/>
              </a:prstGeom>
              <a:blipFill>
                <a:blip r:embed="rId3"/>
                <a:stretch>
                  <a:fillRect l="-688" t="-2941" b="-14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Task 1 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Training</a:t>
            </a:r>
            <a:r>
              <a:rPr lang="en-US" altLang="zh-TW" dirty="0" err="1" smtClean="0"/>
              <a:t>.ipynb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4" y="1208389"/>
            <a:ext cx="11268076" cy="515302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 network with default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[128, 128, 256,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512]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must be greater than 90%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network as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best_model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).pth.tar’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‘best_model_310510131.pth.tar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2 (</a:t>
            </a:r>
            <a:r>
              <a:rPr lang="en-US" altLang="zh-TW" dirty="0" err="1"/>
              <a:t>Pruning.ipynb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內容版面配置區 2">
                <a:extLst>
                  <a:ext uri="{FF2B5EF4-FFF2-40B4-BE49-F238E27FC236}">
                    <a16:creationId xmlns:a16="http://schemas.microsoft.com/office/drawing/2014/main" id="{4691D901-A4D8-493F-84A2-6D20917449E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200151"/>
                <a:ext cx="11229975" cy="515302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fine-grained pruning 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M5 network with default configuration [128, 128, 256, 512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accuracy after pruning must be greater than 89%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sparsity of your pruned network and put it in your report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𝑧𝑒𝑟𝑜𝑠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𝑤𝑒𝑖𝑔h𝑡𝑠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𝑒𝑙𝑒𝑚𝑒𝑛𝑡𝑠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𝑤𝑒𝑖𝑔h𝑡𝑠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(ignore bias)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higher the sparsity, the higher you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  <a:endPara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Save network as ‘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fine_model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).pth.tar’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‘fine_model_310510131.pth.tar’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內容版面配置區 2">
                <a:extLst>
                  <a:ext uri="{FF2B5EF4-FFF2-40B4-BE49-F238E27FC236}">
                    <a16:creationId xmlns:a16="http://schemas.microsoft.com/office/drawing/2014/main" id="{4691D901-A4D8-493F-84A2-6D209174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200151"/>
                <a:ext cx="11229975" cy="5153024"/>
              </a:xfrm>
              <a:blipFill>
                <a:blip r:embed="rId2"/>
                <a:stretch>
                  <a:fillRect l="-977" t="-1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3 </a:t>
            </a:r>
            <a:r>
              <a:rPr lang="en-US" altLang="zh-TW" dirty="0"/>
              <a:t>(</a:t>
            </a:r>
            <a:r>
              <a:rPr lang="en-US" altLang="zh-TW" dirty="0" err="1"/>
              <a:t>Pruning.ipynb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00151"/>
            <a:ext cx="11229975" cy="515302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coarse-grained pruning 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after pruning must be greater than 89%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slimmer your network is, the higher you score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network as ‘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coarse_model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).pth.tar’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‘coarse_model_310510131.pth.tar’</a:t>
            </a:r>
          </a:p>
        </p:txBody>
      </p:sp>
    </p:spTree>
    <p:extLst>
      <p:ext uri="{BB962C8B-B14F-4D97-AF65-F5344CB8AC3E}">
        <p14:creationId xmlns:p14="http://schemas.microsoft.com/office/powerpoint/2010/main" val="5670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EDBC9-9D02-4336-84B3-E11A63AD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Quantization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8590C0-992E-4D9F-840F-41213E004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6546" y="2497136"/>
            <a:ext cx="6810244" cy="38274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F71DD6-8A80-4FA6-994D-2F02BE0CF4A8}"/>
              </a:ext>
            </a:extLst>
          </p:cNvPr>
          <p:cNvSpPr txBox="1"/>
          <p:nvPr/>
        </p:nvSpPr>
        <p:spPr>
          <a:xfrm>
            <a:off x="800100" y="1625203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Quantization stores tensors at lower bit-widths than floating point. This allows for a more compact model representation and the use of high performance vectorized operations on many hardware platforms.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4 (</a:t>
            </a:r>
            <a:r>
              <a:rPr lang="en-US" altLang="zh-TW" dirty="0" err="1" smtClean="0"/>
              <a:t>Quantization.ipynb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00151"/>
            <a:ext cx="11229975" cy="515302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post-training static quantization on your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 network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benchmark (inference speed and accuracy) between the following network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best_model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).pth.tar’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fine_model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).pth.tar’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coarse_model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).pth.tar’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network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28579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Write </a:t>
            </a:r>
            <a:r>
              <a:rPr lang="en-US" altLang="zh-TW" dirty="0"/>
              <a:t>a </a:t>
            </a:r>
            <a:r>
              <a:rPr lang="en-US" altLang="zh-TW" dirty="0" smtClean="0"/>
              <a:t>report</a:t>
            </a:r>
          </a:p>
          <a:p>
            <a:pPr lvl="1"/>
            <a:r>
              <a:rPr lang="en-US" altLang="zh-TW" dirty="0" smtClean="0"/>
              <a:t>Details are in later page</a:t>
            </a:r>
          </a:p>
          <a:p>
            <a:pPr lvl="1"/>
            <a:endParaRPr lang="en-US" altLang="zh-TW" dirty="0"/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rule: ‘report_(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‘report_310510131.pdf’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30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996071"/>
            <a:ext cx="10972800" cy="53553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Task 1: Training</a:t>
            </a:r>
          </a:p>
          <a:p>
            <a:pPr lvl="1"/>
            <a:r>
              <a:rPr lang="en-US" altLang="zh-TW" dirty="0" smtClean="0"/>
              <a:t>Test Accuracy &gt; 90%, put accuracy in report (10%)</a:t>
            </a:r>
            <a:endParaRPr lang="en-US" altLang="zh-TW" dirty="0"/>
          </a:p>
          <a:p>
            <a:r>
              <a:rPr lang="en-US" altLang="zh-TW" dirty="0" smtClean="0"/>
              <a:t>Task 2: Fine-grained Pruning </a:t>
            </a:r>
            <a:endParaRPr lang="en-US" altLang="zh-TW" dirty="0"/>
          </a:p>
          <a:p>
            <a:pPr lvl="1"/>
            <a:r>
              <a:rPr lang="en-US" altLang="zh-TW" dirty="0"/>
              <a:t>Test Accuracy &gt; </a:t>
            </a:r>
            <a:r>
              <a:rPr lang="en-US" altLang="zh-TW" dirty="0" smtClean="0"/>
              <a:t>89%, put accuracy, code and brief explanation in report (15%)</a:t>
            </a:r>
          </a:p>
          <a:p>
            <a:pPr lvl="1"/>
            <a:r>
              <a:rPr lang="en-US" altLang="zh-TW" dirty="0" smtClean="0"/>
              <a:t>Sparsity Ranking, put sparsity in report (10%)</a:t>
            </a:r>
          </a:p>
          <a:p>
            <a:r>
              <a:rPr lang="en-US" altLang="zh-TW" dirty="0" smtClean="0"/>
              <a:t>Task 3: Coarse-grained Pruning</a:t>
            </a:r>
          </a:p>
          <a:p>
            <a:pPr lvl="1"/>
            <a:r>
              <a:rPr lang="en-US" altLang="zh-TW" dirty="0"/>
              <a:t>Test Accuracy &gt; 89%, put accuracy, </a:t>
            </a:r>
            <a:r>
              <a:rPr lang="en-US" altLang="zh-TW" dirty="0" smtClean="0"/>
              <a:t>code </a:t>
            </a:r>
            <a:r>
              <a:rPr lang="en-US" altLang="zh-TW" dirty="0"/>
              <a:t>and brief </a:t>
            </a:r>
            <a:r>
              <a:rPr lang="en-US" altLang="zh-TW" dirty="0" smtClean="0"/>
              <a:t>explanation in report </a:t>
            </a:r>
            <a:r>
              <a:rPr lang="en-US" altLang="zh-TW" dirty="0"/>
              <a:t>(</a:t>
            </a:r>
            <a:r>
              <a:rPr lang="en-US" altLang="zh-TW" dirty="0" smtClean="0"/>
              <a:t>15%)</a:t>
            </a:r>
          </a:p>
          <a:p>
            <a:pPr lvl="1"/>
            <a:r>
              <a:rPr lang="en-US" altLang="zh-TW" dirty="0" smtClean="0"/>
              <a:t>Network Size Ranking, put network size in report (10%)</a:t>
            </a:r>
            <a:endParaRPr lang="en-US" altLang="zh-TW" dirty="0"/>
          </a:p>
          <a:p>
            <a:r>
              <a:rPr lang="en-US" altLang="zh-TW" dirty="0" smtClean="0"/>
              <a:t>Task 4: Post Training Static Quantization</a:t>
            </a:r>
          </a:p>
          <a:p>
            <a:pPr lvl="1"/>
            <a:r>
              <a:rPr lang="en-US" altLang="zh-TW" dirty="0" smtClean="0"/>
              <a:t>Benchmark table in report (5%)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8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82876"/>
            <a:ext cx="10972800" cy="582594"/>
          </a:xfrm>
        </p:spPr>
        <p:txBody>
          <a:bodyPr/>
          <a:lstStyle/>
          <a:p>
            <a:r>
              <a:rPr lang="en-US" altLang="zh-TW" dirty="0"/>
              <a:t>Get the files for </a:t>
            </a:r>
            <a:r>
              <a:rPr lang="en-US" altLang="zh-TW" dirty="0" smtClean="0"/>
              <a:t>Lab04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Decompress the files with command</a:t>
            </a:r>
          </a:p>
          <a:p>
            <a:pPr marL="0" indent="0">
              <a:buNone/>
            </a:pPr>
            <a:r>
              <a:rPr lang="en-US" altLang="zh-TW" sz="3600" dirty="0"/>
              <a:t>    tar </a:t>
            </a:r>
            <a:r>
              <a:rPr lang="en-US" altLang="zh-TW" sz="3600" dirty="0" err="1"/>
              <a:t>xvf</a:t>
            </a:r>
            <a:r>
              <a:rPr lang="en-US" altLang="zh-TW" sz="3600" dirty="0"/>
              <a:t> ~</a:t>
            </a:r>
            <a:r>
              <a:rPr lang="en-US" altLang="zh-TW" sz="3600" dirty="0" smtClean="0"/>
              <a:t>dlad22_ta_01/Lab04.tar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2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996070"/>
            <a:ext cx="10972800" cy="550358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Task 5: Report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pros and cons of fine-grained pruning and coarse-grained pruning? Which one is more hardware-friendly and why? (5%)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your opinions on the benchmark table. (about speed and accuracy) (5%)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fuse modules in quantization flow? (5%)</a:t>
            </a:r>
          </a:p>
          <a:p>
            <a:pPr lvl="1"/>
            <a:r>
              <a:rPr lang="en-US" altLang="zh-TW" dirty="0" smtClean="0"/>
              <a:t>In step 3 of post-training static quantization (PTSQ), we insert observers. What’s the use of these observers? (5%)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/>
              <a:t>We use </a:t>
            </a:r>
            <a:r>
              <a:rPr lang="en-US" altLang="zh-TW" dirty="0" smtClean="0"/>
              <a:t>PTSQ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task 5. What’s the difference between </a:t>
            </a:r>
            <a:r>
              <a:rPr lang="en-US" altLang="zh-TW" dirty="0" smtClean="0"/>
              <a:t>PTSQ </a:t>
            </a:r>
            <a:r>
              <a:rPr lang="en-US" altLang="zh-TW" dirty="0"/>
              <a:t>and post-training dynamic quantization</a:t>
            </a:r>
            <a:r>
              <a:rPr lang="en-US" altLang="zh-TW" dirty="0" smtClean="0"/>
              <a:t>? Which one is more hardware-friendly and why? </a:t>
            </a:r>
            <a:r>
              <a:rPr lang="en-US" altLang="zh-TW" dirty="0"/>
              <a:t>(5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Other (10%)</a:t>
            </a:r>
          </a:p>
          <a:p>
            <a:pPr lvl="2"/>
            <a:r>
              <a:rPr lang="en-US" altLang="zh-TW" dirty="0" smtClean="0"/>
              <a:t>Difficulties </a:t>
            </a:r>
            <a:r>
              <a:rPr lang="en-US" altLang="zh-TW" dirty="0"/>
              <a:t>you encounter and how you solve it </a:t>
            </a:r>
          </a:p>
          <a:p>
            <a:pPr lvl="2"/>
            <a:r>
              <a:rPr lang="en-US" altLang="zh-TW" dirty="0"/>
              <a:t>Any </a:t>
            </a:r>
            <a:r>
              <a:rPr lang="en-US" altLang="zh-TW" dirty="0" smtClean="0"/>
              <a:t>improvements, methods </a:t>
            </a:r>
            <a:r>
              <a:rPr lang="en-US" altLang="zh-TW" dirty="0"/>
              <a:t>you </a:t>
            </a:r>
            <a:r>
              <a:rPr lang="en-US" altLang="zh-TW" dirty="0" smtClean="0"/>
              <a:t>make or try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				</a:t>
            </a:r>
            <a:endParaRPr lang="zh-TW" alt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95055" y="6014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8886" y="6199518"/>
            <a:ext cx="497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※Please write your report in order (Task1 to Task5)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Submit Deadline : 2 week  </a:t>
            </a:r>
            <a:r>
              <a:rPr lang="en-US" altLang="zh-TW" dirty="0" smtClean="0"/>
              <a:t>(2022/12/1 </a:t>
            </a:r>
            <a:r>
              <a:rPr lang="en-US" altLang="zh-TW" dirty="0"/>
              <a:t>11:59 </a:t>
            </a:r>
            <a:r>
              <a:rPr lang="en-US" altLang="zh-TW" dirty="0" smtClean="0"/>
              <a:t>PM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Zip the following 7 files into Lab04_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 smtClean="0"/>
              <a:t>.zip and upload to e3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best_model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_(studentID).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pth.tar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fine_model_(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coarse_model_(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).pth.tar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report_(studentID).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Quantization_(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/>
              <a:t>One naming error = 2pt reduction (-10pt most)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4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b="1" dirty="0"/>
              <a:t>Reference</a:t>
            </a:r>
            <a:endParaRPr lang="en-US" altLang="zh-TW" sz="4000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499" y="1200151"/>
            <a:ext cx="11268076" cy="515302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i="0" cap="all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PRUNING TUTORIAL</a:t>
            </a:r>
          </a:p>
          <a:p>
            <a:pPr lvl="1"/>
            <a:r>
              <a:rPr lang="en-US" altLang="zh-TW" sz="20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2000" i="0" dirty="0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pytorch.org/tutorials/intermediate/pruning_tutorial.html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Rethinking the Value of Network Pruning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github.com/Eric-mingjie/rethinking-network-pruning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 Network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DEEP CONVOLUTIONAL NEURAL NETWORKS FOR RAW WAVEFORMS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Quantization —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https://medium.com/@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sanjanasrinivas73/post-training-static-quantization-pytorch-37dd187ba105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commands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arxiv.org/abs/1804.03209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0498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 uninstall torch </a:t>
            </a:r>
            <a:r>
              <a:rPr lang="en-US" altLang="zh-TW" dirty="0" err="1" smtClean="0"/>
              <a:t>torchvision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torchaudio</a:t>
            </a:r>
            <a:endParaRPr lang="en-US" altLang="zh-TW" dirty="0" smtClean="0"/>
          </a:p>
          <a:p>
            <a:r>
              <a:rPr lang="en-US" altLang="zh-TW" dirty="0" smtClean="0"/>
              <a:t>pip install torch==1.9.1 </a:t>
            </a:r>
            <a:r>
              <a:rPr lang="en-US" altLang="zh-TW" dirty="0" err="1" smtClean="0"/>
              <a:t>torchvision</a:t>
            </a:r>
            <a:r>
              <a:rPr lang="en-US" altLang="zh-TW" dirty="0" smtClean="0"/>
              <a:t>==0.10.1 </a:t>
            </a:r>
            <a:r>
              <a:rPr lang="en-US" altLang="zh-TW" dirty="0" err="1" smtClean="0"/>
              <a:t>torchaudio</a:t>
            </a:r>
            <a:r>
              <a:rPr lang="en-US" altLang="zh-TW" dirty="0" smtClean="0"/>
              <a:t>==0.9.1</a:t>
            </a:r>
          </a:p>
          <a:p>
            <a:r>
              <a:rPr lang="en-US" altLang="zh-TW" dirty="0" smtClean="0"/>
              <a:t>pip install </a:t>
            </a:r>
            <a:r>
              <a:rPr lang="en-US" altLang="zh-TW" dirty="0" err="1" smtClean="0"/>
              <a:t>pysoundfile</a:t>
            </a:r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ersion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DATASET</a:t>
            </a:r>
            <a:endParaRPr lang="zh-TW" altLang="en-US" sz="4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0575" y="1669259"/>
            <a:ext cx="7690695" cy="437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Speech Commands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TensorFlow</a:t>
            </a:r>
            <a:r>
              <a:rPr lang="en-US" altLang="zh-TW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released the Speech Commands Datasets. It includes 65,000 one-second long utterances of 30 short words, by thousands of different people.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only use 10 short words.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161708-7BFB-40A7-9956-E6472DB4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430"/>
          <a:stretch/>
        </p:blipFill>
        <p:spPr>
          <a:xfrm>
            <a:off x="9036377" y="1935851"/>
            <a:ext cx="2122690" cy="3756764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2380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sz="4000" dirty="0"/>
              <a:t>Network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51935" y="1669259"/>
            <a:ext cx="5189838" cy="437911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M5</a:t>
            </a:r>
          </a:p>
          <a:p>
            <a:pPr lvl="1"/>
            <a:r>
              <a:rPr lang="en-US" altLang="zh-TW" sz="2800" dirty="0" smtClean="0"/>
              <a:t>Simple </a:t>
            </a:r>
            <a:r>
              <a:rPr lang="en-US" altLang="zh-TW" sz="2800" dirty="0"/>
              <a:t>Network consists of 1d convolution, </a:t>
            </a:r>
            <a:r>
              <a:rPr lang="en-US" altLang="zh-TW" sz="2800" dirty="0" err="1"/>
              <a:t>Batchnorm</a:t>
            </a:r>
            <a:r>
              <a:rPr lang="en-US" altLang="zh-TW" sz="2800" dirty="0"/>
              <a:t> and </a:t>
            </a:r>
            <a:r>
              <a:rPr lang="en-US" altLang="zh-TW" sz="2800" dirty="0" smtClean="0"/>
              <a:t>pooling</a:t>
            </a:r>
          </a:p>
          <a:p>
            <a:pPr lvl="1"/>
            <a:r>
              <a:rPr lang="en-US" altLang="zh-TW" sz="2800" dirty="0" smtClean="0"/>
              <a:t>Default configuration: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	[128, 128, 256, 512]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796" y="1799525"/>
            <a:ext cx="6154204" cy="41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4102-B885-4CC4-8F1E-7694973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Pruning Introduction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729FE-423C-487D-8006-90115AD8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49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Why Pruning?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“Lottery Ticket Hypothesis”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Frankle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2019), we find that large network is easier to train than small network.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3A51954-42E3-4CD6-AD38-FACAFFC84C49}"/>
              </a:ext>
            </a:extLst>
          </p:cNvPr>
          <p:cNvGrpSpPr/>
          <p:nvPr/>
        </p:nvGrpSpPr>
        <p:grpSpPr>
          <a:xfrm>
            <a:off x="3023175" y="3209925"/>
            <a:ext cx="2209800" cy="2209800"/>
            <a:chOff x="2333625" y="3228975"/>
            <a:chExt cx="2209800" cy="2209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1827E0-793E-4964-BA78-49EB5D49A725}"/>
                </a:ext>
              </a:extLst>
            </p:cNvPr>
            <p:cNvSpPr/>
            <p:nvPr/>
          </p:nvSpPr>
          <p:spPr>
            <a:xfrm>
              <a:off x="2538525" y="32289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680AE-F037-4CA5-9AA4-69EC79588DF8}"/>
                </a:ext>
              </a:extLst>
            </p:cNvPr>
            <p:cNvSpPr/>
            <p:nvPr/>
          </p:nvSpPr>
          <p:spPr>
            <a:xfrm>
              <a:off x="2538525" y="35718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88E982-5E28-448F-8541-C08396096138}"/>
                </a:ext>
              </a:extLst>
            </p:cNvPr>
            <p:cNvSpPr/>
            <p:nvPr/>
          </p:nvSpPr>
          <p:spPr>
            <a:xfrm>
              <a:off x="2538525" y="39147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2F8D30-A733-4D58-8D6C-E46029F02329}"/>
                </a:ext>
              </a:extLst>
            </p:cNvPr>
            <p:cNvSpPr/>
            <p:nvPr/>
          </p:nvSpPr>
          <p:spPr>
            <a:xfrm>
              <a:off x="2333625" y="42576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942266-06A0-429D-BB95-8AFDB0ED0ED3}"/>
                </a:ext>
              </a:extLst>
            </p:cNvPr>
            <p:cNvSpPr/>
            <p:nvPr/>
          </p:nvSpPr>
          <p:spPr>
            <a:xfrm>
              <a:off x="2333625" y="46005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AB7451-2632-4DB7-8F55-B8195748CECF}"/>
                </a:ext>
              </a:extLst>
            </p:cNvPr>
            <p:cNvSpPr/>
            <p:nvPr/>
          </p:nvSpPr>
          <p:spPr>
            <a:xfrm>
              <a:off x="2333625" y="49434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75FA69-A59C-409D-9F40-6A97A6485176}"/>
                </a:ext>
              </a:extLst>
            </p:cNvPr>
            <p:cNvSpPr/>
            <p:nvPr/>
          </p:nvSpPr>
          <p:spPr>
            <a:xfrm>
              <a:off x="2333625" y="52863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7F69EA3-2B55-485D-B55D-6734532FEEFE}"/>
              </a:ext>
            </a:extLst>
          </p:cNvPr>
          <p:cNvGrpSpPr/>
          <p:nvPr/>
        </p:nvGrpSpPr>
        <p:grpSpPr>
          <a:xfrm>
            <a:off x="7080825" y="3209925"/>
            <a:ext cx="2088000" cy="2209800"/>
            <a:chOff x="6791325" y="3209925"/>
            <a:chExt cx="2088000" cy="22098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690270-CC57-4CCA-AD74-7CEC141DF353}"/>
                </a:ext>
              </a:extLst>
            </p:cNvPr>
            <p:cNvSpPr/>
            <p:nvPr/>
          </p:nvSpPr>
          <p:spPr>
            <a:xfrm>
              <a:off x="7277325" y="3209925"/>
              <a:ext cx="1116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845B92-96B3-47E8-BD2B-A02C71DFA394}"/>
                </a:ext>
              </a:extLst>
            </p:cNvPr>
            <p:cNvSpPr/>
            <p:nvPr/>
          </p:nvSpPr>
          <p:spPr>
            <a:xfrm>
              <a:off x="7133325" y="3552825"/>
              <a:ext cx="1404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B0074E-4108-44F1-89BF-9397EF18BBCB}"/>
                </a:ext>
              </a:extLst>
            </p:cNvPr>
            <p:cNvSpPr/>
            <p:nvPr/>
          </p:nvSpPr>
          <p:spPr>
            <a:xfrm>
              <a:off x="7295325" y="3895725"/>
              <a:ext cx="108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7FF32A-A381-450F-95D5-ECF9679E3F82}"/>
                </a:ext>
              </a:extLst>
            </p:cNvPr>
            <p:cNvSpPr/>
            <p:nvPr/>
          </p:nvSpPr>
          <p:spPr>
            <a:xfrm>
              <a:off x="7061325" y="4238625"/>
              <a:ext cx="1548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25A084-50D7-41A9-91EC-1C7E0ADF4555}"/>
                </a:ext>
              </a:extLst>
            </p:cNvPr>
            <p:cNvSpPr/>
            <p:nvPr/>
          </p:nvSpPr>
          <p:spPr>
            <a:xfrm>
              <a:off x="6989325" y="4581525"/>
              <a:ext cx="1692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75581-C68B-49FD-B210-280D1EE5DF09}"/>
                </a:ext>
              </a:extLst>
            </p:cNvPr>
            <p:cNvSpPr/>
            <p:nvPr/>
          </p:nvSpPr>
          <p:spPr>
            <a:xfrm>
              <a:off x="6791325" y="4924425"/>
              <a:ext cx="2088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F5CBD0-F30D-41E4-8275-43783D7FE5CE}"/>
                </a:ext>
              </a:extLst>
            </p:cNvPr>
            <p:cNvSpPr/>
            <p:nvPr/>
          </p:nvSpPr>
          <p:spPr>
            <a:xfrm>
              <a:off x="7133325" y="5267325"/>
              <a:ext cx="1404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B33C7D6A-6CDF-4924-9CA5-2C54F708E3BC}"/>
              </a:ext>
            </a:extLst>
          </p:cNvPr>
          <p:cNvSpPr txBox="1">
            <a:spLocks/>
          </p:cNvSpPr>
          <p:nvPr/>
        </p:nvSpPr>
        <p:spPr bwMode="auto">
          <a:xfrm>
            <a:off x="3299400" y="5495925"/>
            <a:ext cx="1666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200" dirty="0"/>
              <a:t>easy to train</a:t>
            </a:r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BCBF613-736D-448A-8D1B-037CC9EF4E9B}"/>
              </a:ext>
            </a:extLst>
          </p:cNvPr>
          <p:cNvSpPr txBox="1">
            <a:spLocks/>
          </p:cNvSpPr>
          <p:nvPr/>
        </p:nvSpPr>
        <p:spPr bwMode="auto">
          <a:xfrm>
            <a:off x="7347525" y="5495925"/>
            <a:ext cx="1666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200" dirty="0"/>
              <a:t>hard to train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0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Pruning Introduction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09600" y="1071548"/>
            <a:ext cx="10972800" cy="21164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Deep learning models are often over-parametrized</a:t>
            </a:r>
          </a:p>
          <a:p>
            <a:r>
              <a:rPr lang="en-US" altLang="zh-TW" dirty="0" smtClean="0"/>
              <a:t>Pruning techniques removes unimportant parameters</a:t>
            </a:r>
          </a:p>
          <a:p>
            <a:r>
              <a:rPr lang="en-US" altLang="zh-TW" dirty="0" smtClean="0"/>
              <a:t>Reduce memory, battery, hardware consumption</a:t>
            </a:r>
          </a:p>
          <a:p>
            <a:r>
              <a:rPr lang="en-US" altLang="zh-TW" dirty="0" smtClean="0"/>
              <a:t>Without sacrificing too much accuracy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25" y="3099822"/>
            <a:ext cx="6255350" cy="32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Pruning Introduction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0575" y="1669259"/>
            <a:ext cx="10648950" cy="437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pruning is widely used for reducing the heavy inference cost of deep models in low-resource settings. A typical pruning algorithm is a three-stage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8F2E84E-4869-45D6-BC43-29E03B441BFE}"/>
              </a:ext>
            </a:extLst>
          </p:cNvPr>
          <p:cNvSpPr/>
          <p:nvPr/>
        </p:nvSpPr>
        <p:spPr>
          <a:xfrm>
            <a:off x="1800225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Training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DD0386D-871D-40AB-B55A-3B4CB95D4DB4}"/>
              </a:ext>
            </a:extLst>
          </p:cNvPr>
          <p:cNvSpPr/>
          <p:nvPr/>
        </p:nvSpPr>
        <p:spPr>
          <a:xfrm>
            <a:off x="4976813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Pruning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C4DF1C8-6BF5-49D5-9D7B-0AD09AAF0958}"/>
              </a:ext>
            </a:extLst>
          </p:cNvPr>
          <p:cNvSpPr/>
          <p:nvPr/>
        </p:nvSpPr>
        <p:spPr>
          <a:xfrm>
            <a:off x="8153400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Fine-tuning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8E579E0-8737-4C59-BA8B-CC41999971B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819526" y="4081463"/>
            <a:ext cx="1157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E499475-C4BF-4CBF-99A4-C69465CCE7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96114" y="4081463"/>
            <a:ext cx="1157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C788BB-2F8C-4304-90D5-2E1E533C19F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986464" y="4486275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3ACBB8-0280-44A8-A2A3-D5E13C7A98D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163051" y="4486275"/>
            <a:ext cx="0" cy="438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3AB3A36-5AE8-4CE7-9F71-FB8AACA8940C}"/>
              </a:ext>
            </a:extLst>
          </p:cNvPr>
          <p:cNvCxnSpPr>
            <a:cxnSpLocks/>
          </p:cNvCxnSpPr>
          <p:nvPr/>
        </p:nvCxnSpPr>
        <p:spPr>
          <a:xfrm flipH="1">
            <a:off x="5981702" y="4943476"/>
            <a:ext cx="31908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CF9F0E01-02C9-4CA9-BAEB-0F77FD9F233D}"/>
              </a:ext>
            </a:extLst>
          </p:cNvPr>
          <p:cNvSpPr txBox="1">
            <a:spLocks/>
          </p:cNvSpPr>
          <p:nvPr/>
        </p:nvSpPr>
        <p:spPr bwMode="auto">
          <a:xfrm>
            <a:off x="6953250" y="4991100"/>
            <a:ext cx="1266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000" dirty="0"/>
              <a:t>repeat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19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Pruning Introduction</a:t>
            </a:r>
            <a:endParaRPr lang="zh-TW" altLang="en-US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636854"/>
            <a:ext cx="9953625" cy="4010025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 flipH="1">
            <a:off x="4810897" y="1244655"/>
            <a:ext cx="16476" cy="479442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7533502" y="1244655"/>
            <a:ext cx="16476" cy="479442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56117" y="60087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Prune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62246" y="60087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Prune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900949" y="5526814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24765" y="5526814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Finetune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667342" y="5526814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Finetune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11165</TotalTime>
  <Words>811</Words>
  <Application>Microsoft Office PowerPoint</Application>
  <PresentationFormat>寬螢幕</PresentationFormat>
  <Paragraphs>145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VSPLAB</vt:lpstr>
      <vt:lpstr>Lab04  Pruning &amp; Quantization </vt:lpstr>
      <vt:lpstr>Get the files for Lab04</vt:lpstr>
      <vt:lpstr>Version</vt:lpstr>
      <vt:lpstr>DATASET</vt:lpstr>
      <vt:lpstr>Network</vt:lpstr>
      <vt:lpstr>Pruning Introduction</vt:lpstr>
      <vt:lpstr>Pruning Introduction</vt:lpstr>
      <vt:lpstr>Pruning Introduction</vt:lpstr>
      <vt:lpstr>Pruning Introduction</vt:lpstr>
      <vt:lpstr>Pruning Introduction</vt:lpstr>
      <vt:lpstr>PowerPoint 簡報</vt:lpstr>
      <vt:lpstr>Recommended Method</vt:lpstr>
      <vt:lpstr>Task 1 (Training.ipynb)</vt:lpstr>
      <vt:lpstr>Task 2 (Pruning.ipynb)</vt:lpstr>
      <vt:lpstr>Task 3 (Pruning.ipynb)</vt:lpstr>
      <vt:lpstr>Quantization Introduction</vt:lpstr>
      <vt:lpstr>Task 4 (Quantization.ipynb)</vt:lpstr>
      <vt:lpstr>Task 5</vt:lpstr>
      <vt:lpstr>Score</vt:lpstr>
      <vt:lpstr>Score</vt:lpstr>
      <vt:lpstr>Reminder</vt:lpstr>
      <vt:lpstr>Shut down your kernel !!!!!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huazy8273@gmail.com</cp:lastModifiedBy>
  <cp:revision>451</cp:revision>
  <dcterms:created xsi:type="dcterms:W3CDTF">2015-04-09T17:52:42Z</dcterms:created>
  <dcterms:modified xsi:type="dcterms:W3CDTF">2022-11-17T12:25:55Z</dcterms:modified>
</cp:coreProperties>
</file>