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77" saveSubsetFonts="1">
  <p:sldMasterIdLst>
    <p:sldMasterId id="2147483648" r:id="rId1"/>
  </p:sldMasterIdLst>
  <p:notesMasterIdLst>
    <p:notesMasterId r:id="rId28"/>
  </p:notesMasterIdLst>
  <p:sldIdLst>
    <p:sldId id="308" r:id="rId2"/>
    <p:sldId id="309" r:id="rId3"/>
    <p:sldId id="325" r:id="rId4"/>
    <p:sldId id="326" r:id="rId5"/>
    <p:sldId id="327" r:id="rId6"/>
    <p:sldId id="314" r:id="rId7"/>
    <p:sldId id="316" r:id="rId8"/>
    <p:sldId id="317" r:id="rId9"/>
    <p:sldId id="318" r:id="rId10"/>
    <p:sldId id="319" r:id="rId11"/>
    <p:sldId id="320" r:id="rId12"/>
    <p:sldId id="324" r:id="rId13"/>
    <p:sldId id="256" r:id="rId14"/>
    <p:sldId id="271" r:id="rId15"/>
    <p:sldId id="328" r:id="rId16"/>
    <p:sldId id="267" r:id="rId17"/>
    <p:sldId id="268" r:id="rId18"/>
    <p:sldId id="269" r:id="rId19"/>
    <p:sldId id="270" r:id="rId20"/>
    <p:sldId id="272" r:id="rId21"/>
    <p:sldId id="329" r:id="rId22"/>
    <p:sldId id="265" r:id="rId23"/>
    <p:sldId id="279" r:id="rId24"/>
    <p:sldId id="264" r:id="rId25"/>
    <p:sldId id="330" r:id="rId26"/>
    <p:sldId id="331" r:id="rId27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FF00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7" autoAdjust="0"/>
    <p:restoredTop sz="92273" autoAdjust="0"/>
  </p:normalViewPr>
  <p:slideViewPr>
    <p:cSldViewPr>
      <p:cViewPr varScale="1">
        <p:scale>
          <a:sx n="110" d="100"/>
          <a:sy n="110" d="100"/>
        </p:scale>
        <p:origin x="12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fld id="{2069E70E-71F4-4350-9732-123A5EC8E1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6826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E4243-4FB8-4A03-A025-BDC12120B8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4C89D-E4AD-447B-B640-860FBAD0FD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85E7B1-C6F2-4549-B414-716F640A172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2F90A-642E-42E1-A314-7A7602552A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C37EB-986C-40CE-AD06-AF1F13C8EDA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858C9-4235-4D1D-824E-37F4352B6AB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9ED9D-300E-42AE-9F4F-101ECB7C721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3E015-2AC0-4EFC-A2F5-A50603B12F3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kumimoji="1" lang="zh-TW" altLang="en-US" sz="32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85860"/>
            <a:ext cx="8186766" cy="5143536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5C47B-B2DF-4F1B-8D41-4C39C744DDE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28604"/>
            <a:ext cx="8186766" cy="6000792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91293-8BCA-4DDD-8284-CE944EE4F6A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12F8D-E41B-4402-851B-9744C501B0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EE227-974E-48A7-826E-B10BCEA9C27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3333FF"/>
                </a:solidFill>
                <a:ea typeface="新細明體" charset="-120"/>
              </a:defRPr>
            </a:lvl1pPr>
          </a:lstStyle>
          <a:p>
            <a:fld id="{799AE7F7-AB47-4F49-901F-66E674B14AA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632700" cy="719138"/>
          </a:xfrm>
          <a:ln>
            <a:solidFill>
              <a:srgbClr val="663300"/>
            </a:solidFill>
          </a:ln>
        </p:spPr>
        <p:txBody>
          <a:bodyPr/>
          <a:lstStyle/>
          <a:p>
            <a:r>
              <a:rPr lang="zh-TW" altLang="en-US" sz="24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</a:rPr>
              <a:t>附錄六：聲音檔和影像檔的處理 </a:t>
            </a:r>
            <a:r>
              <a:rPr lang="en-US" altLang="zh-TW" sz="24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</a:rPr>
              <a:t>(by </a:t>
            </a:r>
            <a:r>
              <a:rPr lang="en-US" altLang="zh-TW" sz="2400" b="1" dirty="0" err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</a:rPr>
              <a:t>Matlab</a:t>
            </a:r>
            <a:r>
              <a:rPr lang="en-US" altLang="zh-TW" sz="24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29600" cy="446419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電腦中，沒有經過壓縮的聲音檔都是 *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.wav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的型態</a:t>
            </a:r>
            <a:endParaRPr lang="en-US" altLang="zh-TW" sz="2000" dirty="0">
              <a:latin typeface="Times New Roman" pitchFamily="18" charset="0"/>
              <a:ea typeface="標楷體" pitchFamily="65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                      有經過壓縮的聲音檔是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*.mp3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的型態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   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讀取：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</a:rPr>
              <a:t>audioread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 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ct val="80000"/>
              </a:lnSpc>
            </a:pPr>
            <a:endParaRPr lang="en-US" altLang="zh-TW" sz="2000" dirty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例：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[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fs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] =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</a:rPr>
              <a:t>audioread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(C:\WINDOWS\Media\Alarm01.wav');  </a:t>
            </a:r>
          </a:p>
          <a:p>
            <a:pPr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可以將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ringin.wav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以數字向量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來呈現。  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fs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: sampling frequency        </a:t>
            </a:r>
          </a:p>
          <a:p>
            <a:pPr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   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這個例子當中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size(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) = 122868   2        fs = 22050           </a:t>
            </a:r>
          </a:p>
          <a:p>
            <a:pPr>
              <a:lnSpc>
                <a:spcPct val="80000"/>
              </a:lnSpc>
              <a:spcBef>
                <a:spcPct val="100000"/>
              </a:spcBef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思考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: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所以，取樣間隔多大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?       </a:t>
            </a:r>
          </a:p>
          <a:p>
            <a:pPr>
              <a:lnSpc>
                <a:spcPct val="80000"/>
              </a:lnSpc>
              <a:spcBef>
                <a:spcPct val="100000"/>
              </a:spcBef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</a:rPr>
              <a:t>這個聲音檔有多少秒？ </a:t>
            </a:r>
          </a:p>
        </p:txBody>
      </p:sp>
      <p:sp>
        <p:nvSpPr>
          <p:cNvPr id="32772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8EA79A5-FA31-4F7A-94DA-CF6152560274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177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9750" y="1268413"/>
            <a:ext cx="7632700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  <a:sym typeface="Symbol" pitchFamily="18" charset="2"/>
              </a:rPr>
              <a:t>A.  </a:t>
            </a:r>
            <a:r>
              <a:rPr lang="zh-TW" altLang="en-US" b="1">
                <a:solidFill>
                  <a:srgbClr val="3333FF"/>
                </a:solidFill>
                <a:sym typeface="Symbol" pitchFamily="18" charset="2"/>
              </a:rPr>
              <a:t>讀取聲音檔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475656" y="3212976"/>
            <a:ext cx="669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註：</a:t>
            </a:r>
            <a:r>
              <a:rPr lang="en-US" altLang="zh-TW" dirty="0"/>
              <a:t>2015</a:t>
            </a:r>
            <a:r>
              <a:rPr lang="zh-TW" altLang="en-US" dirty="0"/>
              <a:t>版本以後的 </a:t>
            </a:r>
            <a:r>
              <a:rPr lang="en-US" altLang="zh-TW" dirty="0"/>
              <a:t>Matlab</a:t>
            </a:r>
            <a:r>
              <a:rPr lang="zh-TW" altLang="en-US" dirty="0"/>
              <a:t>，</a:t>
            </a:r>
            <a:r>
              <a:rPr lang="en-US" altLang="zh-TW" b="1" dirty="0" err="1"/>
              <a:t>wavread</a:t>
            </a:r>
            <a:r>
              <a:rPr lang="en-US" altLang="zh-TW" dirty="0"/>
              <a:t> </a:t>
            </a:r>
            <a:r>
              <a:rPr lang="zh-TW" altLang="en-US" dirty="0"/>
              <a:t>將改為 </a:t>
            </a:r>
            <a:r>
              <a:rPr lang="zh-TW" altLang="en-US" b="1" dirty="0">
                <a:solidFill>
                  <a:srgbClr val="3333FF"/>
                </a:solidFill>
              </a:rPr>
              <a:t>audioread</a:t>
            </a:r>
            <a:endParaRPr lang="zh-TW" altLang="en-US" dirty="0">
              <a:solidFill>
                <a:srgbClr val="3333FF"/>
              </a:solidFill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CEBAA78-6F8A-467D-9889-4076E1CEEAFF}"/>
              </a:ext>
            </a:extLst>
          </p:cNvPr>
          <p:cNvCxnSpPr>
            <a:cxnSpLocks/>
          </p:cNvCxnSpPr>
          <p:nvPr/>
        </p:nvCxnSpPr>
        <p:spPr>
          <a:xfrm flipH="1" flipV="1">
            <a:off x="4536021" y="4836924"/>
            <a:ext cx="612043" cy="75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FD5200C-0128-47BD-9D85-47BC8B04FE29}"/>
              </a:ext>
            </a:extLst>
          </p:cNvPr>
          <p:cNvSpPr txBox="1"/>
          <p:nvPr/>
        </p:nvSpPr>
        <p:spPr>
          <a:xfrm>
            <a:off x="4575140" y="5556524"/>
            <a:ext cx="3636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雙聲道 </a:t>
            </a:r>
            <a:r>
              <a:rPr lang="en-US" altLang="zh-TW" dirty="0"/>
              <a:t>(</a:t>
            </a:r>
            <a:r>
              <a:rPr lang="en-US" altLang="zh-TW" b="1" dirty="0"/>
              <a:t>Stereo</a:t>
            </a:r>
            <a:r>
              <a:rPr lang="zh-TW" altLang="en-US" dirty="0"/>
              <a:t>，俗稱立體聲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5300663"/>
            <a:ext cx="2881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Video  </a:t>
            </a:r>
            <a:r>
              <a:rPr lang="zh-TW" altLang="en-US"/>
              <a:t>檔讀取</a:t>
            </a:r>
            <a:r>
              <a:rPr lang="en-US" altLang="zh-TW"/>
              <a:t>:    </a:t>
            </a:r>
            <a:r>
              <a:rPr lang="en-US" altLang="zh-TW">
                <a:solidFill>
                  <a:srgbClr val="3333FF"/>
                </a:solidFill>
              </a:rPr>
              <a:t>aviread 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23850" y="1196975"/>
            <a:ext cx="2881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Image </a:t>
            </a:r>
            <a:r>
              <a:rPr lang="zh-TW" altLang="en-US"/>
              <a:t>檔讀取</a:t>
            </a:r>
            <a:r>
              <a:rPr lang="en-US" altLang="zh-TW"/>
              <a:t>:    </a:t>
            </a:r>
            <a:r>
              <a:rPr lang="en-US" altLang="zh-TW">
                <a:solidFill>
                  <a:srgbClr val="3333FF"/>
                </a:solidFill>
              </a:rPr>
              <a:t>imread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23850" y="2205038"/>
            <a:ext cx="2881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Image </a:t>
            </a:r>
            <a:r>
              <a:rPr lang="zh-TW" altLang="en-US"/>
              <a:t>檔製作</a:t>
            </a:r>
            <a:r>
              <a:rPr lang="en-US" altLang="zh-TW"/>
              <a:t>:    </a:t>
            </a:r>
            <a:r>
              <a:rPr lang="en-US" altLang="zh-TW">
                <a:solidFill>
                  <a:srgbClr val="3333FF"/>
                </a:solidFill>
              </a:rPr>
              <a:t>imwrite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23850" y="1700213"/>
            <a:ext cx="496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Image </a:t>
            </a:r>
            <a:r>
              <a:rPr lang="zh-TW" altLang="en-US"/>
              <a:t>檔顯示</a:t>
            </a:r>
            <a:r>
              <a:rPr lang="en-US" altLang="zh-TW"/>
              <a:t>:    </a:t>
            </a:r>
            <a:r>
              <a:rPr lang="en-US" altLang="zh-TW">
                <a:solidFill>
                  <a:srgbClr val="3333FF"/>
                </a:solidFill>
              </a:rPr>
              <a:t>imshow</a:t>
            </a:r>
            <a:r>
              <a:rPr lang="en-US" altLang="zh-TW"/>
              <a:t>,  </a:t>
            </a:r>
            <a:r>
              <a:rPr lang="en-US" altLang="zh-TW">
                <a:solidFill>
                  <a:srgbClr val="3333FF"/>
                </a:solidFill>
              </a:rPr>
              <a:t>image</a:t>
            </a:r>
            <a:r>
              <a:rPr lang="en-US" altLang="zh-TW"/>
              <a:t>,  </a:t>
            </a:r>
            <a:r>
              <a:rPr lang="en-US" altLang="zh-TW">
                <a:solidFill>
                  <a:srgbClr val="3333FF"/>
                </a:solidFill>
              </a:rPr>
              <a:t>imagesc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23850" y="404813"/>
            <a:ext cx="7920038" cy="4000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30000"/>
              </a:spcBef>
            </a:pPr>
            <a:r>
              <a:rPr lang="en-US" altLang="zh-TW" b="1" dirty="0">
                <a:solidFill>
                  <a:srgbClr val="3333FF"/>
                </a:solidFill>
              </a:rPr>
              <a:t>F</a:t>
            </a:r>
            <a:r>
              <a:rPr lang="zh-TW" altLang="en-US" b="1" dirty="0">
                <a:solidFill>
                  <a:srgbClr val="3333FF"/>
                </a:solidFill>
              </a:rPr>
              <a:t>：影像檔的處理</a:t>
            </a:r>
            <a:endParaRPr lang="en-US" altLang="zh-TW" b="1" dirty="0">
              <a:solidFill>
                <a:srgbClr val="3333FF"/>
              </a:solidFill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042988" y="2781300"/>
            <a:ext cx="712946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基本概念：灰階影像在 </a:t>
            </a:r>
            <a:r>
              <a:rPr lang="en-US" altLang="zh-TW"/>
              <a:t>Matlab </a:t>
            </a:r>
            <a:r>
              <a:rPr lang="zh-TW" altLang="en-US"/>
              <a:t>當中是一個</a:t>
            </a:r>
            <a:r>
              <a:rPr lang="zh-TW" altLang="en-US">
                <a:solidFill>
                  <a:srgbClr val="FF0000"/>
                </a:solidFill>
              </a:rPr>
              <a:t>矩陣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              彩色影像在 </a:t>
            </a:r>
            <a:r>
              <a:rPr lang="en-US" altLang="zh-TW"/>
              <a:t>Matlab </a:t>
            </a:r>
            <a:r>
              <a:rPr lang="zh-TW" altLang="en-US"/>
              <a:t>當中是三個</a:t>
            </a:r>
            <a:r>
              <a:rPr lang="zh-TW" altLang="en-US">
                <a:solidFill>
                  <a:srgbClr val="FF0000"/>
                </a:solidFill>
              </a:rPr>
              <a:t>矩陣</a:t>
            </a:r>
            <a:r>
              <a:rPr lang="zh-TW" altLang="en-US"/>
              <a:t>，分別代表 </a:t>
            </a:r>
            <a:r>
              <a:rPr lang="en-US" altLang="zh-TW"/>
              <a:t>Red,</a:t>
            </a:r>
            <a:br>
              <a:rPr lang="en-US" altLang="zh-TW"/>
            </a:br>
            <a:r>
              <a:rPr lang="en-US" altLang="zh-TW"/>
              <a:t>                    Green, Blue</a:t>
            </a:r>
          </a:p>
        </p:txBody>
      </p:sp>
      <p:sp>
        <p:nvSpPr>
          <p:cNvPr id="4404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2D218DC-604E-456F-AB45-8D5B1A99C8B8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186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44041" name="文字方塊 9"/>
          <p:cNvSpPr txBox="1">
            <a:spLocks noChangeArrowheads="1"/>
          </p:cNvSpPr>
          <p:nvPr/>
        </p:nvSpPr>
        <p:spPr bwMode="auto">
          <a:xfrm>
            <a:off x="2339975" y="4005263"/>
            <a:ext cx="6048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*.bmp:   </a:t>
            </a:r>
            <a:r>
              <a:rPr lang="zh-TW" altLang="en-US"/>
              <a:t>沒有經過任何壓縮處理的圖檔</a:t>
            </a: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*.jpg:     </a:t>
            </a:r>
            <a:r>
              <a:rPr lang="zh-TW" altLang="en-US"/>
              <a:t>有經過 </a:t>
            </a:r>
            <a:r>
              <a:rPr lang="en-US" altLang="zh-TW"/>
              <a:t>JPEG </a:t>
            </a:r>
            <a:r>
              <a:rPr lang="zh-TW" altLang="en-US"/>
              <a:t>壓縮的圖檔</a:t>
            </a:r>
            <a:r>
              <a:rPr lang="en-US" altLang="zh-TW"/>
              <a:t>   </a:t>
            </a:r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4213" y="2852738"/>
            <a:ext cx="2952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TW">
                <a:solidFill>
                  <a:srgbClr val="3333FF"/>
                </a:solidFill>
              </a:rPr>
              <a:t>image(im);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>
                <a:solidFill>
                  <a:srgbClr val="3333FF"/>
                </a:solidFill>
              </a:rPr>
              <a:t>colormap(gray(256))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53292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200" b="1">
                <a:solidFill>
                  <a:srgbClr val="FF00FF"/>
                </a:solidFill>
              </a:rPr>
              <a:t>範例一： </a:t>
            </a:r>
            <a:r>
              <a:rPr lang="en-US" altLang="zh-TW" sz="2200"/>
              <a:t>(</a:t>
            </a:r>
            <a:r>
              <a:rPr lang="zh-TW" altLang="en-US" sz="2200"/>
              <a:t>黑白影像</a:t>
            </a:r>
            <a:r>
              <a:rPr lang="en-US" altLang="zh-TW" sz="2200"/>
              <a:t>)</a:t>
            </a:r>
            <a:endParaRPr lang="zh-TW" altLang="en-US" sz="2200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684213" y="620713"/>
            <a:ext cx="741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 err="1">
                <a:solidFill>
                  <a:srgbClr val="3333FF"/>
                </a:solidFill>
              </a:rPr>
              <a:t>im</a:t>
            </a:r>
            <a:r>
              <a:rPr lang="en-US" altLang="zh-TW" dirty="0">
                <a:solidFill>
                  <a:srgbClr val="3333FF"/>
                </a:solidFill>
              </a:rPr>
              <a:t>=double(</a:t>
            </a:r>
            <a:r>
              <a:rPr lang="en-US" altLang="zh-TW" dirty="0" err="1">
                <a:solidFill>
                  <a:srgbClr val="3333FF"/>
                </a:solidFill>
              </a:rPr>
              <a:t>imread</a:t>
            </a:r>
            <a:r>
              <a:rPr lang="en-US" altLang="zh-TW" dirty="0">
                <a:solidFill>
                  <a:srgbClr val="3333FF"/>
                </a:solidFill>
              </a:rPr>
              <a:t>('C:\Program Files\MATLAB\pic\Pepper.bmp'));</a:t>
            </a: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684213" y="1628775"/>
            <a:ext cx="1655762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TW">
                <a:solidFill>
                  <a:srgbClr val="3333FF"/>
                </a:solidFill>
              </a:rPr>
              <a:t>size(im)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ans =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   256   256</a:t>
            </a:r>
          </a:p>
        </p:txBody>
      </p:sp>
      <p:pic>
        <p:nvPicPr>
          <p:cNvPr id="4506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2060575"/>
            <a:ext cx="2846387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1331913" y="1125538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(</a:t>
            </a:r>
            <a:r>
              <a:rPr lang="zh-TW" altLang="en-US" dirty="0"/>
              <a:t>注意，如果 </a:t>
            </a:r>
            <a:r>
              <a:rPr lang="en-US" altLang="zh-TW" dirty="0"/>
              <a:t>Pepper.bmp </a:t>
            </a:r>
            <a:r>
              <a:rPr lang="zh-TW" altLang="en-US" dirty="0"/>
              <a:t>是個灰階圖，</a:t>
            </a:r>
            <a:r>
              <a:rPr lang="en-US" altLang="zh-TW" dirty="0" err="1"/>
              <a:t>im</a:t>
            </a:r>
            <a:r>
              <a:rPr lang="en-US" altLang="zh-TW" dirty="0"/>
              <a:t> </a:t>
            </a:r>
            <a:r>
              <a:rPr lang="zh-TW" altLang="en-US" dirty="0"/>
              <a:t>將是一個矩陣</a:t>
            </a:r>
            <a:r>
              <a:rPr lang="en-US" altLang="zh-TW" dirty="0"/>
              <a:t>)</a:t>
            </a:r>
          </a:p>
        </p:txBody>
      </p:sp>
      <p:sp>
        <p:nvSpPr>
          <p:cNvPr id="45064" name="Text Box 10"/>
          <p:cNvSpPr txBox="1">
            <a:spLocks noChangeArrowheads="1"/>
          </p:cNvSpPr>
          <p:nvPr/>
        </p:nvSpPr>
        <p:spPr bwMode="auto">
          <a:xfrm>
            <a:off x="2268538" y="1628775"/>
            <a:ext cx="496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用 </a:t>
            </a:r>
            <a:r>
              <a:rPr lang="en-US" altLang="zh-TW"/>
              <a:t>size </a:t>
            </a:r>
            <a:r>
              <a:rPr lang="zh-TW" altLang="en-US"/>
              <a:t>這個指令來看 </a:t>
            </a:r>
            <a:r>
              <a:rPr lang="en-US" altLang="zh-TW"/>
              <a:t>im </a:t>
            </a:r>
            <a:r>
              <a:rPr lang="zh-TW" altLang="en-US"/>
              <a:t>這個矩陣的大小</a:t>
            </a:r>
            <a:r>
              <a:rPr lang="en-US" altLang="zh-TW"/>
              <a:t>)</a:t>
            </a:r>
          </a:p>
        </p:txBody>
      </p:sp>
      <p:sp>
        <p:nvSpPr>
          <p:cNvPr id="45065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8630FDD-9A38-4D70-AA42-84D3E76EE9B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187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468313" y="3860800"/>
            <a:ext cx="31686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200" b="1">
                <a:solidFill>
                  <a:srgbClr val="FF00FF"/>
                </a:solidFill>
              </a:rPr>
              <a:t>範例二：</a:t>
            </a:r>
            <a:r>
              <a:rPr lang="en-US" altLang="zh-TW" sz="2200"/>
              <a:t>(</a:t>
            </a:r>
            <a:r>
              <a:rPr lang="zh-TW" altLang="en-US" sz="2200"/>
              <a:t>彩色影像</a:t>
            </a:r>
            <a:r>
              <a:rPr lang="en-US" altLang="zh-TW" sz="2200"/>
              <a:t>)</a:t>
            </a:r>
            <a:endParaRPr lang="zh-TW" altLang="en-US" sz="2200" b="1">
              <a:solidFill>
                <a:srgbClr val="FF00FF"/>
              </a:solidFill>
            </a:endParaRPr>
          </a:p>
        </p:txBody>
      </p:sp>
      <p:sp>
        <p:nvSpPr>
          <p:cNvPr id="45067" name="Rectangle 13"/>
          <p:cNvSpPr>
            <a:spLocks noChangeArrowheads="1"/>
          </p:cNvSpPr>
          <p:nvPr/>
        </p:nvSpPr>
        <p:spPr bwMode="auto">
          <a:xfrm>
            <a:off x="684213" y="4365625"/>
            <a:ext cx="8064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>
                <a:solidFill>
                  <a:srgbClr val="3333FF"/>
                </a:solidFill>
              </a:rPr>
              <a:t>im2=double(</a:t>
            </a:r>
            <a:r>
              <a:rPr lang="en-US" altLang="zh-TW" dirty="0" err="1">
                <a:solidFill>
                  <a:srgbClr val="3333FF"/>
                </a:solidFill>
              </a:rPr>
              <a:t>imread</a:t>
            </a:r>
            <a:r>
              <a:rPr lang="en-US" altLang="zh-TW" dirty="0">
                <a:solidFill>
                  <a:srgbClr val="3333FF"/>
                </a:solidFill>
              </a:rPr>
              <a:t>('C:\Program Files\MATLAB\pic\</a:t>
            </a:r>
            <a:r>
              <a:rPr lang="en-US" altLang="en-US" dirty="0">
                <a:solidFill>
                  <a:srgbClr val="3333FF"/>
                </a:solidFill>
              </a:rPr>
              <a:t>Pepper512c.bmp</a:t>
            </a:r>
            <a:r>
              <a:rPr lang="en-US" altLang="zh-TW" dirty="0">
                <a:solidFill>
                  <a:srgbClr val="3333FF"/>
                </a:solidFill>
              </a:rPr>
              <a:t>'));</a:t>
            </a:r>
          </a:p>
        </p:txBody>
      </p:sp>
      <p:sp>
        <p:nvSpPr>
          <p:cNvPr id="45068" name="Rectangle 14"/>
          <p:cNvSpPr>
            <a:spLocks noChangeArrowheads="1"/>
          </p:cNvSpPr>
          <p:nvPr/>
        </p:nvSpPr>
        <p:spPr bwMode="auto">
          <a:xfrm>
            <a:off x="684213" y="4868863"/>
            <a:ext cx="28797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de-DE" altLang="zh-TW">
                <a:solidFill>
                  <a:srgbClr val="3333FF"/>
                </a:solidFill>
              </a:rPr>
              <a:t>size(im2)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zh-TW"/>
              <a:t>ans =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zh-TW"/>
              <a:t>   512   512     3</a:t>
            </a:r>
            <a:endParaRPr lang="en-US" altLang="zh-TW"/>
          </a:p>
        </p:txBody>
      </p:sp>
      <p:sp>
        <p:nvSpPr>
          <p:cNvPr id="45069" name="Text Box 15"/>
          <p:cNvSpPr txBox="1">
            <a:spLocks noChangeArrowheads="1"/>
          </p:cNvSpPr>
          <p:nvPr/>
        </p:nvSpPr>
        <p:spPr bwMode="auto">
          <a:xfrm>
            <a:off x="3059113" y="4941888"/>
            <a:ext cx="5832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(</a:t>
            </a:r>
            <a:r>
              <a:rPr lang="zh-TW" altLang="en-US" dirty="0"/>
              <a:t>注意，由於這個圖檔是個彩色的，所以 </a:t>
            </a:r>
            <a:r>
              <a:rPr lang="en-US" altLang="zh-TW" dirty="0"/>
              <a:t>im2 </a:t>
            </a:r>
            <a:r>
              <a:rPr lang="zh-TW" altLang="en-US" dirty="0"/>
              <a:t>將由</a:t>
            </a:r>
            <a:r>
              <a:rPr lang="zh-TW" altLang="en-US" dirty="0">
                <a:solidFill>
                  <a:srgbClr val="FF0000"/>
                </a:solidFill>
              </a:rPr>
              <a:t>三個矩陣</a:t>
            </a:r>
            <a:r>
              <a:rPr lang="zh-TW" altLang="en-US" dirty="0"/>
              <a:t>複合而成</a:t>
            </a:r>
            <a:r>
              <a:rPr lang="en-US" altLang="zh-TW" dirty="0"/>
              <a:t>)</a:t>
            </a:r>
          </a:p>
        </p:txBody>
      </p:sp>
      <p:sp>
        <p:nvSpPr>
          <p:cNvPr id="45070" name="Oval 16"/>
          <p:cNvSpPr>
            <a:spLocks noChangeArrowheads="1"/>
          </p:cNvSpPr>
          <p:nvPr/>
        </p:nvSpPr>
        <p:spPr bwMode="auto">
          <a:xfrm>
            <a:off x="2052638" y="5661025"/>
            <a:ext cx="576262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5071" name="Line 17"/>
          <p:cNvSpPr>
            <a:spLocks noChangeShapeType="1"/>
          </p:cNvSpPr>
          <p:nvPr/>
        </p:nvSpPr>
        <p:spPr bwMode="auto">
          <a:xfrm flipH="1">
            <a:off x="2557463" y="5373688"/>
            <a:ext cx="57467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5072" name="矩形 15"/>
          <p:cNvSpPr>
            <a:spLocks noChangeArrowheads="1"/>
          </p:cNvSpPr>
          <p:nvPr/>
        </p:nvSpPr>
        <p:spPr bwMode="auto">
          <a:xfrm>
            <a:off x="684213" y="6092825"/>
            <a:ext cx="1504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TW" dirty="0" err="1">
                <a:solidFill>
                  <a:srgbClr val="3333FF"/>
                </a:solidFill>
              </a:rPr>
              <a:t>imshow</a:t>
            </a:r>
            <a:r>
              <a:rPr lang="en-US" altLang="zh-TW" dirty="0">
                <a:solidFill>
                  <a:srgbClr val="3333FF"/>
                </a:solidFill>
              </a:rPr>
              <a:t>(</a:t>
            </a:r>
            <a:r>
              <a:rPr lang="en-US" altLang="zh-TW" dirty="0" err="1">
                <a:solidFill>
                  <a:srgbClr val="3333FF"/>
                </a:solidFill>
              </a:rPr>
              <a:t>im</a:t>
            </a:r>
            <a:r>
              <a:rPr lang="en-US" altLang="zh-TW" dirty="0">
                <a:solidFill>
                  <a:srgbClr val="3333FF"/>
                </a:solidFill>
              </a:rPr>
              <a:t>);</a:t>
            </a: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2992653" y="6102320"/>
            <a:ext cx="17748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image(</a:t>
            </a:r>
            <a:r>
              <a:rPr lang="en-US" altLang="zh-TW" dirty="0" err="1">
                <a:solidFill>
                  <a:srgbClr val="3333FF"/>
                </a:solidFill>
              </a:rPr>
              <a:t>im</a:t>
            </a:r>
            <a:r>
              <a:rPr lang="en-US" altLang="zh-TW" dirty="0">
                <a:solidFill>
                  <a:srgbClr val="3333FF"/>
                </a:solidFill>
              </a:rPr>
              <a:t>/255);</a:t>
            </a:r>
          </a:p>
        </p:txBody>
      </p:sp>
      <p:sp>
        <p:nvSpPr>
          <p:cNvPr id="2" name="矩形 1"/>
          <p:cNvSpPr/>
          <p:nvPr/>
        </p:nvSpPr>
        <p:spPr>
          <a:xfrm>
            <a:off x="2361486" y="6102320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or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8630FDD-9A38-4D70-AA42-84D3E76EE9B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188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45069" name="Text Box 15"/>
          <p:cNvSpPr txBox="1">
            <a:spLocks noChangeArrowheads="1"/>
          </p:cNvSpPr>
          <p:nvPr/>
        </p:nvSpPr>
        <p:spPr bwMode="auto">
          <a:xfrm>
            <a:off x="395536" y="908720"/>
            <a:ext cx="792088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/>
              <a:t>注意：要對影像做運算時，</a:t>
            </a:r>
            <a:r>
              <a:rPr lang="zh-TW" altLang="en-US" u="sng" dirty="0"/>
              <a:t>要先變成 </a:t>
            </a:r>
            <a:r>
              <a:rPr lang="en-US" altLang="zh-TW" u="sng" dirty="0"/>
              <a:t>double </a:t>
            </a:r>
            <a:r>
              <a:rPr lang="zh-TW" altLang="en-US" u="sng" dirty="0"/>
              <a:t>的格式</a:t>
            </a:r>
            <a:endParaRPr lang="en-US" altLang="zh-TW" u="sng" dirty="0"/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否則電腦會預設影像為 </a:t>
            </a:r>
            <a:r>
              <a:rPr lang="en-US" altLang="zh-TW" dirty="0"/>
              <a:t>integer </a:t>
            </a:r>
            <a:r>
              <a:rPr lang="zh-TW" altLang="en-US" dirty="0"/>
              <a:t>的格式，在做浮點運算時會產生誤差</a:t>
            </a:r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827584" y="2865203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zh-TW" dirty="0" err="1">
                <a:solidFill>
                  <a:srgbClr val="3333FF"/>
                </a:solidFill>
              </a:rPr>
              <a:t>im</a:t>
            </a:r>
            <a:r>
              <a:rPr lang="en-US" altLang="zh-TW" dirty="0">
                <a:solidFill>
                  <a:srgbClr val="3333FF"/>
                </a:solidFill>
              </a:rPr>
              <a:t>=</a:t>
            </a:r>
            <a:r>
              <a:rPr lang="en-US" altLang="zh-TW" dirty="0" err="1">
                <a:solidFill>
                  <a:srgbClr val="3333FF"/>
                </a:solidFill>
              </a:rPr>
              <a:t>imread</a:t>
            </a:r>
            <a:r>
              <a:rPr lang="en-US" altLang="zh-TW" dirty="0">
                <a:solidFill>
                  <a:srgbClr val="3333FF"/>
                </a:solidFill>
              </a:rPr>
              <a:t>('C:\Program Files\MATLAB\pic\Pepper.bmp');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dirty="0" err="1">
                <a:solidFill>
                  <a:srgbClr val="3333FF"/>
                </a:solidFill>
              </a:rPr>
              <a:t>im</a:t>
            </a:r>
            <a:r>
              <a:rPr lang="en-US" altLang="zh-TW" dirty="0">
                <a:solidFill>
                  <a:srgbClr val="3333FF"/>
                </a:solidFill>
              </a:rPr>
              <a:t>=double(</a:t>
            </a:r>
            <a:r>
              <a:rPr lang="en-US" altLang="zh-TW" dirty="0" err="1">
                <a:solidFill>
                  <a:srgbClr val="3333FF"/>
                </a:solidFill>
              </a:rPr>
              <a:t>im</a:t>
            </a:r>
            <a:r>
              <a:rPr lang="en-US" altLang="zh-TW" dirty="0">
                <a:solidFill>
                  <a:srgbClr val="3333FF"/>
                </a:solidFill>
              </a:rPr>
              <a:t>);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dirty="0" err="1">
                <a:solidFill>
                  <a:srgbClr val="3333FF"/>
                </a:solidFill>
              </a:rPr>
              <a:t>Imf</a:t>
            </a:r>
            <a:r>
              <a:rPr lang="en-US" altLang="zh-TW" dirty="0">
                <a:solidFill>
                  <a:srgbClr val="3333FF"/>
                </a:solidFill>
              </a:rPr>
              <a:t>=fft2(</a:t>
            </a:r>
            <a:r>
              <a:rPr lang="en-US" altLang="zh-TW" dirty="0" err="1">
                <a:solidFill>
                  <a:srgbClr val="3333FF"/>
                </a:solidFill>
              </a:rPr>
              <a:t>im</a:t>
            </a:r>
            <a:r>
              <a:rPr lang="en-US" altLang="zh-TW" dirty="0">
                <a:solidFill>
                  <a:srgbClr val="3333FF"/>
                </a:solidFill>
              </a:rPr>
              <a:t>);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08856" y="2117793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例如，若要對影像做 </a:t>
            </a:r>
            <a:r>
              <a:rPr lang="en-US" altLang="zh-TW" dirty="0"/>
              <a:t>2D Discrete Fourier transform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598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13F5BDD-458E-4E19-A616-64E653D324CF}"/>
              </a:ext>
            </a:extLst>
          </p:cNvPr>
          <p:cNvSpPr txBox="1">
            <a:spLocks/>
          </p:cNvSpPr>
          <p:nvPr/>
        </p:nvSpPr>
        <p:spPr>
          <a:xfrm>
            <a:off x="542724" y="548680"/>
            <a:ext cx="7629676" cy="495932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7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附錄七  </a:t>
            </a:r>
            <a:r>
              <a:rPr lang="zh-TW" altLang="en-US" sz="28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</a:rPr>
              <a:t>聲音檔和影像檔的處理 </a:t>
            </a:r>
            <a:r>
              <a:rPr lang="en-US" altLang="zh-TW" sz="28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</a:rPr>
              <a:t>(by </a:t>
            </a:r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en-US" altLang="zh-TW" sz="28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zh-TW" altLang="en-US" sz="27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C09517-E9A4-4722-84DE-861FABF06B52}"/>
              </a:ext>
            </a:extLst>
          </p:cNvPr>
          <p:cNvSpPr/>
          <p:nvPr/>
        </p:nvSpPr>
        <p:spPr>
          <a:xfrm>
            <a:off x="611560" y="1429780"/>
            <a:ext cx="50326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cs typeface="Times New Roman" panose="02020603050405020304" pitchFamily="18" charset="0"/>
              </a:rPr>
              <a:t>可以先安裝幾個模組</a:t>
            </a:r>
            <a:endParaRPr lang="en-US" altLang="zh-TW" sz="2200" dirty="0">
              <a:cs typeface="Times New Roman" panose="02020603050405020304" pitchFamily="18" charset="0"/>
            </a:endParaRPr>
          </a:p>
          <a:p>
            <a:endParaRPr lang="en-US" altLang="zh-TW" sz="2200" dirty="0">
              <a:cs typeface="Times New Roman" panose="02020603050405020304" pitchFamily="18" charset="0"/>
            </a:endParaRPr>
          </a:p>
          <a:p>
            <a:r>
              <a:rPr lang="en-US" altLang="zh-TW" sz="2200" dirty="0">
                <a:cs typeface="Times New Roman" panose="02020603050405020304" pitchFamily="18" charset="0"/>
              </a:rPr>
              <a:t>pip install </a:t>
            </a:r>
            <a:r>
              <a:rPr lang="en-US" altLang="zh-TW" sz="2200" dirty="0" err="1">
                <a:cs typeface="Times New Roman" panose="02020603050405020304" pitchFamily="18" charset="0"/>
              </a:rPr>
              <a:t>numpy</a:t>
            </a:r>
            <a:endParaRPr lang="en-US" altLang="zh-TW" sz="2200" dirty="0">
              <a:cs typeface="Times New Roman" panose="02020603050405020304" pitchFamily="18" charset="0"/>
            </a:endParaRPr>
          </a:p>
          <a:p>
            <a:r>
              <a:rPr lang="en-US" altLang="zh-TW" sz="2200" dirty="0">
                <a:cs typeface="Times New Roman" panose="02020603050405020304" pitchFamily="18" charset="0"/>
              </a:rPr>
              <a:t>pip install </a:t>
            </a:r>
            <a:r>
              <a:rPr lang="en-US" altLang="zh-TW" sz="2200" dirty="0" err="1">
                <a:cs typeface="Times New Roman" panose="02020603050405020304" pitchFamily="18" charset="0"/>
              </a:rPr>
              <a:t>scipy</a:t>
            </a:r>
            <a:r>
              <a:rPr lang="en-US" altLang="zh-TW" sz="2200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200" dirty="0">
                <a:cs typeface="Times New Roman" panose="02020603050405020304" pitchFamily="18" charset="0"/>
              </a:rPr>
              <a:t>pip install matplotlib  # plot</a:t>
            </a:r>
          </a:p>
          <a:p>
            <a:r>
              <a:rPr lang="en-US" altLang="zh-TW" sz="2200" dirty="0">
                <a:cs typeface="Times New Roman" panose="02020603050405020304" pitchFamily="18" charset="0"/>
              </a:rPr>
              <a:t>pip install </a:t>
            </a:r>
            <a:r>
              <a:rPr lang="en-US" altLang="zh-TW" sz="2200" dirty="0" err="1">
                <a:cs typeface="Times New Roman" panose="02020603050405020304" pitchFamily="18" charset="0"/>
              </a:rPr>
              <a:t>pipwin</a:t>
            </a:r>
            <a:endParaRPr lang="en-US" altLang="zh-TW" sz="2200" dirty="0"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cs typeface="Times New Roman" panose="02020603050405020304" pitchFamily="18" charset="0"/>
              </a:rPr>
              <a:t>pipwin</a:t>
            </a:r>
            <a:r>
              <a:rPr lang="en-US" altLang="zh-TW" sz="2200" dirty="0">
                <a:cs typeface="Times New Roman" panose="02020603050405020304" pitchFamily="18" charset="0"/>
              </a:rPr>
              <a:t> install </a:t>
            </a:r>
            <a:r>
              <a:rPr lang="en-US" altLang="zh-TW" sz="2200" dirty="0" err="1">
                <a:cs typeface="Times New Roman" panose="02020603050405020304" pitchFamily="18" charset="0"/>
              </a:rPr>
              <a:t>simpleaudio</a:t>
            </a:r>
            <a:r>
              <a:rPr lang="en-US" altLang="zh-TW" sz="2200" dirty="0">
                <a:cs typeface="Times New Roman" panose="02020603050405020304" pitchFamily="18" charset="0"/>
              </a:rPr>
              <a:t>  # vocal files</a:t>
            </a:r>
          </a:p>
          <a:p>
            <a:r>
              <a:rPr lang="en-US" altLang="zh-TW" sz="2200" dirty="0" err="1">
                <a:cs typeface="Times New Roman" panose="02020603050405020304" pitchFamily="18" charset="0"/>
              </a:rPr>
              <a:t>pipwin</a:t>
            </a:r>
            <a:r>
              <a:rPr lang="en-US" altLang="zh-TW" sz="2200" dirty="0">
                <a:cs typeface="Times New Roman" panose="02020603050405020304" pitchFamily="18" charset="0"/>
              </a:rPr>
              <a:t> install </a:t>
            </a:r>
            <a:r>
              <a:rPr lang="en-US" altLang="zh-TW" sz="2200" dirty="0" err="1">
                <a:cs typeface="Times New Roman" panose="02020603050405020304" pitchFamily="18" charset="0"/>
              </a:rPr>
              <a:t>pyaudio</a:t>
            </a:r>
            <a:endParaRPr lang="en-US" altLang="zh-TW" sz="2200" dirty="0"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0E4CF0-A9BB-4953-A704-00D92BA3E190}"/>
              </a:ext>
            </a:extLst>
          </p:cNvPr>
          <p:cNvSpPr/>
          <p:nvPr/>
        </p:nvSpPr>
        <p:spPr>
          <a:xfrm>
            <a:off x="542724" y="4615715"/>
            <a:ext cx="79365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cs typeface="Times New Roman" panose="02020603050405020304" pitchFamily="18" charset="0"/>
              </a:rPr>
              <a:t>後面將說明使用 </a:t>
            </a:r>
            <a:r>
              <a:rPr lang="en-US" altLang="zh-TW" sz="2200" dirty="0">
                <a:cs typeface="Times New Roman" panose="02020603050405020304" pitchFamily="18" charset="0"/>
              </a:rPr>
              <a:t>Python </a:t>
            </a:r>
            <a:r>
              <a:rPr lang="zh-TW" altLang="en-US" sz="2200" dirty="0">
                <a:cs typeface="Times New Roman" panose="02020603050405020304" pitchFamily="18" charset="0"/>
              </a:rPr>
              <a:t>讀檔，畫出頻譜，撥放聲音，製作音檔，錄音的方法</a:t>
            </a:r>
            <a:endParaRPr lang="en-US" altLang="zh-TW" sz="2200" dirty="0"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B10C06-7987-4376-AB85-9C7CA2EEE769}"/>
              </a:ext>
            </a:extLst>
          </p:cNvPr>
          <p:cNvSpPr/>
          <p:nvPr/>
        </p:nvSpPr>
        <p:spPr>
          <a:xfrm>
            <a:off x="3563888" y="5960475"/>
            <a:ext cx="5032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cs typeface="Times New Roman" panose="02020603050405020304" pitchFamily="18" charset="0"/>
              </a:rPr>
              <a:t>PS: </a:t>
            </a:r>
            <a:r>
              <a:rPr lang="zh-TW" altLang="en-US" sz="1800" dirty="0">
                <a:cs typeface="Times New Roman" panose="02020603050405020304" pitchFamily="18" charset="0"/>
              </a:rPr>
              <a:t>謝謝</a:t>
            </a:r>
            <a:r>
              <a:rPr lang="en-US" altLang="zh-TW" sz="1800" dirty="0">
                <a:cs typeface="Times New Roman" panose="02020603050405020304" pitchFamily="18" charset="0"/>
              </a:rPr>
              <a:t>2021</a:t>
            </a:r>
            <a:r>
              <a:rPr lang="zh-TW" altLang="en-US" sz="1800" dirty="0">
                <a:cs typeface="Times New Roman" panose="02020603050405020304" pitchFamily="18" charset="0"/>
              </a:rPr>
              <a:t>年擔任助教的蔡昌廷同學協助製作</a:t>
            </a:r>
            <a:endParaRPr lang="en-US" altLang="zh-TW" sz="1800" dirty="0"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2E017CD1-1ADE-4737-A861-A3A1D5DF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189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3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3000365-BDC6-4378-993E-12A674007AF2}"/>
              </a:ext>
            </a:extLst>
          </p:cNvPr>
          <p:cNvSpPr txBox="1">
            <a:spLocks/>
          </p:cNvSpPr>
          <p:nvPr/>
        </p:nvSpPr>
        <p:spPr>
          <a:xfrm>
            <a:off x="323528" y="476672"/>
            <a:ext cx="7409033" cy="4902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讀音訊檔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C09517-E9A4-4722-84DE-861FABF06B52}"/>
              </a:ext>
            </a:extLst>
          </p:cNvPr>
          <p:cNvSpPr/>
          <p:nvPr/>
        </p:nvSpPr>
        <p:spPr>
          <a:xfrm>
            <a:off x="323528" y="1289509"/>
            <a:ext cx="5032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要先</a:t>
            </a:r>
            <a:r>
              <a:rPr lang="en-US" altLang="zh-TW" dirty="0">
                <a:cs typeface="Times New Roman" panose="02020603050405020304" pitchFamily="18" charset="0"/>
              </a:rPr>
              <a:t>import </a:t>
            </a:r>
            <a:r>
              <a:rPr lang="zh-TW" altLang="en-US" dirty="0">
                <a:cs typeface="Times New Roman" panose="02020603050405020304" pitchFamily="18" charset="0"/>
              </a:rPr>
              <a:t>相關模組 </a:t>
            </a:r>
            <a:r>
              <a:rPr lang="en-US" altLang="zh-TW" dirty="0">
                <a:cs typeface="Times New Roman" panose="02020603050405020304" pitchFamily="18" charset="0"/>
              </a:rPr>
              <a:t>:    import wave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F9EABA-0FDD-452C-B735-C9197FFFC9CB}"/>
              </a:ext>
            </a:extLst>
          </p:cNvPr>
          <p:cNvSpPr/>
          <p:nvPr/>
        </p:nvSpPr>
        <p:spPr>
          <a:xfrm>
            <a:off x="341175" y="1916832"/>
            <a:ext cx="7553049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</a:pPr>
            <a:r>
              <a:rPr lang="zh-TW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讀取音檔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450"/>
              </a:spcBef>
            </a:pPr>
            <a:r>
              <a:rPr lang="en-US" altLang="zh-TW" dirty="0" err="1">
                <a:cs typeface="Times New Roman" panose="02020603050405020304" pitchFamily="18" charset="0"/>
              </a:rPr>
              <a:t>wavefile</a:t>
            </a:r>
            <a:r>
              <a:rPr lang="en-US" altLang="zh-TW" dirty="0"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cs typeface="Times New Roman" panose="02020603050405020304" pitchFamily="18" charset="0"/>
              </a:rPr>
              <a:t>wave.open</a:t>
            </a:r>
            <a:r>
              <a:rPr lang="en-US" altLang="zh-TW" dirty="0">
                <a:cs typeface="Times New Roman" panose="02020603050405020304" pitchFamily="18" charset="0"/>
              </a:rPr>
              <a:t>('C:/WINDOWS/Media/Alarm01.wav', '</a:t>
            </a:r>
            <a:r>
              <a:rPr lang="en-US" altLang="zh-TW" dirty="0" err="1">
                <a:cs typeface="Times New Roman" panose="02020603050405020304" pitchFamily="18" charset="0"/>
              </a:rPr>
              <a:t>rb</a:t>
            </a:r>
            <a:r>
              <a:rPr lang="en-US" altLang="zh-TW" dirty="0">
                <a:cs typeface="Times New Roman" panose="02020603050405020304" pitchFamily="18" charset="0"/>
              </a:rPr>
              <a:t>‘)</a:t>
            </a:r>
          </a:p>
          <a:p>
            <a:pPr>
              <a:spcBef>
                <a:spcPts val="450"/>
              </a:spcBef>
            </a:pPr>
            <a:r>
              <a:rPr lang="zh-TW" altLang="en-US" dirty="0">
                <a:cs typeface="Times New Roman" panose="02020603050405020304" pitchFamily="18" charset="0"/>
              </a:rPr>
              <a:t>獲得音檔取樣頻率和音訊長度</a:t>
            </a:r>
            <a:r>
              <a:rPr lang="en-US" altLang="zh-TW" dirty="0">
                <a:cs typeface="Times New Roman" panose="02020603050405020304" pitchFamily="18" charset="0"/>
              </a:rPr>
              <a:t>: </a:t>
            </a:r>
          </a:p>
          <a:p>
            <a:pPr>
              <a:spcBef>
                <a:spcPts val="450"/>
              </a:spcBef>
            </a:pPr>
            <a:r>
              <a:rPr lang="en-US" altLang="zh-TW" dirty="0">
                <a:cs typeface="Times New Roman" panose="02020603050405020304" pitchFamily="18" charset="0"/>
              </a:rPr>
              <a:t>       fs =</a:t>
            </a:r>
            <a:r>
              <a:rPr lang="en-US" altLang="zh-TW" dirty="0" err="1">
                <a:cs typeface="Times New Roman" panose="02020603050405020304" pitchFamily="18" charset="0"/>
              </a:rPr>
              <a:t>wavefile.getframerate</a:t>
            </a:r>
            <a:r>
              <a:rPr lang="en-US" altLang="zh-TW" dirty="0">
                <a:cs typeface="Times New Roman" panose="02020603050405020304" pitchFamily="18" charset="0"/>
              </a:rPr>
              <a:t>()       # sampling frequency </a:t>
            </a:r>
          </a:p>
          <a:p>
            <a:pPr>
              <a:spcBef>
                <a:spcPts val="450"/>
              </a:spcBef>
            </a:pPr>
            <a:r>
              <a:rPr lang="en-US" altLang="zh-TW" dirty="0">
                <a:cs typeface="Times New Roman" panose="02020603050405020304" pitchFamily="18" charset="0"/>
              </a:rPr>
              <a:t>       </a:t>
            </a:r>
            <a:r>
              <a:rPr lang="en-US" altLang="zh-TW" dirty="0" err="1">
                <a:cs typeface="Times New Roman" panose="02020603050405020304" pitchFamily="18" charset="0"/>
              </a:rPr>
              <a:t>num_frame</a:t>
            </a:r>
            <a:r>
              <a:rPr lang="en-US" altLang="zh-TW" dirty="0"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cs typeface="Times New Roman" panose="02020603050405020304" pitchFamily="18" charset="0"/>
              </a:rPr>
              <a:t>wavefile.getnframes</a:t>
            </a:r>
            <a:r>
              <a:rPr lang="en-US" altLang="zh-TW" dirty="0">
                <a:cs typeface="Times New Roman" panose="02020603050405020304" pitchFamily="18" charset="0"/>
              </a:rPr>
              <a:t>()  # length of the vocal signal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A2A5CF-BE20-47BF-B580-7162442D10A5}"/>
              </a:ext>
            </a:extLst>
          </p:cNvPr>
          <p:cNvSpPr/>
          <p:nvPr/>
        </p:nvSpPr>
        <p:spPr>
          <a:xfrm>
            <a:off x="715540" y="403621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859900"/>
                </a:solidFill>
                <a:cs typeface="Times New Roman" panose="02020603050405020304" pitchFamily="18" charset="0"/>
              </a:rPr>
              <a:t>&gt;&gt;&gt;</a:t>
            </a:r>
            <a:r>
              <a:rPr lang="en-US" altLang="zh-TW" dirty="0">
                <a:cs typeface="Times New Roman" panose="02020603050405020304" pitchFamily="18" charset="0"/>
              </a:rPr>
              <a:t> fs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22050</a:t>
            </a:r>
          </a:p>
          <a:p>
            <a:endParaRPr lang="en-US" altLang="zh-TW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859900"/>
                </a:solidFill>
                <a:cs typeface="Times New Roman" panose="02020603050405020304" pitchFamily="18" charset="0"/>
              </a:rPr>
              <a:t>&gt;&gt;&gt;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cs typeface="Times New Roman" panose="02020603050405020304" pitchFamily="18" charset="0"/>
              </a:rPr>
              <a:t>num_frame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</a:rPr>
              <a:t>122868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BE3224AF-3395-4F8A-B6B0-6753F13F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190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1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548680"/>
            <a:ext cx="7992888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讀取波形與數據 </a:t>
            </a:r>
            <a:endParaRPr lang="en-US" altLang="zh-TW" sz="2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要先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相關模組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import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wavefile.readframes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num_frame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np.frombuffer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=np.int16) 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轉成整數型態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max(abs(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# normalization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n_channel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np.reshape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num_frame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n_channel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若為雙聲道音檔需要做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21A25-9472-424C-A856-EFE69EDE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191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1B92875-1670-477E-A6E1-1AF44CDCE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32856"/>
            <a:ext cx="5266955" cy="3950216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342F5EA-6CF7-452F-B205-04F5AB625B4D}"/>
              </a:ext>
            </a:extLst>
          </p:cNvPr>
          <p:cNvSpPr txBox="1">
            <a:spLocks/>
          </p:cNvSpPr>
          <p:nvPr/>
        </p:nvSpPr>
        <p:spPr>
          <a:xfrm>
            <a:off x="683568" y="548680"/>
            <a:ext cx="7544966" cy="19041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畫出音訊波形圖</a:t>
            </a:r>
            <a:endParaRPr lang="en-US" altLang="zh-TW" sz="2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要先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相關模組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import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num_frame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)*1/fs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4A7C82-7691-49ED-B3F8-E34640DA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192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D7D905D-B63F-4962-972A-EF0780B3ACA7}"/>
              </a:ext>
            </a:extLst>
          </p:cNvPr>
          <p:cNvSpPr txBox="1">
            <a:spLocks/>
          </p:cNvSpPr>
          <p:nvPr/>
        </p:nvSpPr>
        <p:spPr>
          <a:xfrm>
            <a:off x="404865" y="548680"/>
            <a:ext cx="7681203" cy="41825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</a:t>
            </a:r>
            <a:r>
              <a:rPr lang="zh-TW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畫出頻譜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A8CAAEE-A027-41AF-B7C6-92914A77E803}"/>
              </a:ext>
            </a:extLst>
          </p:cNvPr>
          <p:cNvSpPr txBox="1">
            <a:spLocks/>
          </p:cNvSpPr>
          <p:nvPr/>
        </p:nvSpPr>
        <p:spPr>
          <a:xfrm>
            <a:off x="359532" y="1224304"/>
            <a:ext cx="8424936" cy="50850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要先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相關模組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from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scipy.fftpack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abs(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[:,1]))/fs   # only choose the 1</a:t>
            </a:r>
            <a:r>
              <a:rPr lang="en-US" altLang="zh-TW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 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注意要乘上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1/fs</a:t>
            </a:r>
          </a:p>
          <a:p>
            <a:r>
              <a:rPr lang="en-US" altLang="zh-TW" sz="2200" dirty="0"/>
              <a:t>n0=int(</a:t>
            </a:r>
            <a:r>
              <a:rPr lang="en-US" altLang="zh-TW" sz="2200" dirty="0" err="1"/>
              <a:t>np.ceil</a:t>
            </a:r>
            <a:r>
              <a:rPr lang="en-US" altLang="zh-TW" sz="2200" dirty="0"/>
              <a:t>(</a:t>
            </a:r>
            <a:r>
              <a:rPr lang="en-US" altLang="zh-TW" sz="2200" dirty="0" err="1"/>
              <a:t>num_frame</a:t>
            </a:r>
            <a:r>
              <a:rPr lang="en-US" altLang="zh-TW" sz="2200" dirty="0"/>
              <a:t>/2))</a:t>
            </a:r>
          </a:p>
          <a:p>
            <a:r>
              <a:rPr lang="pt-BR" altLang="zh-TW" sz="2200" dirty="0"/>
              <a:t>fft_data1=np.concatenate([fft_data[n0:num_frame],fft_data[0:n0]])</a:t>
            </a:r>
          </a:p>
          <a:p>
            <a:pPr marL="0" indent="0">
              <a:buNone/>
            </a:pPr>
            <a:r>
              <a:rPr lang="pt-BR" altLang="zh-TW" sz="2200" dirty="0"/>
              <a:t>    # </a:t>
            </a:r>
            <a:r>
              <a:rPr lang="zh-TW" altLang="en-US" sz="2200" dirty="0"/>
              <a:t>將頻譜後面一半移到前面</a:t>
            </a:r>
            <a:endParaRPr lang="pt-BR" altLang="zh-TW" sz="2200" dirty="0"/>
          </a:p>
          <a:p>
            <a:r>
              <a:rPr lang="pt-BR" altLang="zh-TW" sz="2200" dirty="0"/>
              <a:t>freq=np.concatenate([range(n0-num_frame,0),range(0,n0)])*fs/num_frame</a:t>
            </a:r>
          </a:p>
          <a:p>
            <a:pPr marL="0" indent="0">
              <a:buNone/>
            </a:pPr>
            <a:r>
              <a:rPr lang="pt-BR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頻率軸跟著調整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(freq,fft_data1)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plt.xlim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(-1000,1000)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限制頻率的顯示範圍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如後圖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68B4CD-4AB0-4494-939B-DCE6A38E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193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6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8C8F67-04A0-47BD-B549-7712BB5FC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20688"/>
            <a:ext cx="5852172" cy="438912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BA3BFB-C3B1-437E-A1B1-19332295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194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8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6475" y="2347719"/>
            <a:ext cx="7886700" cy="2410214"/>
          </a:xfrm>
        </p:spPr>
        <p:txBody>
          <a:bodyPr>
            <a:noAutofit/>
          </a:bodyPr>
          <a:lstStyle/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n_bytes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   # using two bytes to record a data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(2**15-1)*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 change the range to -2</a:t>
            </a:r>
            <a:r>
              <a:rPr lang="en-US" altLang="zh-TW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2</a:t>
            </a:r>
            <a:r>
              <a:rPr lang="en-US" altLang="zh-TW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wave_data.astype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(np.int16)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play_obj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sa.play_buffer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n_channel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n_bytes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fs)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play_obj.wait_done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0B9CB2D0-0ABB-4769-A87E-BB0053CE7913}"/>
              </a:ext>
            </a:extLst>
          </p:cNvPr>
          <p:cNvSpPr txBox="1">
            <a:spLocks/>
          </p:cNvSpPr>
          <p:nvPr/>
        </p:nvSpPr>
        <p:spPr>
          <a:xfrm>
            <a:off x="514122" y="548680"/>
            <a:ext cx="7681203" cy="50405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C.</a:t>
            </a:r>
            <a:r>
              <a:rPr lang="zh-TW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播放聲音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6B6214-D260-4579-9E5F-3057056B891A}"/>
              </a:ext>
            </a:extLst>
          </p:cNvPr>
          <p:cNvSpPr/>
          <p:nvPr/>
        </p:nvSpPr>
        <p:spPr>
          <a:xfrm>
            <a:off x="496475" y="1484784"/>
            <a:ext cx="67692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cs typeface="Times New Roman" panose="02020603050405020304" pitchFamily="18" charset="0"/>
              </a:rPr>
              <a:t>要先</a:t>
            </a:r>
            <a:r>
              <a:rPr lang="en-US" altLang="zh-TW" sz="2200" dirty="0">
                <a:cs typeface="Times New Roman" panose="02020603050405020304" pitchFamily="18" charset="0"/>
              </a:rPr>
              <a:t>import </a:t>
            </a:r>
            <a:r>
              <a:rPr lang="zh-TW" altLang="en-US" sz="2200" dirty="0">
                <a:cs typeface="Times New Roman" panose="02020603050405020304" pitchFamily="18" charset="0"/>
              </a:rPr>
              <a:t>相關模組 </a:t>
            </a:r>
            <a:r>
              <a:rPr lang="en-US" altLang="zh-TW" sz="2200" dirty="0">
                <a:cs typeface="Times New Roman" panose="02020603050405020304" pitchFamily="18" charset="0"/>
              </a:rPr>
              <a:t>:   </a:t>
            </a:r>
            <a:r>
              <a:rPr lang="en-US" altLang="zh-TW" sz="2200" dirty="0"/>
              <a:t>import </a:t>
            </a:r>
            <a:r>
              <a:rPr lang="en-US" altLang="zh-TW" sz="2200" dirty="0" err="1"/>
              <a:t>simpleaudio</a:t>
            </a:r>
            <a:r>
              <a:rPr lang="en-US" altLang="zh-TW" sz="2200" dirty="0"/>
              <a:t> as </a:t>
            </a:r>
            <a:r>
              <a:rPr lang="en-US" altLang="zh-TW" sz="2200" dirty="0" err="1"/>
              <a:t>sa</a:t>
            </a:r>
            <a:r>
              <a:rPr lang="en-US" altLang="zh-TW" sz="2200" dirty="0">
                <a:cs typeface="Times New Roman" panose="02020603050405020304" pitchFamily="18" charset="0"/>
              </a:rPr>
              <a:t> </a:t>
            </a:r>
            <a:endParaRPr lang="zh-TW" altLang="en-US" sz="2200" dirty="0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A0662140-4DA9-4144-AE98-04E429D1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195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0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47564" y="327389"/>
            <a:ext cx="79930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/>
              <a:t>畫出聲音的波型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          time = [0:size(x,1)-1]/fs;     % x </a:t>
            </a:r>
            <a:r>
              <a:rPr lang="zh-TW" altLang="en-US" dirty="0"/>
              <a:t>是前頁用 </a:t>
            </a:r>
            <a:r>
              <a:rPr lang="en-US" altLang="zh-TW" dirty="0" err="1"/>
              <a:t>audioread</a:t>
            </a:r>
            <a:r>
              <a:rPr lang="en-US" altLang="zh-TW" dirty="0"/>
              <a:t> </a:t>
            </a:r>
            <a:r>
              <a:rPr lang="zh-TW" altLang="en-US" dirty="0"/>
              <a:t>所讀出的向量</a:t>
            </a:r>
          </a:p>
        </p:txBody>
      </p:sp>
      <p:sp>
        <p:nvSpPr>
          <p:cNvPr id="33796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883A816-C4B7-4A8B-8FE0-DAF6699A83DE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178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098119-7020-433B-AE2D-C9FE97D16E6A}"/>
              </a:ext>
            </a:extLst>
          </p:cNvPr>
          <p:cNvSpPr/>
          <p:nvPr/>
        </p:nvSpPr>
        <p:spPr>
          <a:xfrm>
            <a:off x="647564" y="6108670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/>
              <a:t>注意： *</a:t>
            </a:r>
            <a:r>
              <a:rPr lang="en-US" altLang="zh-TW" dirty="0"/>
              <a:t>.wav </a:t>
            </a:r>
            <a:r>
              <a:rPr lang="zh-TW" altLang="en-US" dirty="0"/>
              <a:t>檔中所讀取的資料，值都在 </a:t>
            </a:r>
            <a:r>
              <a:rPr lang="zh-TW" altLang="en-US" dirty="0">
                <a:sym typeface="Symbol" pitchFamily="18" charset="2"/>
              </a:rPr>
              <a:t></a:t>
            </a:r>
            <a:r>
              <a:rPr lang="en-US" altLang="zh-TW" dirty="0"/>
              <a:t>1 </a:t>
            </a:r>
            <a:r>
              <a:rPr lang="zh-TW" altLang="en-US" dirty="0"/>
              <a:t>和 </a:t>
            </a:r>
            <a:r>
              <a:rPr lang="en-US" altLang="zh-TW" dirty="0"/>
              <a:t>+1 </a:t>
            </a:r>
            <a:r>
              <a:rPr lang="zh-TW" altLang="en-US" dirty="0"/>
              <a:t>之間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9ED9CF-679B-4A48-9264-865A7D9E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20" y="1328293"/>
            <a:ext cx="8180832" cy="49804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7875EF-4E3B-4F7E-8FC9-8328E85C1B5B}"/>
              </a:ext>
            </a:extLst>
          </p:cNvPr>
          <p:cNvSpPr/>
          <p:nvPr/>
        </p:nvSpPr>
        <p:spPr>
          <a:xfrm>
            <a:off x="538981" y="1212717"/>
            <a:ext cx="7236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subplot(2,1,1);  </a:t>
            </a:r>
            <a:r>
              <a:rPr lang="zh-TW" altLang="en-US" b="1" dirty="0"/>
              <a:t>plot(time, x(:,1))</a:t>
            </a:r>
            <a:r>
              <a:rPr lang="zh-TW" altLang="en-US" dirty="0"/>
              <a:t>;  xlim([time(1),time(end)])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488A09-2F9E-41BC-9B6F-A4511AE2416F}"/>
              </a:ext>
            </a:extLst>
          </p:cNvPr>
          <p:cNvSpPr/>
          <p:nvPr/>
        </p:nvSpPr>
        <p:spPr>
          <a:xfrm>
            <a:off x="558860" y="3560666"/>
            <a:ext cx="7236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subplot(2,1,</a:t>
            </a:r>
            <a:r>
              <a:rPr lang="en-US" altLang="zh-TW" dirty="0"/>
              <a:t>2</a:t>
            </a:r>
            <a:r>
              <a:rPr lang="zh-TW" altLang="en-US" dirty="0"/>
              <a:t>);  </a:t>
            </a:r>
            <a:r>
              <a:rPr lang="zh-TW" altLang="en-US" b="1" dirty="0"/>
              <a:t>plot(time, x(:,</a:t>
            </a:r>
            <a:r>
              <a:rPr lang="en-US" altLang="zh-TW" b="1" dirty="0"/>
              <a:t>2</a:t>
            </a:r>
            <a:r>
              <a:rPr lang="zh-TW" altLang="en-US" b="1" dirty="0"/>
              <a:t>))</a:t>
            </a:r>
            <a:r>
              <a:rPr lang="zh-TW" altLang="en-US" dirty="0"/>
              <a:t>;  xlim([time(1),time(end)])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B9CB2D0-0ABB-4769-A87E-BB0053CE7913}"/>
              </a:ext>
            </a:extLst>
          </p:cNvPr>
          <p:cNvSpPr txBox="1">
            <a:spLocks/>
          </p:cNvSpPr>
          <p:nvPr/>
        </p:nvSpPr>
        <p:spPr>
          <a:xfrm>
            <a:off x="395536" y="548680"/>
            <a:ext cx="7681203" cy="43204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D.</a:t>
            </a:r>
            <a:r>
              <a:rPr lang="zh-TW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製作音檔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D02BA25-06E6-4786-A111-E423265F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95071"/>
            <a:ext cx="7886700" cy="3759371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wave.open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testing.wav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f.setnchannels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設定聲道數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f.setsampwidth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每個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有幾個位元組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f.setframerate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(fs)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設定取樣頻率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f.writeframes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wave_data.tobytes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61A05-2F9C-44BA-BF74-5ECDBAE1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196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8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B9CB2D0-0ABB-4769-A87E-BB0053CE7913}"/>
              </a:ext>
            </a:extLst>
          </p:cNvPr>
          <p:cNvSpPr txBox="1">
            <a:spLocks/>
          </p:cNvSpPr>
          <p:nvPr/>
        </p:nvSpPr>
        <p:spPr>
          <a:xfrm>
            <a:off x="580187" y="476672"/>
            <a:ext cx="7376190" cy="43204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</a:t>
            </a:r>
            <a:r>
              <a:rPr lang="zh-TW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錄音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069D8-784B-4574-B8B3-C040EF3D1D89}"/>
              </a:ext>
            </a:extLst>
          </p:cNvPr>
          <p:cNvSpPr/>
          <p:nvPr/>
        </p:nvSpPr>
        <p:spPr>
          <a:xfrm>
            <a:off x="467544" y="1340768"/>
            <a:ext cx="67692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cs typeface="Times New Roman" panose="02020603050405020304" pitchFamily="18" charset="0"/>
              </a:rPr>
              <a:t>要先</a:t>
            </a:r>
            <a:r>
              <a:rPr lang="en-US" altLang="zh-TW" sz="2200" dirty="0">
                <a:cs typeface="Times New Roman" panose="02020603050405020304" pitchFamily="18" charset="0"/>
              </a:rPr>
              <a:t>import </a:t>
            </a:r>
            <a:r>
              <a:rPr lang="zh-TW" altLang="en-US" sz="2200" dirty="0">
                <a:cs typeface="Times New Roman" panose="02020603050405020304" pitchFamily="18" charset="0"/>
              </a:rPr>
              <a:t>相關模組 </a:t>
            </a:r>
            <a:r>
              <a:rPr lang="en-US" altLang="zh-TW" sz="2200" dirty="0">
                <a:cs typeface="Times New Roman" panose="02020603050405020304" pitchFamily="18" charset="0"/>
              </a:rPr>
              <a:t>:   </a:t>
            </a:r>
            <a:r>
              <a:rPr lang="en-US" altLang="zh-TW" sz="2200" dirty="0"/>
              <a:t>import </a:t>
            </a:r>
            <a:r>
              <a:rPr lang="en-US" altLang="zh-TW" sz="2200" dirty="0" err="1"/>
              <a:t>pyaudio</a:t>
            </a:r>
            <a:r>
              <a:rPr lang="en-US" altLang="zh-TW" sz="2200" dirty="0"/>
              <a:t> </a:t>
            </a:r>
            <a:endParaRPr lang="zh-TW" altLang="en-US" sz="2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7ABF23-CFD9-4404-BF15-FC6EDBDCA570}"/>
              </a:ext>
            </a:extLst>
          </p:cNvPr>
          <p:cNvSpPr/>
          <p:nvPr/>
        </p:nvSpPr>
        <p:spPr>
          <a:xfrm>
            <a:off x="467544" y="1867481"/>
            <a:ext cx="67692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cs typeface="Times New Roman" panose="02020603050405020304" pitchFamily="18" charset="0"/>
              </a:rPr>
              <a:t>範例程式</a:t>
            </a:r>
            <a:endParaRPr lang="zh-TW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7A3BD2-1EE1-43C0-B24E-98DADD89E3BF}"/>
              </a:ext>
            </a:extLst>
          </p:cNvPr>
          <p:cNvSpPr/>
          <p:nvPr/>
        </p:nvSpPr>
        <p:spPr>
          <a:xfrm>
            <a:off x="467544" y="2399671"/>
            <a:ext cx="71850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/>
              <a:t>import </a:t>
            </a:r>
            <a:r>
              <a:rPr lang="en-US" altLang="zh-TW" sz="2200" dirty="0" err="1"/>
              <a:t>pyaudio</a:t>
            </a:r>
            <a:endParaRPr lang="en-US" altLang="zh-TW" sz="2200" dirty="0"/>
          </a:p>
          <a:p>
            <a:r>
              <a:rPr lang="en-US" altLang="zh-TW" sz="2200" dirty="0"/>
              <a:t>pa=</a:t>
            </a:r>
            <a:r>
              <a:rPr lang="en-US" altLang="zh-TW" sz="2200" dirty="0" err="1"/>
              <a:t>pyaudio.PyAudio</a:t>
            </a:r>
            <a:r>
              <a:rPr lang="en-US" altLang="zh-TW" sz="2200" dirty="0"/>
              <a:t>()</a:t>
            </a:r>
          </a:p>
          <a:p>
            <a:r>
              <a:rPr lang="en-US" altLang="zh-TW" sz="2200" dirty="0"/>
              <a:t>fs = 44100</a:t>
            </a:r>
          </a:p>
          <a:p>
            <a:r>
              <a:rPr lang="en-US" altLang="zh-TW" sz="2200" dirty="0"/>
              <a:t>chunk = 1024</a:t>
            </a:r>
          </a:p>
          <a:p>
            <a:r>
              <a:rPr lang="en-US" altLang="zh-TW" sz="2200" dirty="0"/>
              <a:t>stream = </a:t>
            </a:r>
            <a:r>
              <a:rPr lang="en-US" altLang="zh-TW" sz="2200" dirty="0" err="1"/>
              <a:t>pa.open</a:t>
            </a:r>
            <a:r>
              <a:rPr lang="en-US" altLang="zh-TW" sz="2200" dirty="0"/>
              <a:t>(format=pyaudio.paInt16, channels=1, rate=fs, input=True, </a:t>
            </a:r>
            <a:r>
              <a:rPr lang="en-US" altLang="zh-TW" sz="2200" dirty="0" err="1"/>
              <a:t>frames_per_buffer</a:t>
            </a:r>
            <a:r>
              <a:rPr lang="en-US" altLang="zh-TW" sz="2200" dirty="0"/>
              <a:t>=chunk)</a:t>
            </a:r>
          </a:p>
          <a:p>
            <a:endParaRPr lang="en-US" altLang="zh-TW" sz="2200" dirty="0"/>
          </a:p>
          <a:p>
            <a:r>
              <a:rPr lang="en-US" altLang="zh-TW" sz="2200" dirty="0"/>
              <a:t>vocal=[]</a:t>
            </a:r>
          </a:p>
          <a:p>
            <a:r>
              <a:rPr lang="en-US" altLang="zh-TW" sz="2200" dirty="0"/>
              <a:t>count=0</a:t>
            </a:r>
            <a:endParaRPr lang="zh-TW" altLang="en-US" sz="2200" dirty="0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A3FE5F7D-B291-4B7F-B4AA-EF4BAA6D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197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7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388D923-BB03-4ED5-8E17-210FDEA8ED55}"/>
              </a:ext>
            </a:extLst>
          </p:cNvPr>
          <p:cNvSpPr/>
          <p:nvPr/>
        </p:nvSpPr>
        <p:spPr>
          <a:xfrm>
            <a:off x="611560" y="843677"/>
            <a:ext cx="7272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/>
              <a:t>while count&lt;200: #</a:t>
            </a:r>
            <a:r>
              <a:rPr lang="zh-TW" altLang="en-US" sz="2200" dirty="0"/>
              <a:t>控制錄音時間</a:t>
            </a:r>
          </a:p>
          <a:p>
            <a:r>
              <a:rPr lang="en-US" altLang="zh-TW" sz="2200" dirty="0"/>
              <a:t>   audio = </a:t>
            </a:r>
            <a:r>
              <a:rPr lang="en-US" altLang="zh-TW" sz="2200" dirty="0" err="1"/>
              <a:t>stream.read</a:t>
            </a:r>
            <a:r>
              <a:rPr lang="en-US" altLang="zh-TW" sz="2200" dirty="0"/>
              <a:t>(chunk)   #</a:t>
            </a:r>
            <a:r>
              <a:rPr lang="zh-TW" altLang="en-US" sz="2200" dirty="0"/>
              <a:t>一次性錄音取樣位元組大小</a:t>
            </a:r>
          </a:p>
          <a:p>
            <a:r>
              <a:rPr lang="en-US" altLang="zh-TW" sz="2200" dirty="0"/>
              <a:t>   </a:t>
            </a:r>
            <a:r>
              <a:rPr lang="en-US" altLang="zh-TW" sz="2200" dirty="0" err="1"/>
              <a:t>vocal.append</a:t>
            </a:r>
            <a:r>
              <a:rPr lang="en-US" altLang="zh-TW" sz="2200" dirty="0"/>
              <a:t>(audio)</a:t>
            </a:r>
          </a:p>
          <a:p>
            <a:r>
              <a:rPr lang="en-US" altLang="zh-TW" sz="2200" dirty="0"/>
              <a:t>   count +=1</a:t>
            </a:r>
          </a:p>
          <a:p>
            <a:endParaRPr lang="en-US" altLang="zh-TW" sz="2200" dirty="0"/>
          </a:p>
          <a:p>
            <a:r>
              <a:rPr lang="en-US" altLang="zh-TW" sz="2200" dirty="0" err="1"/>
              <a:t>save_wave_file</a:t>
            </a:r>
            <a:r>
              <a:rPr lang="en-US" altLang="zh-TW" sz="2200" dirty="0"/>
              <a:t>('</a:t>
            </a:r>
            <a:r>
              <a:rPr lang="en-US" altLang="zh-TW" sz="2200" dirty="0" err="1"/>
              <a:t>testrecord.wav',vocal</a:t>
            </a:r>
            <a:r>
              <a:rPr lang="en-US" altLang="zh-TW" sz="2200" dirty="0"/>
              <a:t>)</a:t>
            </a:r>
          </a:p>
          <a:p>
            <a:r>
              <a:rPr lang="en-US" altLang="zh-TW" sz="2200" dirty="0" err="1"/>
              <a:t>stream.close</a:t>
            </a:r>
            <a:r>
              <a:rPr lang="en-US" altLang="zh-TW" sz="2200" dirty="0"/>
              <a:t>()</a:t>
            </a:r>
          </a:p>
          <a:p>
            <a:br>
              <a:rPr lang="en-US" altLang="zh-TW" sz="2200" dirty="0"/>
            </a:br>
            <a:endParaRPr lang="zh-TW" altLang="en-US" sz="2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591294-2803-433E-9F17-1E1F6A7A4F25}"/>
              </a:ext>
            </a:extLst>
          </p:cNvPr>
          <p:cNvSpPr/>
          <p:nvPr/>
        </p:nvSpPr>
        <p:spPr>
          <a:xfrm>
            <a:off x="611560" y="3982998"/>
            <a:ext cx="7366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參考 https://codertw.com/%E7%A8%8B%E5%BC%8F%E8%AA%9E%E8%A8%80/491427/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228431-2F4E-411C-911A-7346D47B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198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937" y="1120799"/>
            <a:ext cx="2214863" cy="492209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讀取影像檔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12428" y="1633478"/>
            <a:ext cx="73277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image = cv2.imread('D:/Pic/peppers.bmp’)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0000FF"/>
                </a:solidFill>
              </a:rPr>
              <a:t>注意</a:t>
            </a:r>
            <a:endParaRPr lang="en-US" altLang="zh-TW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(1)</a:t>
            </a:r>
            <a:r>
              <a:rPr lang="zh-TW" altLang="en-US" dirty="0"/>
              <a:t>寫入圖片若為彩色圖片，需要注意</a:t>
            </a:r>
            <a:r>
              <a:rPr lang="en-US" altLang="zh-TW" dirty="0"/>
              <a:t>cv2</a:t>
            </a:r>
            <a:r>
              <a:rPr lang="zh-TW" altLang="en-US" dirty="0"/>
              <a:t>預設</a:t>
            </a:r>
            <a:r>
              <a:rPr lang="en-US" altLang="zh-TW" dirty="0"/>
              <a:t>channel</a:t>
            </a:r>
            <a:r>
              <a:rPr lang="zh-TW" altLang="en-US" dirty="0"/>
              <a:t>為</a:t>
            </a:r>
            <a:r>
              <a:rPr lang="en-US" altLang="zh-TW" dirty="0"/>
              <a:t>BGR,</a:t>
            </a:r>
          </a:p>
          <a:p>
            <a:r>
              <a:rPr lang="en-US" altLang="zh-TW" dirty="0"/>
              <a:t>     </a:t>
            </a:r>
            <a:r>
              <a:rPr lang="en-US" altLang="zh-TW" dirty="0">
                <a:solidFill>
                  <a:srgbClr val="0000FF"/>
                </a:solidFill>
              </a:rPr>
              <a:t>image[:, :, 0] =&gt; B, image[:, :, 1] =&gt; G, image[:, :, 2] =&gt; R</a:t>
            </a:r>
          </a:p>
          <a:p>
            <a:r>
              <a:rPr lang="en-US" altLang="zh-TW" dirty="0"/>
              <a:t>(2) </a:t>
            </a:r>
            <a:r>
              <a:rPr lang="zh-TW" altLang="en-US" dirty="0"/>
              <a:t>若讀檔讀不出來，有時要將路徑的  </a:t>
            </a:r>
            <a:r>
              <a:rPr lang="en-US" altLang="zh-TW" dirty="0"/>
              <a:t>\  </a:t>
            </a:r>
            <a:r>
              <a:rPr lang="zh-TW" altLang="en-US" dirty="0"/>
              <a:t>改為  </a:t>
            </a:r>
            <a:r>
              <a:rPr lang="en-US" altLang="zh-TW" dirty="0"/>
              <a:t>/</a:t>
            </a:r>
          </a:p>
          <a:p>
            <a:pPr marL="342900" indent="-342900">
              <a:buAutoNum type="arabicParenBoth" startAt="3"/>
            </a:pPr>
            <a:r>
              <a:rPr lang="en-US" altLang="zh-TW" dirty="0" err="1"/>
              <a:t>image.shape</a:t>
            </a:r>
            <a:r>
              <a:rPr lang="en-US" altLang="zh-TW" dirty="0"/>
              <a:t> </a:t>
            </a:r>
            <a:r>
              <a:rPr lang="zh-TW" altLang="en-US" dirty="0"/>
              <a:t>可以看出影像之大小</a:t>
            </a:r>
            <a:endParaRPr lang="en-US" altLang="zh-TW" dirty="0"/>
          </a:p>
          <a:p>
            <a:pPr marL="342900" indent="-342900">
              <a:buAutoNum type="arabicParenBoth" startAt="3"/>
            </a:pPr>
            <a:endParaRPr lang="en-US" altLang="zh-TW" dirty="0"/>
          </a:p>
          <a:p>
            <a:r>
              <a:rPr lang="en-US" altLang="zh-TW" dirty="0"/>
              <a:t>&gt;&gt;&gt; </a:t>
            </a:r>
            <a:r>
              <a:rPr lang="en-US" altLang="zh-TW" dirty="0" err="1"/>
              <a:t>image.shape</a:t>
            </a:r>
            <a:endParaRPr lang="en-US" altLang="zh-TW" dirty="0"/>
          </a:p>
          <a:p>
            <a:r>
              <a:rPr lang="en-US" altLang="zh-TW" dirty="0"/>
              <a:t>(512, 512, 3)</a:t>
            </a:r>
          </a:p>
          <a:p>
            <a:r>
              <a:rPr lang="en-US" altLang="zh-TW" dirty="0"/>
              <a:t>(4) </a:t>
            </a:r>
            <a:r>
              <a:rPr lang="zh-TW" altLang="en-US" dirty="0"/>
              <a:t>可讀 </a:t>
            </a:r>
            <a:r>
              <a:rPr lang="en-US" altLang="zh-TW" dirty="0"/>
              <a:t>jpg, bmp, </a:t>
            </a:r>
            <a:r>
              <a:rPr lang="en-US" altLang="zh-TW" dirty="0" err="1"/>
              <a:t>png</a:t>
            </a:r>
            <a:r>
              <a:rPr lang="en-US" altLang="zh-TW" dirty="0"/>
              <a:t> </a:t>
            </a:r>
            <a:r>
              <a:rPr lang="zh-TW" altLang="en-US" dirty="0"/>
              <a:t>檔，但不能讀 </a:t>
            </a:r>
            <a:r>
              <a:rPr lang="en-US" altLang="zh-TW" dirty="0"/>
              <a:t>gif </a:t>
            </a:r>
            <a:r>
              <a:rPr lang="zh-TW" altLang="en-US" dirty="0"/>
              <a:t>檔</a:t>
            </a:r>
            <a:endParaRPr lang="en-US" altLang="zh-TW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B9DED1A-2BB9-4C69-9CF1-6F1CF3D230AC}"/>
              </a:ext>
            </a:extLst>
          </p:cNvPr>
          <p:cNvSpPr txBox="1">
            <a:spLocks/>
          </p:cNvSpPr>
          <p:nvPr/>
        </p:nvSpPr>
        <p:spPr>
          <a:xfrm>
            <a:off x="580186" y="476672"/>
            <a:ext cx="7592213" cy="43204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F. </a:t>
            </a:r>
            <a:r>
              <a:rPr lang="zh-TW" altLang="en-US" sz="2400" b="1" dirty="0">
                <a:solidFill>
                  <a:srgbClr val="3333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影像檔的處理</a:t>
            </a:r>
            <a:endParaRPr lang="zh-TW" altLang="en-US" sz="24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E4FA771E-AE0C-4C09-96AA-1806BFFB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199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6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19702" y="1025232"/>
            <a:ext cx="7704856" cy="48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Case 1: </a:t>
            </a:r>
            <a:r>
              <a:rPr lang="zh-TW" altLang="en-US" b="1" dirty="0">
                <a:solidFill>
                  <a:srgbClr val="0000FF"/>
                </a:solidFill>
              </a:rPr>
              <a:t>圖的值格式為 </a:t>
            </a:r>
            <a:r>
              <a:rPr lang="en-US" altLang="zh-TW" b="1" dirty="0">
                <a:solidFill>
                  <a:srgbClr val="0000FF"/>
                </a:solidFill>
              </a:rPr>
              <a:t>int 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以下的指令要配合使用 </a:t>
            </a:r>
            <a:r>
              <a:rPr lang="en-US" altLang="zh-TW" dirty="0"/>
              <a:t>(</a:t>
            </a:r>
            <a:r>
              <a:rPr lang="zh-TW" altLang="en-US" dirty="0"/>
              <a:t>彩色，灰階皆可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cv2.imshow('test', image)  # </a:t>
            </a:r>
            <a:r>
              <a:rPr lang="zh-TW" altLang="en-US" dirty="0"/>
              <a:t>以 </a:t>
            </a:r>
            <a:r>
              <a:rPr lang="en-US" altLang="zh-TW" dirty="0"/>
              <a:t>test </a:t>
            </a:r>
            <a:r>
              <a:rPr lang="zh-TW" altLang="en-US" dirty="0"/>
              <a:t>為顯示的圖的名稱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cv2.waitKey(0)</a:t>
            </a:r>
          </a:p>
          <a:p>
            <a:r>
              <a:rPr lang="en-US" altLang="zh-TW" dirty="0"/>
              <a:t>cv2.destroyAllWindows()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若要顯示灰階圖，亦可用以下之指令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(image) 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若要用 </a:t>
            </a:r>
            <a:r>
              <a:rPr lang="en-US" altLang="zh-TW" dirty="0"/>
              <a:t> </a:t>
            </a:r>
            <a:r>
              <a:rPr lang="en-US" altLang="zh-TW" dirty="0" err="1"/>
              <a:t>plt.imshow</a:t>
            </a:r>
            <a:r>
              <a:rPr lang="zh-TW" altLang="en-US" dirty="0"/>
              <a:t>來顯示彩色圖，要先將 </a:t>
            </a:r>
            <a:r>
              <a:rPr lang="en-US" altLang="zh-TW" dirty="0"/>
              <a:t>BGR </a:t>
            </a:r>
            <a:r>
              <a:rPr lang="zh-TW" altLang="en-US" dirty="0"/>
              <a:t>的順序轉回 </a:t>
            </a:r>
            <a:r>
              <a:rPr lang="en-US" altLang="zh-TW" dirty="0"/>
              <a:t>RGB</a:t>
            </a:r>
            <a:r>
              <a:rPr lang="zh-TW" altLang="en-US" dirty="0"/>
              <a:t>，將第二行改為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plt.imshow</a:t>
            </a:r>
            <a:r>
              <a:rPr lang="en-US" altLang="zh-TW" dirty="0"/>
              <a:t>(image[:,:,[2,1,0]])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FDD98A7-A63F-458A-A2F1-D100C7AE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56" y="293565"/>
            <a:ext cx="5080756" cy="492209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 </a:t>
            </a:r>
            <a:r>
              <a:rPr lang="zh-TW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顯示影像</a:t>
            </a: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4ED402B6-033A-46EF-AFC6-5C939290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200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88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67544" y="764704"/>
            <a:ext cx="5411534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Case 2: </a:t>
            </a:r>
            <a:r>
              <a:rPr lang="zh-TW" altLang="en-US" b="1" dirty="0">
                <a:solidFill>
                  <a:srgbClr val="0000FF"/>
                </a:solidFill>
              </a:rPr>
              <a:t>圖的值格式為 </a:t>
            </a:r>
            <a:r>
              <a:rPr lang="en-US" altLang="zh-TW" b="1" dirty="0">
                <a:solidFill>
                  <a:srgbClr val="0000FF"/>
                </a:solidFill>
              </a:rPr>
              <a:t>double (</a:t>
            </a:r>
            <a:r>
              <a:rPr lang="zh-TW" altLang="en-US" b="1" dirty="0">
                <a:solidFill>
                  <a:srgbClr val="0000FF"/>
                </a:solidFill>
              </a:rPr>
              <a:t>非整數</a:t>
            </a:r>
            <a:r>
              <a:rPr lang="en-US" altLang="zh-TW" b="1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此時要</a:t>
            </a:r>
            <a:r>
              <a:rPr lang="zh-TW" altLang="en-US" dirty="0">
                <a:solidFill>
                  <a:srgbClr val="0000FF"/>
                </a:solidFill>
              </a:rPr>
              <a:t>先除以</a:t>
            </a:r>
            <a:r>
              <a:rPr lang="en-US" altLang="zh-TW" dirty="0">
                <a:solidFill>
                  <a:srgbClr val="0000FF"/>
                </a:solidFill>
              </a:rPr>
              <a:t>255</a:t>
            </a:r>
            <a:r>
              <a:rPr lang="zh-TW" altLang="en-US" dirty="0"/>
              <a:t>，再將圖顯示出來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import cv2</a:t>
            </a:r>
          </a:p>
          <a:p>
            <a:r>
              <a:rPr lang="en-US" altLang="zh-TW" dirty="0"/>
              <a:t>image = cv2.imread('D:/Pic/peppers.bmp’)</a:t>
            </a:r>
          </a:p>
          <a:p>
            <a:r>
              <a:rPr lang="en-US" altLang="zh-TW" dirty="0"/>
              <a:t>Image1 = image*0.5 + 127.5  # lighten the image</a:t>
            </a:r>
          </a:p>
          <a:p>
            <a:r>
              <a:rPr lang="en-US" altLang="zh-TW" dirty="0"/>
              <a:t>cv2.imshow(‘test’, </a:t>
            </a:r>
            <a:r>
              <a:rPr lang="en-US" altLang="zh-TW" dirty="0">
                <a:solidFill>
                  <a:srgbClr val="0000FF"/>
                </a:solidFill>
              </a:rPr>
              <a:t>image</a:t>
            </a:r>
            <a:r>
              <a:rPr lang="en-US" altLang="zh-TW" dirty="0"/>
              <a:t>) # int </a:t>
            </a:r>
            <a:r>
              <a:rPr lang="zh-TW" altLang="en-US" dirty="0"/>
              <a:t>不用除</a:t>
            </a:r>
            <a:r>
              <a:rPr lang="en-US" altLang="zh-TW" dirty="0"/>
              <a:t>255</a:t>
            </a:r>
          </a:p>
          <a:p>
            <a:r>
              <a:rPr lang="en-US" altLang="zh-TW" dirty="0"/>
              <a:t>cv2.waitKey(0)</a:t>
            </a:r>
          </a:p>
          <a:p>
            <a:r>
              <a:rPr lang="en-US" altLang="zh-TW" dirty="0"/>
              <a:t>cv2.destroyAllWindows()</a:t>
            </a:r>
          </a:p>
          <a:p>
            <a:r>
              <a:rPr lang="en-US" altLang="zh-TW" dirty="0"/>
              <a:t>cv2.imshow(‘test’, </a:t>
            </a:r>
            <a:r>
              <a:rPr lang="en-US" altLang="zh-TW" dirty="0">
                <a:solidFill>
                  <a:srgbClr val="0000FF"/>
                </a:solidFill>
              </a:rPr>
              <a:t>image1/255</a:t>
            </a:r>
            <a:r>
              <a:rPr lang="en-US" altLang="zh-TW" dirty="0"/>
              <a:t>) # </a:t>
            </a:r>
            <a:r>
              <a:rPr lang="zh-TW" altLang="en-US" dirty="0"/>
              <a:t>非整數要除</a:t>
            </a:r>
            <a:r>
              <a:rPr lang="en-US" altLang="zh-TW" dirty="0"/>
              <a:t>255</a:t>
            </a:r>
          </a:p>
          <a:p>
            <a:r>
              <a:rPr lang="en-US" altLang="zh-TW" dirty="0"/>
              <a:t>cv2.waitKey(0)</a:t>
            </a:r>
          </a:p>
          <a:p>
            <a:r>
              <a:rPr lang="en-US" altLang="zh-TW" dirty="0"/>
              <a:t>cv2.destroyAllWindows()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FD5C03-E4BD-452C-8E5F-46B4DBBE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103113"/>
            <a:ext cx="2286000" cy="228242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420AF53-3070-4ACD-B901-359C78CC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31" y="3444794"/>
            <a:ext cx="2282429" cy="2282429"/>
          </a:xfrm>
          <a:prstGeom prst="rect">
            <a:avLst/>
          </a:prstGeom>
        </p:spPr>
      </p:pic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2E6D39CC-89DC-42FD-9B66-DBE54058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201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964" y="1268760"/>
            <a:ext cx="785643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cv2.imwrite('D:/Pic/jpg', image)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0000FF"/>
                </a:solidFill>
              </a:rPr>
              <a:t>注意</a:t>
            </a:r>
            <a:endParaRPr lang="en-US" altLang="zh-TW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(1) </a:t>
            </a:r>
            <a:r>
              <a:rPr lang="zh-TW" altLang="en-US" dirty="0"/>
              <a:t>寫入圖片若為彩色圖片，需要注意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image[:, :, 0] =&gt; B, image[:, :, 1] =&gt; G, image[:, :, 2] =&gt; R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(2) </a:t>
            </a:r>
            <a:r>
              <a:rPr lang="zh-TW" altLang="en-US" dirty="0"/>
              <a:t>若用 </a:t>
            </a:r>
            <a:r>
              <a:rPr lang="en-US" altLang="zh-TW" dirty="0"/>
              <a:t>cv2.imwrite(‘D:\Pic\jpg’, image) </a:t>
            </a:r>
            <a:r>
              <a:rPr lang="zh-TW" altLang="en-US" dirty="0"/>
              <a:t>可能無法存檔，要將 </a:t>
            </a:r>
            <a:r>
              <a:rPr lang="en-US" altLang="zh-TW" dirty="0"/>
              <a:t>\ </a:t>
            </a:r>
            <a:r>
              <a:rPr lang="zh-TW" altLang="en-US" dirty="0"/>
              <a:t>改為 </a:t>
            </a:r>
            <a:r>
              <a:rPr lang="en-US" altLang="zh-TW" dirty="0"/>
              <a:t>/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(3) </a:t>
            </a:r>
            <a:r>
              <a:rPr lang="zh-TW" altLang="en-US" dirty="0"/>
              <a:t>若是使用 </a:t>
            </a:r>
            <a:r>
              <a:rPr lang="en-US" altLang="zh-TW" dirty="0" err="1"/>
              <a:t>plt.imshow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plot.show</a:t>
            </a:r>
            <a:r>
              <a:rPr lang="en-US" altLang="zh-TW" dirty="0"/>
              <a:t>() </a:t>
            </a:r>
            <a:r>
              <a:rPr lang="zh-TW" altLang="en-US" dirty="0"/>
              <a:t>來顯示，可以用右下角的</a:t>
            </a:r>
            <a:r>
              <a:rPr lang="en-US" altLang="zh-TW" dirty="0"/>
              <a:t> “save the figure” </a:t>
            </a:r>
            <a:r>
              <a:rPr lang="zh-TW" altLang="en-US" dirty="0"/>
              <a:t>來存檔</a:t>
            </a:r>
            <a:endParaRPr lang="en-US" altLang="zh-TW" dirty="0"/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551791B7-795B-44D9-8046-DA995374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94" y="585729"/>
            <a:ext cx="7886700" cy="492209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 </a:t>
            </a:r>
            <a:r>
              <a:rPr lang="zh-TW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寫入圖片檔</a:t>
            </a:r>
          </a:p>
        </p:txBody>
      </p: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D3B93456-6806-4A5E-B6C9-625F06F1D5B3}"/>
              </a:ext>
            </a:extLst>
          </p:cNvPr>
          <p:cNvSpPr txBox="1">
            <a:spLocks/>
          </p:cNvSpPr>
          <p:nvPr/>
        </p:nvSpPr>
        <p:spPr bwMode="auto">
          <a:xfrm>
            <a:off x="7956550" y="260350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202</a:t>
            </a:fld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8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F72CD-0E2D-4C2B-9F1D-E573010934B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11188" y="981075"/>
            <a:ext cx="6769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 = </a:t>
            </a:r>
            <a:r>
              <a:rPr lang="en-US" altLang="zh-TW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fft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(x(:,1));  % </a:t>
            </a:r>
            <a:r>
              <a:rPr lang="zh-TW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只做這一步無法得出正確的頻譜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323850" y="333375"/>
            <a:ext cx="7632700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B.  </a:t>
            </a:r>
            <a:r>
              <a:rPr lang="zh-TW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繪出頻譜 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zh-TW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詳細方法請參考附錄二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  <a:endParaRPr lang="zh-TW" altLang="en-US" sz="2000" b="1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6F98B7-7754-40A6-838D-A448EC78DCFE}"/>
              </a:ext>
            </a:extLst>
          </p:cNvPr>
          <p:cNvSpPr/>
          <p:nvPr/>
        </p:nvSpPr>
        <p:spPr>
          <a:xfrm>
            <a:off x="643065" y="1622485"/>
            <a:ext cx="6016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X=X.';</a:t>
            </a:r>
          </a:p>
          <a:p>
            <a:r>
              <a:rPr lang="pt-BR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N=length(X); N1=round(N/2);  </a:t>
            </a:r>
          </a:p>
          <a:p>
            <a:r>
              <a:rPr lang="pt-BR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dt=1/fs;</a:t>
            </a:r>
          </a:p>
          <a:p>
            <a:r>
              <a:rPr lang="pt-BR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X1=[X(N1+1:N),X(1:N1)]*dt;  </a:t>
            </a:r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% shifting for spectrum</a:t>
            </a:r>
            <a:endParaRPr lang="pt-BR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pt-BR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f=[[N1:N-1]-N,0:N1-1]/N*fs;    % valid f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plot(f, abs(X1)); 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9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C1D2B-D85A-4C2A-8ED5-5575B65BDA0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939C7C1-4978-4DC8-9C34-A58C86F4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8064896" cy="529201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43B6F2B-0F84-4563-A151-6BE5AEA254D2}"/>
              </a:ext>
            </a:extLst>
          </p:cNvPr>
          <p:cNvSpPr/>
          <p:nvPr/>
        </p:nvSpPr>
        <p:spPr>
          <a:xfrm>
            <a:off x="899592" y="512735"/>
            <a:ext cx="396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Alarm01.wav </a:t>
            </a:r>
            <a:r>
              <a:rPr lang="zh-TW" altLang="en-US" dirty="0"/>
              <a:t>的頻譜</a:t>
            </a:r>
          </a:p>
        </p:txBody>
      </p:sp>
    </p:spTree>
    <p:extLst>
      <p:ext uri="{BB962C8B-B14F-4D97-AF65-F5344CB8AC3E}">
        <p14:creationId xmlns:p14="http://schemas.microsoft.com/office/powerpoint/2010/main" val="6063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C1D2B-D85A-4C2A-8ED5-5575B65BDA0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3B6F2B-0F84-4563-A151-6BE5AEA254D2}"/>
              </a:ext>
            </a:extLst>
          </p:cNvPr>
          <p:cNvSpPr/>
          <p:nvPr/>
        </p:nvSpPr>
        <p:spPr>
          <a:xfrm>
            <a:off x="899592" y="386832"/>
            <a:ext cx="396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Alarm01.wav </a:t>
            </a:r>
            <a:r>
              <a:rPr lang="zh-TW" altLang="en-US" dirty="0"/>
              <a:t>的頻譜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0ECD26-9D13-4C1A-A61E-1A0099367F4D}"/>
              </a:ext>
            </a:extLst>
          </p:cNvPr>
          <p:cNvSpPr/>
          <p:nvPr/>
        </p:nvSpPr>
        <p:spPr>
          <a:xfrm>
            <a:off x="893007" y="878201"/>
            <a:ext cx="6775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xlim([-2000,2000])  </a:t>
            </a:r>
            <a:r>
              <a:rPr lang="en-US" altLang="zh-TW" dirty="0"/>
              <a:t>% </a:t>
            </a:r>
            <a:r>
              <a:rPr lang="zh-TW" altLang="en-US" dirty="0"/>
              <a:t>只看其中 </a:t>
            </a:r>
            <a:r>
              <a:rPr lang="en-US" altLang="zh-TW" dirty="0"/>
              <a:t>-2000Hz ~ 2000Hz </a:t>
            </a:r>
            <a:r>
              <a:rPr lang="zh-TW" altLang="en-US" dirty="0"/>
              <a:t>的部分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AF143B-E58C-468A-B634-B8F20802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1078256"/>
            <a:ext cx="8676456" cy="51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95288" y="981075"/>
            <a:ext cx="820737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(1) sound(</a:t>
            </a:r>
            <a:r>
              <a:rPr lang="en-US" altLang="zh-TW" b="1" dirty="0"/>
              <a:t>x</a:t>
            </a:r>
            <a:r>
              <a:rPr lang="en-US" altLang="zh-TW" dirty="0"/>
              <a:t>):    </a:t>
            </a:r>
            <a:r>
              <a:rPr lang="zh-TW" altLang="en-US" dirty="0"/>
              <a:t>將 </a:t>
            </a:r>
            <a:r>
              <a:rPr lang="en-US" altLang="zh-TW" b="1" dirty="0"/>
              <a:t>x</a:t>
            </a:r>
            <a:r>
              <a:rPr lang="en-US" altLang="zh-TW" dirty="0"/>
              <a:t> </a:t>
            </a:r>
            <a:r>
              <a:rPr lang="zh-TW" altLang="en-US" dirty="0"/>
              <a:t>以 </a:t>
            </a:r>
            <a:r>
              <a:rPr lang="en-US" altLang="zh-TW" dirty="0"/>
              <a:t>8192Hz </a:t>
            </a:r>
            <a:r>
              <a:rPr lang="zh-TW" altLang="en-US" dirty="0"/>
              <a:t>的頻率播放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(2) sound(</a:t>
            </a:r>
            <a:r>
              <a:rPr lang="en-US" altLang="zh-TW" b="1" dirty="0"/>
              <a:t>x, fs</a:t>
            </a:r>
            <a:r>
              <a:rPr lang="en-US" altLang="zh-TW" dirty="0"/>
              <a:t>):   </a:t>
            </a:r>
            <a:r>
              <a:rPr lang="zh-TW" altLang="en-US" dirty="0"/>
              <a:t>將 </a:t>
            </a:r>
            <a:r>
              <a:rPr lang="en-US" altLang="zh-TW" b="1" dirty="0"/>
              <a:t>x</a:t>
            </a:r>
            <a:r>
              <a:rPr lang="en-US" altLang="zh-TW" dirty="0"/>
              <a:t> </a:t>
            </a:r>
            <a:r>
              <a:rPr lang="zh-TW" altLang="en-US" dirty="0"/>
              <a:t>以 </a:t>
            </a:r>
            <a:r>
              <a:rPr lang="en-US" altLang="zh-TW" b="1" dirty="0"/>
              <a:t>fs</a:t>
            </a:r>
            <a:r>
              <a:rPr lang="en-US" altLang="zh-TW" dirty="0"/>
              <a:t> Hz </a:t>
            </a:r>
            <a:r>
              <a:rPr lang="zh-TW" altLang="en-US" dirty="0"/>
              <a:t>的頻率播放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</a:t>
            </a:r>
            <a:r>
              <a:rPr lang="en-US" altLang="zh-TW" dirty="0"/>
              <a:t>Note: (1)~(3) </a:t>
            </a:r>
            <a:r>
              <a:rPr lang="zh-TW" altLang="en-US" dirty="0"/>
              <a:t>中 </a:t>
            </a:r>
            <a:r>
              <a:rPr lang="en-US" altLang="zh-TW" b="1" dirty="0"/>
              <a:t>x</a:t>
            </a:r>
            <a:r>
              <a:rPr lang="en-US" altLang="zh-TW" dirty="0"/>
              <a:t> </a:t>
            </a:r>
            <a:r>
              <a:rPr lang="zh-TW" altLang="en-US" dirty="0"/>
              <a:t>必需是</a:t>
            </a:r>
            <a:r>
              <a:rPr lang="en-US" altLang="zh-TW" dirty="0"/>
              <a:t>1 </a:t>
            </a:r>
            <a:r>
              <a:rPr lang="zh-TW" altLang="en-US" dirty="0"/>
              <a:t>個</a:t>
            </a:r>
            <a:r>
              <a:rPr lang="en-US" altLang="zh-TW" dirty="0"/>
              <a:t>column (</a:t>
            </a:r>
            <a:r>
              <a:rPr lang="zh-TW" altLang="en-US" dirty="0"/>
              <a:t>或</a:t>
            </a:r>
            <a:r>
              <a:rPr lang="en-US" altLang="zh-TW" dirty="0"/>
              <a:t>2</a:t>
            </a:r>
            <a:r>
              <a:rPr lang="zh-TW" altLang="en-US" dirty="0"/>
              <a:t>個 </a:t>
            </a:r>
            <a:r>
              <a:rPr lang="en-US" altLang="zh-TW" dirty="0"/>
              <a:t>columns)</a:t>
            </a:r>
            <a:r>
              <a:rPr lang="zh-TW" altLang="en-US" dirty="0"/>
              <a:t>，且 </a:t>
            </a:r>
            <a:r>
              <a:rPr lang="en-US" altLang="zh-TW" b="1" dirty="0"/>
              <a:t>x</a:t>
            </a:r>
            <a:r>
              <a:rPr lang="en-US" altLang="zh-TW" dirty="0"/>
              <a:t> </a:t>
            </a:r>
            <a:r>
              <a:rPr lang="zh-TW" altLang="en-US" dirty="0"/>
              <a:t>的值應該 介於 </a:t>
            </a:r>
            <a:r>
              <a:rPr lang="zh-TW" altLang="en-US" dirty="0">
                <a:sym typeface="Symbol" pitchFamily="18" charset="2"/>
              </a:rPr>
              <a:t></a:t>
            </a:r>
            <a:r>
              <a:rPr lang="en-US" altLang="zh-TW" dirty="0"/>
              <a:t>1 </a:t>
            </a:r>
            <a:r>
              <a:rPr lang="zh-TW" altLang="en-US" dirty="0"/>
              <a:t>和 </a:t>
            </a:r>
            <a:r>
              <a:rPr lang="en-US" altLang="zh-TW" dirty="0"/>
              <a:t>+1 </a:t>
            </a:r>
            <a:r>
              <a:rPr lang="zh-TW" altLang="en-US" dirty="0"/>
              <a:t>之間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(3) </a:t>
            </a:r>
            <a:r>
              <a:rPr lang="en-US" altLang="zh-TW" dirty="0" err="1"/>
              <a:t>soundsc</a:t>
            </a:r>
            <a:r>
              <a:rPr lang="en-US" altLang="zh-TW" dirty="0"/>
              <a:t>(</a:t>
            </a:r>
            <a:r>
              <a:rPr lang="en-US" altLang="zh-TW" b="1" dirty="0"/>
              <a:t>x, fs</a:t>
            </a:r>
            <a:r>
              <a:rPr lang="en-US" altLang="zh-TW" dirty="0"/>
              <a:t>): </a:t>
            </a:r>
            <a:r>
              <a:rPr lang="zh-TW" altLang="en-US" dirty="0"/>
              <a:t>自動把 </a:t>
            </a:r>
            <a:r>
              <a:rPr lang="en-US" altLang="zh-TW" b="1" dirty="0"/>
              <a:t>x</a:t>
            </a:r>
            <a:r>
              <a:rPr lang="en-US" altLang="zh-TW" dirty="0"/>
              <a:t> </a:t>
            </a:r>
            <a:r>
              <a:rPr lang="zh-TW" altLang="en-US" dirty="0"/>
              <a:t>的值調到 </a:t>
            </a:r>
            <a:r>
              <a:rPr lang="zh-TW" altLang="en-US" dirty="0">
                <a:sym typeface="Symbol" pitchFamily="18" charset="2"/>
              </a:rPr>
              <a:t></a:t>
            </a:r>
            <a:r>
              <a:rPr lang="en-US" altLang="zh-TW" dirty="0"/>
              <a:t>1 </a:t>
            </a:r>
            <a:r>
              <a:rPr lang="zh-TW" altLang="en-US" dirty="0"/>
              <a:t>和 </a:t>
            </a:r>
            <a:r>
              <a:rPr lang="en-US" altLang="zh-TW" dirty="0"/>
              <a:t>+1 </a:t>
            </a:r>
            <a:r>
              <a:rPr lang="zh-TW" altLang="en-US" dirty="0"/>
              <a:t>之間 再播放  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38915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D3CDB6D-9362-4F55-B644-0E7832B0E374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182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68313" y="404813"/>
            <a:ext cx="7632700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</a:rPr>
              <a:t>C.  </a:t>
            </a:r>
            <a:r>
              <a:rPr lang="zh-TW" altLang="en-US" b="1">
                <a:solidFill>
                  <a:srgbClr val="3333FF"/>
                </a:solidFill>
              </a:rPr>
              <a:t>聲音的播放</a:t>
            </a:r>
            <a:endParaRPr lang="en-US" altLang="zh-TW" b="1">
              <a:solidFill>
                <a:srgbClr val="3333FF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B6222-A055-4DE4-91F3-65E86097A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142179"/>
            <a:ext cx="8137525" cy="120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 dirty="0" err="1"/>
              <a:t>audiowrite</a:t>
            </a:r>
            <a:r>
              <a:rPr lang="en-US" altLang="zh-TW" dirty="0"/>
              <a:t>(filename, x, fs)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 dirty="0"/>
              <a:t>	</a:t>
            </a:r>
            <a:r>
              <a:rPr lang="zh-TW" altLang="en-US" dirty="0"/>
              <a:t>將數據 </a:t>
            </a:r>
            <a:r>
              <a:rPr lang="en-US" altLang="zh-TW" b="1" dirty="0"/>
              <a:t>x</a:t>
            </a:r>
            <a:r>
              <a:rPr lang="en-US" altLang="zh-TW" dirty="0"/>
              <a:t> </a:t>
            </a:r>
            <a:r>
              <a:rPr lang="zh-TW" altLang="en-US" dirty="0"/>
              <a:t>變成一個 *</a:t>
            </a:r>
            <a:r>
              <a:rPr lang="en-US" altLang="zh-TW" dirty="0"/>
              <a:t>.wav </a:t>
            </a:r>
            <a:r>
              <a:rPr lang="zh-TW" altLang="en-US" dirty="0"/>
              <a:t>檔，取樣速率為 </a:t>
            </a:r>
            <a:r>
              <a:rPr lang="en-US" altLang="zh-TW" b="1" dirty="0"/>
              <a:t>fs</a:t>
            </a:r>
            <a:r>
              <a:rPr lang="en-US" altLang="zh-TW" dirty="0"/>
              <a:t> Hz  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 dirty="0">
                <a:sym typeface="Wingdings" pitchFamily="2" charset="2"/>
              </a:rPr>
              <a:t></a:t>
            </a:r>
            <a:r>
              <a:rPr lang="en-US" altLang="zh-TW" dirty="0"/>
              <a:t> </a:t>
            </a:r>
            <a:r>
              <a:rPr lang="en-US" altLang="zh-TW" b="1" dirty="0"/>
              <a:t>x</a:t>
            </a:r>
            <a:r>
              <a:rPr lang="en-US" altLang="zh-TW" dirty="0"/>
              <a:t> </a:t>
            </a:r>
            <a:r>
              <a:rPr lang="zh-TW" altLang="en-US" dirty="0"/>
              <a:t>必需是</a:t>
            </a:r>
            <a:r>
              <a:rPr lang="en-US" altLang="zh-TW" dirty="0"/>
              <a:t>1 </a:t>
            </a:r>
            <a:r>
              <a:rPr lang="zh-TW" altLang="en-US" dirty="0"/>
              <a:t>個</a:t>
            </a:r>
            <a:r>
              <a:rPr lang="en-US" altLang="zh-TW" dirty="0"/>
              <a:t>column (</a:t>
            </a:r>
            <a:r>
              <a:rPr lang="zh-TW" altLang="en-US" dirty="0"/>
              <a:t>或</a:t>
            </a:r>
            <a:r>
              <a:rPr lang="en-US" altLang="zh-TW" dirty="0"/>
              <a:t>2</a:t>
            </a:r>
            <a:r>
              <a:rPr lang="zh-TW" altLang="en-US" dirty="0"/>
              <a:t>個 </a:t>
            </a:r>
            <a:r>
              <a:rPr lang="en-US" altLang="zh-TW" dirty="0"/>
              <a:t>columns)   </a:t>
            </a:r>
            <a:r>
              <a:rPr lang="en-US" altLang="zh-TW" dirty="0">
                <a:sym typeface="Wingdings" pitchFamily="2" charset="2"/>
              </a:rPr>
              <a:t></a:t>
            </a:r>
            <a:r>
              <a:rPr lang="en-US" altLang="zh-TW" dirty="0"/>
              <a:t> </a:t>
            </a:r>
            <a:r>
              <a:rPr lang="en-US" altLang="zh-TW" b="1" dirty="0"/>
              <a:t>x</a:t>
            </a:r>
            <a:r>
              <a:rPr lang="en-US" altLang="zh-TW" dirty="0"/>
              <a:t> </a:t>
            </a:r>
            <a:r>
              <a:rPr lang="zh-TW" altLang="en-US" dirty="0"/>
              <a:t>值應該 介於 </a:t>
            </a:r>
            <a:r>
              <a:rPr lang="zh-TW" altLang="en-US" dirty="0">
                <a:sym typeface="Symbol" pitchFamily="18" charset="2"/>
              </a:rPr>
              <a:t></a:t>
            </a:r>
            <a:r>
              <a:rPr lang="en-US" altLang="zh-TW" dirty="0"/>
              <a:t>1 </a:t>
            </a:r>
            <a:r>
              <a:rPr lang="zh-TW" altLang="en-US" dirty="0"/>
              <a:t>和 </a:t>
            </a:r>
            <a:r>
              <a:rPr lang="en-US" altLang="zh-TW" dirty="0"/>
              <a:t>+1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EE763FD-232F-4AF2-9930-839C2229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3" y="3565917"/>
            <a:ext cx="7775575" cy="407291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 b="1" dirty="0">
                <a:solidFill>
                  <a:srgbClr val="3333FF"/>
                </a:solidFill>
              </a:rPr>
              <a:t>D.  </a:t>
            </a:r>
            <a:r>
              <a:rPr lang="zh-TW" altLang="en-US" b="1" dirty="0">
                <a:solidFill>
                  <a:srgbClr val="3333FF"/>
                </a:solidFill>
              </a:rPr>
              <a:t>用 </a:t>
            </a:r>
            <a:r>
              <a:rPr lang="en-US" altLang="zh-TW" b="1" dirty="0" err="1">
                <a:solidFill>
                  <a:srgbClr val="3333FF"/>
                </a:solidFill>
              </a:rPr>
              <a:t>Matlab</a:t>
            </a:r>
            <a:r>
              <a:rPr lang="en-US" altLang="zh-TW" b="1" dirty="0">
                <a:solidFill>
                  <a:srgbClr val="3333FF"/>
                </a:solidFill>
              </a:rPr>
              <a:t> </a:t>
            </a:r>
            <a:r>
              <a:rPr lang="zh-TW" altLang="en-US" b="1" dirty="0">
                <a:solidFill>
                  <a:srgbClr val="3333FF"/>
                </a:solidFill>
              </a:rPr>
              <a:t>製作 *</a:t>
            </a:r>
            <a:r>
              <a:rPr lang="en-US" altLang="zh-TW" b="1" dirty="0">
                <a:solidFill>
                  <a:srgbClr val="3333FF"/>
                </a:solidFill>
              </a:rPr>
              <a:t>.wav </a:t>
            </a:r>
            <a:r>
              <a:rPr lang="zh-TW" altLang="en-US" b="1" dirty="0">
                <a:solidFill>
                  <a:srgbClr val="3333FF"/>
                </a:solidFill>
              </a:rPr>
              <a:t>檔： </a:t>
            </a:r>
            <a:r>
              <a:rPr lang="en-US" altLang="zh-TW" b="1" dirty="0" err="1">
                <a:solidFill>
                  <a:srgbClr val="3333FF"/>
                </a:solidFill>
              </a:rPr>
              <a:t>audiowrite</a:t>
            </a:r>
            <a:r>
              <a:rPr lang="en-US" altLang="zh-TW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39750" y="333375"/>
            <a:ext cx="73453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zh-TW" b="1">
                <a:solidFill>
                  <a:srgbClr val="3333FF"/>
                </a:solidFill>
              </a:rPr>
              <a:t>E. </a:t>
            </a:r>
            <a:r>
              <a:rPr lang="zh-TW" altLang="en-US" b="1">
                <a:solidFill>
                  <a:srgbClr val="3333FF"/>
                </a:solidFill>
              </a:rPr>
              <a:t>用 </a:t>
            </a:r>
            <a:r>
              <a:rPr lang="en-US" altLang="zh-TW" b="1">
                <a:solidFill>
                  <a:srgbClr val="3333FF"/>
                </a:solidFill>
              </a:rPr>
              <a:t>Matlab </a:t>
            </a:r>
            <a:r>
              <a:rPr lang="zh-TW" altLang="en-US" b="1">
                <a:solidFill>
                  <a:srgbClr val="3333FF"/>
                </a:solidFill>
              </a:rPr>
              <a:t>錄音的方法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70564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錄音之前，要先將電腦接上麥克風，且確定電腦有音效卡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部分的 </a:t>
            </a:r>
            <a:r>
              <a:rPr lang="en-US" altLang="zh-TW"/>
              <a:t>notebooks </a:t>
            </a:r>
            <a:r>
              <a:rPr lang="zh-TW" altLang="en-US"/>
              <a:t>不需裝麥克風即可錄音</a:t>
            </a:r>
            <a:r>
              <a:rPr lang="en-US" altLang="zh-TW"/>
              <a:t>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68313" y="2060575"/>
            <a:ext cx="2159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200" b="1">
                <a:solidFill>
                  <a:srgbClr val="FF00FF"/>
                </a:solidFill>
              </a:rPr>
              <a:t>範例程式：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187450" y="2565400"/>
            <a:ext cx="6048375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zh-TW" dirty="0"/>
              <a:t>Sec = 3;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/>
              <a:t>Fs = 8000;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/>
              <a:t>recorder = </a:t>
            </a:r>
            <a:r>
              <a:rPr lang="en-US" altLang="zh-TW" dirty="0" err="1"/>
              <a:t>audiorecorder</a:t>
            </a:r>
            <a:r>
              <a:rPr lang="en-US" altLang="zh-TW" dirty="0"/>
              <a:t>(Fs, 16, 1);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 err="1"/>
              <a:t>recordblocking</a:t>
            </a:r>
            <a:r>
              <a:rPr lang="en-US" altLang="zh-TW" dirty="0"/>
              <a:t>(recorder, Sec);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 err="1"/>
              <a:t>audioarray</a:t>
            </a:r>
            <a:r>
              <a:rPr lang="en-US" altLang="zh-TW" dirty="0"/>
              <a:t> = </a:t>
            </a:r>
            <a:r>
              <a:rPr lang="en-US" altLang="zh-TW" dirty="0" err="1"/>
              <a:t>getaudiodata</a:t>
            </a:r>
            <a:r>
              <a:rPr lang="en-US" altLang="zh-TW" dirty="0"/>
              <a:t>(recorder);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95288" y="4724400"/>
            <a:ext cx="76327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執行以上的程式，即可錄音。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錄音的時間為三秒，</a:t>
            </a:r>
            <a:r>
              <a:rPr lang="en-US" altLang="zh-TW"/>
              <a:t>sampling frequency </a:t>
            </a:r>
            <a:r>
              <a:rPr lang="zh-TW" altLang="en-US"/>
              <a:t>為 </a:t>
            </a:r>
            <a:r>
              <a:rPr lang="en-US" altLang="zh-TW"/>
              <a:t>8000 Hz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錄音結果為 </a:t>
            </a:r>
            <a:r>
              <a:rPr lang="en-US" altLang="zh-TW"/>
              <a:t>audioarray</a:t>
            </a:r>
            <a:r>
              <a:rPr lang="zh-TW" altLang="en-US"/>
              <a:t>，是一個 </a:t>
            </a:r>
            <a:r>
              <a:rPr lang="en-US" altLang="zh-TW"/>
              <a:t>column vector (</a:t>
            </a:r>
            <a:r>
              <a:rPr lang="zh-TW" altLang="en-US"/>
              <a:t>如果是雙聲道，則是兩個 </a:t>
            </a:r>
            <a:r>
              <a:rPr lang="en-US" altLang="zh-TW"/>
              <a:t>column vectors)</a:t>
            </a:r>
          </a:p>
        </p:txBody>
      </p:sp>
      <p:sp>
        <p:nvSpPr>
          <p:cNvPr id="40967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9D3A03A-A4D6-4104-9796-AC33EC8C724C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183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827088" y="981075"/>
            <a:ext cx="756126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sound(</a:t>
            </a:r>
            <a:r>
              <a:rPr lang="en-US" altLang="zh-TW" dirty="0" err="1"/>
              <a:t>audioarray</a:t>
            </a:r>
            <a:r>
              <a:rPr lang="en-US" altLang="zh-TW" dirty="0"/>
              <a:t>, Fs);                     % </a:t>
            </a:r>
            <a:r>
              <a:rPr lang="zh-TW" altLang="en-US" dirty="0"/>
              <a:t>播放錄音的結果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t = [0:length(</a:t>
            </a:r>
            <a:r>
              <a:rPr lang="en-US" altLang="zh-TW" dirty="0" err="1"/>
              <a:t>audioarray</a:t>
            </a:r>
            <a:r>
              <a:rPr lang="en-US" altLang="zh-TW" dirty="0"/>
              <a:t>)-1]./Fs;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plot (t, </a:t>
            </a:r>
            <a:r>
              <a:rPr lang="en-US" altLang="zh-TW" dirty="0" err="1"/>
              <a:t>audioarray</a:t>
            </a:r>
            <a:r>
              <a:rPr lang="en-US" altLang="zh-TW" dirty="0"/>
              <a:t>‘);                             % </a:t>
            </a:r>
            <a:r>
              <a:rPr lang="zh-TW" altLang="en-US" dirty="0"/>
              <a:t>將錄音的結果用圖畫出來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/>
              <a:t>xlabel</a:t>
            </a:r>
            <a:r>
              <a:rPr lang="en-US" altLang="zh-TW" dirty="0"/>
              <a:t>('sec','FontSize',16);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/>
              <a:t>audiowrite</a:t>
            </a:r>
            <a:r>
              <a:rPr lang="en-US" altLang="zh-TW" dirty="0"/>
              <a:t>(‘test.wav’, </a:t>
            </a:r>
            <a:r>
              <a:rPr lang="en-US" altLang="zh-TW" dirty="0" err="1"/>
              <a:t>audioarray</a:t>
            </a:r>
            <a:r>
              <a:rPr lang="en-US" altLang="zh-TW" dirty="0"/>
              <a:t>, Fs)    % </a:t>
            </a:r>
            <a:r>
              <a:rPr lang="zh-TW" altLang="en-US" dirty="0"/>
              <a:t>將錄音的結果存成 *</a:t>
            </a:r>
            <a:r>
              <a:rPr lang="en-US" altLang="zh-TW" dirty="0"/>
              <a:t>.wav </a:t>
            </a:r>
            <a:r>
              <a:rPr lang="zh-TW" altLang="en-US" dirty="0"/>
              <a:t>檔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2159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200" b="1">
                <a:solidFill>
                  <a:srgbClr val="FF00FF"/>
                </a:solidFill>
              </a:rPr>
              <a:t>範例程式 </a:t>
            </a:r>
            <a:r>
              <a:rPr lang="en-US" altLang="zh-TW" sz="2200" b="1">
                <a:solidFill>
                  <a:srgbClr val="FF00FF"/>
                </a:solidFill>
              </a:rPr>
              <a:t>(</a:t>
            </a:r>
            <a:r>
              <a:rPr lang="zh-TW" altLang="en-US" sz="2200" b="1">
                <a:solidFill>
                  <a:srgbClr val="FF00FF"/>
                </a:solidFill>
              </a:rPr>
              <a:t>續</a:t>
            </a:r>
            <a:r>
              <a:rPr lang="en-US" altLang="zh-TW" sz="2200" b="1">
                <a:solidFill>
                  <a:srgbClr val="FF00FF"/>
                </a:solidFill>
              </a:rPr>
              <a:t>)</a:t>
            </a:r>
            <a:r>
              <a:rPr lang="zh-TW" altLang="en-US" sz="2200" b="1">
                <a:solidFill>
                  <a:srgbClr val="FF00FF"/>
                </a:solidFill>
              </a:rPr>
              <a:t>：</a:t>
            </a:r>
          </a:p>
        </p:txBody>
      </p:sp>
      <p:sp>
        <p:nvSpPr>
          <p:cNvPr id="41988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7FC6DA37-1CEB-43FC-9E97-6FA70D27CBB1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184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39750" y="2708275"/>
            <a:ext cx="329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recordblocking(recorder, Sec);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140200" y="2708275"/>
            <a:ext cx="374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錄音的指令</a:t>
            </a:r>
            <a:r>
              <a:rPr lang="en-US" altLang="zh-TW"/>
              <a:t>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00113" y="3211513"/>
            <a:ext cx="72723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recorder:  the parameters obtained by the command “audiorecorder”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Sec:  the time length for recording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39750" y="4221163"/>
            <a:ext cx="3916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audioarray = getaudiodata(recorder);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27088" y="4724400"/>
            <a:ext cx="684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將錄音的結果，變成 </a:t>
            </a:r>
            <a:r>
              <a:rPr lang="en-US" altLang="zh-TW"/>
              <a:t>audioarray </a:t>
            </a:r>
            <a:r>
              <a:rPr lang="zh-TW" altLang="en-US"/>
              <a:t>這個 </a:t>
            </a:r>
            <a:r>
              <a:rPr lang="en-US" altLang="zh-TW"/>
              <a:t>column vector</a:t>
            </a:r>
            <a:r>
              <a:rPr lang="zh-TW" altLang="en-US"/>
              <a:t>，如果是雙聲道，則 </a:t>
            </a:r>
            <a:r>
              <a:rPr lang="en-US" altLang="zh-TW"/>
              <a:t>audioarray </a:t>
            </a:r>
            <a:r>
              <a:rPr lang="zh-TW" altLang="en-US"/>
              <a:t>是兩個 </a:t>
            </a:r>
            <a:r>
              <a:rPr lang="en-US" altLang="zh-TW"/>
              <a:t>column vectors) 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9750" y="5734050"/>
            <a:ext cx="5832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663300"/>
                </a:solidFill>
              </a:rPr>
              <a:t> 以上這三個指令，要並用，才可以錄音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2159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200" b="1">
                <a:solidFill>
                  <a:srgbClr val="FF00FF"/>
                </a:solidFill>
              </a:rPr>
              <a:t>指令說明：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611188" y="765175"/>
            <a:ext cx="4059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recorder = audiorecorder(Fs, nb, nch);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042988" y="1125538"/>
            <a:ext cx="46085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Fs:  sampling frequency,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nb:  using nb bits to record each data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nch:  number of channels (1 or 2)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4932363" y="765175"/>
            <a:ext cx="374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zh-TW" altLang="en-US"/>
              <a:t>提供錄音相關的參數</a:t>
            </a:r>
            <a:r>
              <a:rPr lang="en-US" altLang="zh-TW"/>
              <a:t>)</a:t>
            </a:r>
          </a:p>
        </p:txBody>
      </p:sp>
      <p:sp>
        <p:nvSpPr>
          <p:cNvPr id="43020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4D1B28D-E6A4-47E5-897D-1B7FBD23C034}" type="slidenum">
              <a:rPr lang="en-US" altLang="zh-TW">
                <a:solidFill>
                  <a:srgbClr val="3333FF"/>
                </a:solidFill>
                <a:ea typeface="新細明體" charset="-120"/>
              </a:rPr>
              <a:pPr algn="r" eaLnBrk="1" hangingPunct="1"/>
              <a:t>185</a:t>
            </a:fld>
            <a:endParaRPr lang="en-US" altLang="zh-TW">
              <a:solidFill>
                <a:srgbClr val="3333FF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5685</TotalTime>
  <Words>2393</Words>
  <Application>Microsoft Office PowerPoint</Application>
  <PresentationFormat>如螢幕大小 (4:3)</PresentationFormat>
  <Paragraphs>263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新細明體</vt:lpstr>
      <vt:lpstr>標楷體</vt:lpstr>
      <vt:lpstr>Arial</vt:lpstr>
      <vt:lpstr>Symbol</vt:lpstr>
      <vt:lpstr>Times New Roman</vt:lpstr>
      <vt:lpstr>Wingdings</vt:lpstr>
      <vt:lpstr>預設簡報設計</vt:lpstr>
      <vt:lpstr>附錄六：聲音檔和影像檔的處理 (by Matlab)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1. 讀取影像檔</vt:lpstr>
      <vt:lpstr>2.  顯示影像</vt:lpstr>
      <vt:lpstr>PowerPoint 簡報</vt:lpstr>
      <vt:lpstr>3.  寫入圖片檔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黃煜堯</cp:lastModifiedBy>
  <cp:revision>799</cp:revision>
  <cp:lastPrinted>2020-04-10T07:31:05Z</cp:lastPrinted>
  <dcterms:created xsi:type="dcterms:W3CDTF">2007-09-19T14:57:43Z</dcterms:created>
  <dcterms:modified xsi:type="dcterms:W3CDTF">2022-04-25T07:20:28Z</dcterms:modified>
</cp:coreProperties>
</file>